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3.xml" ContentType="application/vnd.openxmlformats-officedocument.themeOverride+xml"/>
  <Override PartName="/ppt/drawings/drawing3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21"/>
  </p:notesMasterIdLst>
  <p:sldIdLst>
    <p:sldId id="268" r:id="rId4"/>
    <p:sldId id="259" r:id="rId5"/>
    <p:sldId id="269" r:id="rId6"/>
    <p:sldId id="257" r:id="rId7"/>
    <p:sldId id="270" r:id="rId8"/>
    <p:sldId id="271" r:id="rId9"/>
    <p:sldId id="277" r:id="rId10"/>
    <p:sldId id="283" r:id="rId11"/>
    <p:sldId id="274" r:id="rId12"/>
    <p:sldId id="272" r:id="rId13"/>
    <p:sldId id="286" r:id="rId14"/>
    <p:sldId id="284" r:id="rId15"/>
    <p:sldId id="278" r:id="rId16"/>
    <p:sldId id="280" r:id="rId17"/>
    <p:sldId id="281" r:id="rId18"/>
    <p:sldId id="282" r:id="rId19"/>
    <p:sldId id="287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86433" autoAdjust="0"/>
  </p:normalViewPr>
  <p:slideViewPr>
    <p:cSldViewPr>
      <p:cViewPr varScale="1">
        <p:scale>
          <a:sx n="115" d="100"/>
          <a:sy n="115" d="100"/>
        </p:scale>
        <p:origin x="1476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3.xml"/><Relationship Id="rId4" Type="http://schemas.openxmlformats.org/officeDocument/2006/relationships/oleObject" Target="file:///\\nts\hq\CPO\CPO-Prof-Svcs\PizzutiNC\Two%20Tier%20Selection%20Project\Consultant%20Increase%20Chart%20in%20Microsoft%20PowerPoint%205.27.2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1375335827768023E-3"/>
          <c:y val="7.2008497286423112E-2"/>
          <c:w val="0.979903259128028"/>
          <c:h val="0.69581778875385647"/>
        </c:manualLayout>
      </c:layout>
      <c:areaChart>
        <c:grouping val="standard"/>
        <c:varyColors val="0"/>
        <c:ser>
          <c:idx val="0"/>
          <c:order val="0"/>
          <c:tx>
            <c:strRef>
              <c:f>'Pivot Chart All'!$B$1</c:f>
              <c:strCache>
                <c:ptCount val="1"/>
                <c:pt idx="0">
                  <c:v> Under Contract </c:v>
                </c:pt>
              </c:strCache>
            </c:strRef>
          </c:tx>
          <c:spPr>
            <a:gradFill flip="none" rotWithShape="1">
              <a:gsLst>
                <a:gs pos="0">
                  <a:srgbClr val="3333FF">
                    <a:shade val="30000"/>
                    <a:satMod val="115000"/>
                  </a:srgbClr>
                </a:gs>
                <a:gs pos="50000">
                  <a:srgbClr val="3333FF">
                    <a:shade val="67500"/>
                    <a:satMod val="115000"/>
                  </a:srgbClr>
                </a:gs>
                <a:gs pos="100000">
                  <a:srgbClr val="3333FF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</c:spPr>
          <c:cat>
            <c:numRef>
              <c:f>'Pivot Chart All'!$A$2:$A$124</c:f>
              <c:numCache>
                <c:formatCode>[$-409]mmm\-yy;@</c:formatCode>
                <c:ptCount val="123"/>
                <c:pt idx="0">
                  <c:v>39722</c:v>
                </c:pt>
                <c:pt idx="1">
                  <c:v>39753</c:v>
                </c:pt>
                <c:pt idx="2">
                  <c:v>39783</c:v>
                </c:pt>
                <c:pt idx="3">
                  <c:v>39814</c:v>
                </c:pt>
                <c:pt idx="4">
                  <c:v>39845</c:v>
                </c:pt>
                <c:pt idx="5">
                  <c:v>39873</c:v>
                </c:pt>
                <c:pt idx="6">
                  <c:v>39904</c:v>
                </c:pt>
                <c:pt idx="7">
                  <c:v>39934</c:v>
                </c:pt>
                <c:pt idx="8">
                  <c:v>39965</c:v>
                </c:pt>
                <c:pt idx="9">
                  <c:v>39995</c:v>
                </c:pt>
                <c:pt idx="10">
                  <c:v>40026</c:v>
                </c:pt>
                <c:pt idx="11">
                  <c:v>40057</c:v>
                </c:pt>
                <c:pt idx="12">
                  <c:v>40087</c:v>
                </c:pt>
                <c:pt idx="13">
                  <c:v>40118</c:v>
                </c:pt>
                <c:pt idx="14">
                  <c:v>40148</c:v>
                </c:pt>
                <c:pt idx="15">
                  <c:v>40179</c:v>
                </c:pt>
                <c:pt idx="16">
                  <c:v>40210</c:v>
                </c:pt>
                <c:pt idx="17">
                  <c:v>40238</c:v>
                </c:pt>
                <c:pt idx="18">
                  <c:v>40269</c:v>
                </c:pt>
                <c:pt idx="19">
                  <c:v>40299</c:v>
                </c:pt>
                <c:pt idx="20">
                  <c:v>40330</c:v>
                </c:pt>
                <c:pt idx="21">
                  <c:v>40360</c:v>
                </c:pt>
                <c:pt idx="22">
                  <c:v>40391</c:v>
                </c:pt>
                <c:pt idx="23">
                  <c:v>40422</c:v>
                </c:pt>
                <c:pt idx="24">
                  <c:v>40452</c:v>
                </c:pt>
                <c:pt idx="25">
                  <c:v>40483</c:v>
                </c:pt>
                <c:pt idx="26">
                  <c:v>40513</c:v>
                </c:pt>
                <c:pt idx="27">
                  <c:v>40544</c:v>
                </c:pt>
                <c:pt idx="28">
                  <c:v>40575</c:v>
                </c:pt>
                <c:pt idx="29">
                  <c:v>40603</c:v>
                </c:pt>
                <c:pt idx="30">
                  <c:v>40634</c:v>
                </c:pt>
                <c:pt idx="31">
                  <c:v>40664</c:v>
                </c:pt>
                <c:pt idx="32">
                  <c:v>40695</c:v>
                </c:pt>
                <c:pt idx="33">
                  <c:v>40725</c:v>
                </c:pt>
                <c:pt idx="34">
                  <c:v>40756</c:v>
                </c:pt>
                <c:pt idx="35">
                  <c:v>40787</c:v>
                </c:pt>
                <c:pt idx="36">
                  <c:v>40817</c:v>
                </c:pt>
                <c:pt idx="37">
                  <c:v>40848</c:v>
                </c:pt>
                <c:pt idx="38">
                  <c:v>40878</c:v>
                </c:pt>
                <c:pt idx="39">
                  <c:v>40909</c:v>
                </c:pt>
                <c:pt idx="40">
                  <c:v>40940</c:v>
                </c:pt>
                <c:pt idx="41">
                  <c:v>40969</c:v>
                </c:pt>
                <c:pt idx="42">
                  <c:v>41000</c:v>
                </c:pt>
                <c:pt idx="43">
                  <c:v>41030</c:v>
                </c:pt>
                <c:pt idx="44">
                  <c:v>41061</c:v>
                </c:pt>
                <c:pt idx="45">
                  <c:v>41091</c:v>
                </c:pt>
                <c:pt idx="46">
                  <c:v>41122</c:v>
                </c:pt>
                <c:pt idx="47">
                  <c:v>41153</c:v>
                </c:pt>
                <c:pt idx="48">
                  <c:v>41183</c:v>
                </c:pt>
                <c:pt idx="49">
                  <c:v>41214</c:v>
                </c:pt>
                <c:pt idx="50">
                  <c:v>41244</c:v>
                </c:pt>
                <c:pt idx="51">
                  <c:v>41275</c:v>
                </c:pt>
                <c:pt idx="52">
                  <c:v>41306</c:v>
                </c:pt>
                <c:pt idx="53">
                  <c:v>41334</c:v>
                </c:pt>
                <c:pt idx="54">
                  <c:v>41365</c:v>
                </c:pt>
                <c:pt idx="55">
                  <c:v>41395</c:v>
                </c:pt>
                <c:pt idx="56">
                  <c:v>41426</c:v>
                </c:pt>
                <c:pt idx="57">
                  <c:v>41456</c:v>
                </c:pt>
                <c:pt idx="58">
                  <c:v>41487</c:v>
                </c:pt>
                <c:pt idx="59">
                  <c:v>41518</c:v>
                </c:pt>
                <c:pt idx="60">
                  <c:v>41548</c:v>
                </c:pt>
                <c:pt idx="61">
                  <c:v>41579</c:v>
                </c:pt>
                <c:pt idx="62">
                  <c:v>41609</c:v>
                </c:pt>
                <c:pt idx="63">
                  <c:v>41640</c:v>
                </c:pt>
                <c:pt idx="64">
                  <c:v>41671</c:v>
                </c:pt>
                <c:pt idx="65">
                  <c:v>41699</c:v>
                </c:pt>
                <c:pt idx="66">
                  <c:v>41730</c:v>
                </c:pt>
                <c:pt idx="67">
                  <c:v>41760</c:v>
                </c:pt>
                <c:pt idx="68">
                  <c:v>41791</c:v>
                </c:pt>
                <c:pt idx="69">
                  <c:v>41821</c:v>
                </c:pt>
                <c:pt idx="70">
                  <c:v>41852</c:v>
                </c:pt>
                <c:pt idx="71">
                  <c:v>41883</c:v>
                </c:pt>
                <c:pt idx="72">
                  <c:v>41913</c:v>
                </c:pt>
                <c:pt idx="73">
                  <c:v>41944</c:v>
                </c:pt>
                <c:pt idx="74">
                  <c:v>41974</c:v>
                </c:pt>
                <c:pt idx="75">
                  <c:v>42005</c:v>
                </c:pt>
                <c:pt idx="76">
                  <c:v>42036</c:v>
                </c:pt>
                <c:pt idx="77">
                  <c:v>42064</c:v>
                </c:pt>
                <c:pt idx="78">
                  <c:v>42095</c:v>
                </c:pt>
                <c:pt idx="79">
                  <c:v>42125</c:v>
                </c:pt>
                <c:pt idx="80">
                  <c:v>42156</c:v>
                </c:pt>
                <c:pt idx="81">
                  <c:v>42186</c:v>
                </c:pt>
                <c:pt idx="82">
                  <c:v>42217</c:v>
                </c:pt>
                <c:pt idx="83">
                  <c:v>42248</c:v>
                </c:pt>
                <c:pt idx="84">
                  <c:v>42278</c:v>
                </c:pt>
                <c:pt idx="85">
                  <c:v>42309</c:v>
                </c:pt>
                <c:pt idx="86">
                  <c:v>42339</c:v>
                </c:pt>
                <c:pt idx="87">
                  <c:v>42370</c:v>
                </c:pt>
                <c:pt idx="88">
                  <c:v>42401</c:v>
                </c:pt>
                <c:pt idx="89">
                  <c:v>42430</c:v>
                </c:pt>
                <c:pt idx="90">
                  <c:v>42461</c:v>
                </c:pt>
                <c:pt idx="91">
                  <c:v>42491</c:v>
                </c:pt>
                <c:pt idx="92">
                  <c:v>42522</c:v>
                </c:pt>
                <c:pt idx="93">
                  <c:v>42552</c:v>
                </c:pt>
                <c:pt idx="94">
                  <c:v>42583</c:v>
                </c:pt>
                <c:pt idx="95">
                  <c:v>42614</c:v>
                </c:pt>
                <c:pt idx="96">
                  <c:v>42644</c:v>
                </c:pt>
                <c:pt idx="97">
                  <c:v>42675</c:v>
                </c:pt>
                <c:pt idx="98">
                  <c:v>42705</c:v>
                </c:pt>
                <c:pt idx="99">
                  <c:v>42736</c:v>
                </c:pt>
                <c:pt idx="100">
                  <c:v>42767</c:v>
                </c:pt>
                <c:pt idx="101">
                  <c:v>42795</c:v>
                </c:pt>
                <c:pt idx="102">
                  <c:v>42826</c:v>
                </c:pt>
                <c:pt idx="103">
                  <c:v>42856</c:v>
                </c:pt>
                <c:pt idx="104">
                  <c:v>42887</c:v>
                </c:pt>
                <c:pt idx="105">
                  <c:v>42917</c:v>
                </c:pt>
                <c:pt idx="106">
                  <c:v>42948</c:v>
                </c:pt>
                <c:pt idx="107">
                  <c:v>42979</c:v>
                </c:pt>
                <c:pt idx="108">
                  <c:v>43009</c:v>
                </c:pt>
                <c:pt idx="109">
                  <c:v>43040</c:v>
                </c:pt>
                <c:pt idx="110">
                  <c:v>43070</c:v>
                </c:pt>
                <c:pt idx="111">
                  <c:v>43101</c:v>
                </c:pt>
                <c:pt idx="112">
                  <c:v>43132</c:v>
                </c:pt>
                <c:pt idx="113">
                  <c:v>43160</c:v>
                </c:pt>
                <c:pt idx="114">
                  <c:v>43191</c:v>
                </c:pt>
                <c:pt idx="115">
                  <c:v>43251</c:v>
                </c:pt>
                <c:pt idx="116">
                  <c:v>43281</c:v>
                </c:pt>
                <c:pt idx="117">
                  <c:v>43311</c:v>
                </c:pt>
                <c:pt idx="118">
                  <c:v>43342</c:v>
                </c:pt>
                <c:pt idx="119">
                  <c:v>43373</c:v>
                </c:pt>
                <c:pt idx="120">
                  <c:v>43404</c:v>
                </c:pt>
                <c:pt idx="121">
                  <c:v>43434</c:v>
                </c:pt>
                <c:pt idx="122">
                  <c:v>43465</c:v>
                </c:pt>
              </c:numCache>
            </c:numRef>
          </c:cat>
          <c:val>
            <c:numRef>
              <c:f>'Pivot Chart All'!$B$2:$B$124</c:f>
              <c:numCache>
                <c:formatCode>_(* #,##0.00_);_(* \(#,##0.00\);_(* "-"??_);_(@_)</c:formatCode>
                <c:ptCount val="123"/>
                <c:pt idx="0">
                  <c:v>748903011.66999972</c:v>
                </c:pt>
                <c:pt idx="1">
                  <c:v>719588648.0200001</c:v>
                </c:pt>
                <c:pt idx="2">
                  <c:v>843051459.87999988</c:v>
                </c:pt>
                <c:pt idx="3">
                  <c:v>837140159.87999964</c:v>
                </c:pt>
                <c:pt idx="4">
                  <c:v>835700841.77999973</c:v>
                </c:pt>
                <c:pt idx="5">
                  <c:v>891700748.45999968</c:v>
                </c:pt>
                <c:pt idx="6">
                  <c:v>922595617.57999992</c:v>
                </c:pt>
                <c:pt idx="7">
                  <c:v>950575824.04999971</c:v>
                </c:pt>
                <c:pt idx="8">
                  <c:v>990004312.14999998</c:v>
                </c:pt>
                <c:pt idx="9">
                  <c:v>1048308299.5400006</c:v>
                </c:pt>
                <c:pt idx="10">
                  <c:v>979903894.36000049</c:v>
                </c:pt>
                <c:pt idx="11">
                  <c:v>1050823348.54</c:v>
                </c:pt>
                <c:pt idx="12">
                  <c:v>1077296714.8000007</c:v>
                </c:pt>
                <c:pt idx="13">
                  <c:v>1086719359.0200005</c:v>
                </c:pt>
                <c:pt idx="14">
                  <c:v>1161873055.3600006</c:v>
                </c:pt>
                <c:pt idx="15">
                  <c:v>1148596859.6000006</c:v>
                </c:pt>
                <c:pt idx="16">
                  <c:v>1178383929.5600004</c:v>
                </c:pt>
                <c:pt idx="17">
                  <c:v>1191295996.5500007</c:v>
                </c:pt>
                <c:pt idx="18">
                  <c:v>1274980332.9200015</c:v>
                </c:pt>
                <c:pt idx="19">
                  <c:v>1129479502.8600004</c:v>
                </c:pt>
                <c:pt idx="20">
                  <c:v>1103747995.3899999</c:v>
                </c:pt>
                <c:pt idx="21">
                  <c:v>1147966871.3800001</c:v>
                </c:pt>
                <c:pt idx="22">
                  <c:v>1217087514.4199996</c:v>
                </c:pt>
                <c:pt idx="23">
                  <c:v>1247094469.0599995</c:v>
                </c:pt>
                <c:pt idx="24">
                  <c:v>1220814016.9799991</c:v>
                </c:pt>
                <c:pt idx="25">
                  <c:v>1323977286.7099996</c:v>
                </c:pt>
                <c:pt idx="26">
                  <c:v>1246248123.3800004</c:v>
                </c:pt>
                <c:pt idx="27">
                  <c:v>1264620616.2900009</c:v>
                </c:pt>
                <c:pt idx="28">
                  <c:v>1237412000.9500008</c:v>
                </c:pt>
                <c:pt idx="29">
                  <c:v>1408607465.0000007</c:v>
                </c:pt>
                <c:pt idx="30">
                  <c:v>1423410674.3900013</c:v>
                </c:pt>
                <c:pt idx="31">
                  <c:v>1395485473.3599999</c:v>
                </c:pt>
                <c:pt idx="32">
                  <c:v>1283930070.4999995</c:v>
                </c:pt>
                <c:pt idx="33">
                  <c:v>1349050011.2300005</c:v>
                </c:pt>
                <c:pt idx="34">
                  <c:v>1249312784.8100002</c:v>
                </c:pt>
                <c:pt idx="35">
                  <c:v>1243312897.3999999</c:v>
                </c:pt>
                <c:pt idx="36">
                  <c:v>1167535104.7999997</c:v>
                </c:pt>
                <c:pt idx="37">
                  <c:v>1125666187.6799991</c:v>
                </c:pt>
                <c:pt idx="38">
                  <c:v>1076318220.9499991</c:v>
                </c:pt>
                <c:pt idx="39">
                  <c:v>1067901573.7299992</c:v>
                </c:pt>
                <c:pt idx="40">
                  <c:v>999892991.49999964</c:v>
                </c:pt>
                <c:pt idx="41">
                  <c:v>987984261.61999965</c:v>
                </c:pt>
                <c:pt idx="42">
                  <c:v>1018448388.1099998</c:v>
                </c:pt>
                <c:pt idx="43">
                  <c:v>1138171682.4599996</c:v>
                </c:pt>
                <c:pt idx="44">
                  <c:v>1165725652.6599998</c:v>
                </c:pt>
                <c:pt idx="45">
                  <c:v>1192745206.4300003</c:v>
                </c:pt>
                <c:pt idx="46">
                  <c:v>1203635460.3400009</c:v>
                </c:pt>
                <c:pt idx="47">
                  <c:v>1191745094.7600007</c:v>
                </c:pt>
                <c:pt idx="48">
                  <c:v>1184740299.940001</c:v>
                </c:pt>
                <c:pt idx="49">
                  <c:v>1112650173.3799999</c:v>
                </c:pt>
                <c:pt idx="50">
                  <c:v>1074865305.6300001</c:v>
                </c:pt>
                <c:pt idx="51">
                  <c:v>1109577391.7100003</c:v>
                </c:pt>
                <c:pt idx="52">
                  <c:v>1002689402.35</c:v>
                </c:pt>
                <c:pt idx="53">
                  <c:v>1004066225.1699998</c:v>
                </c:pt>
                <c:pt idx="54">
                  <c:v>1034770786.9999998</c:v>
                </c:pt>
                <c:pt idx="55">
                  <c:v>1063034388.9300001</c:v>
                </c:pt>
                <c:pt idx="56">
                  <c:v>1071779218.62</c:v>
                </c:pt>
                <c:pt idx="57">
                  <c:v>981890316.6099999</c:v>
                </c:pt>
                <c:pt idx="58">
                  <c:v>1043641120.3199999</c:v>
                </c:pt>
                <c:pt idx="59">
                  <c:v>1017479102.4400002</c:v>
                </c:pt>
                <c:pt idx="60">
                  <c:v>1021719219.67</c:v>
                </c:pt>
                <c:pt idx="61">
                  <c:v>1025750427.7399997</c:v>
                </c:pt>
                <c:pt idx="62">
                  <c:v>982134773.54999948</c:v>
                </c:pt>
                <c:pt idx="63">
                  <c:v>1001964371.0399996</c:v>
                </c:pt>
                <c:pt idx="64">
                  <c:v>892671339.25999963</c:v>
                </c:pt>
                <c:pt idx="65">
                  <c:v>978657753.39999962</c:v>
                </c:pt>
                <c:pt idx="66">
                  <c:v>1006735938.3799994</c:v>
                </c:pt>
                <c:pt idx="67">
                  <c:v>1018373375.4599996</c:v>
                </c:pt>
                <c:pt idx="68">
                  <c:v>997255526.35999978</c:v>
                </c:pt>
                <c:pt idx="69">
                  <c:v>991573082.80999982</c:v>
                </c:pt>
                <c:pt idx="70">
                  <c:v>979496393.39999986</c:v>
                </c:pt>
                <c:pt idx="71">
                  <c:v>967201019.15999949</c:v>
                </c:pt>
                <c:pt idx="72">
                  <c:v>1228431846.2899992</c:v>
                </c:pt>
                <c:pt idx="73">
                  <c:v>1272897429.2099981</c:v>
                </c:pt>
                <c:pt idx="74">
                  <c:v>1240385446.6799979</c:v>
                </c:pt>
                <c:pt idx="75">
                  <c:v>1291958947.799998</c:v>
                </c:pt>
                <c:pt idx="76">
                  <c:v>1346107919.1999984</c:v>
                </c:pt>
                <c:pt idx="77">
                  <c:v>1359255398.5299983</c:v>
                </c:pt>
                <c:pt idx="78">
                  <c:v>1374926204.7099981</c:v>
                </c:pt>
                <c:pt idx="79">
                  <c:v>1360006407.6399984</c:v>
                </c:pt>
                <c:pt idx="80">
                  <c:v>1363635005.9899988</c:v>
                </c:pt>
                <c:pt idx="81">
                  <c:v>1297300021.5399995</c:v>
                </c:pt>
                <c:pt idx="82">
                  <c:v>1354310385.4899986</c:v>
                </c:pt>
                <c:pt idx="83">
                  <c:v>1357629374.3999984</c:v>
                </c:pt>
                <c:pt idx="84">
                  <c:v>1357629374.3999984</c:v>
                </c:pt>
                <c:pt idx="85">
                  <c:v>1466852162.8599992</c:v>
                </c:pt>
                <c:pt idx="86">
                  <c:v>1422305033.3699987</c:v>
                </c:pt>
                <c:pt idx="87">
                  <c:v>1543011249.0699985</c:v>
                </c:pt>
                <c:pt idx="88">
                  <c:v>1639201424.8399987</c:v>
                </c:pt>
                <c:pt idx="89">
                  <c:v>1751359630.1799991</c:v>
                </c:pt>
                <c:pt idx="90">
                  <c:v>1732162060.2999992</c:v>
                </c:pt>
                <c:pt idx="91">
                  <c:v>2067327461.7899985</c:v>
                </c:pt>
                <c:pt idx="92">
                  <c:v>2088721510.4799998</c:v>
                </c:pt>
                <c:pt idx="93">
                  <c:v>2245454133.3800001</c:v>
                </c:pt>
                <c:pt idx="94">
                  <c:v>2325064759.3000011</c:v>
                </c:pt>
                <c:pt idx="95">
                  <c:v>2323868616.0100002</c:v>
                </c:pt>
                <c:pt idx="96">
                  <c:v>2323868616.0100002</c:v>
                </c:pt>
                <c:pt idx="97">
                  <c:v>2694041309.1200004</c:v>
                </c:pt>
                <c:pt idx="98">
                  <c:v>2695887823.48</c:v>
                </c:pt>
                <c:pt idx="99">
                  <c:v>2841722322.5100002</c:v>
                </c:pt>
                <c:pt idx="100">
                  <c:v>2795426557.73</c:v>
                </c:pt>
                <c:pt idx="101">
                  <c:v>2860162633.920001</c:v>
                </c:pt>
                <c:pt idx="102">
                  <c:v>2872309652.3100009</c:v>
                </c:pt>
                <c:pt idx="103">
                  <c:v>2889969204.4100018</c:v>
                </c:pt>
                <c:pt idx="104">
                  <c:v>2880758884.6700006</c:v>
                </c:pt>
                <c:pt idx="105">
                  <c:v>2918956037.2199998</c:v>
                </c:pt>
                <c:pt idx="106">
                  <c:v>2932742224.75</c:v>
                </c:pt>
                <c:pt idx="107">
                  <c:v>2855124960.2400022</c:v>
                </c:pt>
                <c:pt idx="108">
                  <c:v>2870102287.0299997</c:v>
                </c:pt>
                <c:pt idx="109">
                  <c:v>2852571446.5900002</c:v>
                </c:pt>
                <c:pt idx="110">
                  <c:v>2842819986.9600019</c:v>
                </c:pt>
                <c:pt idx="111">
                  <c:v>2843999811.5799999</c:v>
                </c:pt>
                <c:pt idx="112">
                  <c:v>2839309673.1199999</c:v>
                </c:pt>
                <c:pt idx="113">
                  <c:v>2927198100.7400002</c:v>
                </c:pt>
                <c:pt idx="114">
                  <c:v>3068346183</c:v>
                </c:pt>
                <c:pt idx="115">
                  <c:v>3076860959.920001</c:v>
                </c:pt>
                <c:pt idx="116">
                  <c:v>3078230528.9899988</c:v>
                </c:pt>
                <c:pt idx="117">
                  <c:v>3036652990.8599987</c:v>
                </c:pt>
                <c:pt idx="118">
                  <c:v>3103879820.7999983</c:v>
                </c:pt>
                <c:pt idx="119">
                  <c:v>3088055901.4699979</c:v>
                </c:pt>
                <c:pt idx="120">
                  <c:v>3147693828.4099994</c:v>
                </c:pt>
                <c:pt idx="121">
                  <c:v>3148784504.4299989</c:v>
                </c:pt>
                <c:pt idx="122">
                  <c:v>3063410150.7999983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F0-4062-BA93-22FC75A1CE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484352"/>
        <c:axId val="52367360"/>
      </c:areaChart>
      <c:dateAx>
        <c:axId val="52484352"/>
        <c:scaling>
          <c:orientation val="minMax"/>
        </c:scaling>
        <c:delete val="1"/>
        <c:axPos val="b"/>
        <c:numFmt formatCode="[$-409]mmm\-yy;@" sourceLinked="1"/>
        <c:majorTickMark val="none"/>
        <c:minorTickMark val="out"/>
        <c:tickLblPos val="nextTo"/>
        <c:crossAx val="52367360"/>
        <c:crosses val="autoZero"/>
        <c:auto val="1"/>
        <c:lblOffset val="100"/>
        <c:baseTimeUnit val="months"/>
        <c:majorUnit val="3"/>
        <c:majorTimeUnit val="months"/>
      </c:dateAx>
      <c:valAx>
        <c:axId val="52367360"/>
        <c:scaling>
          <c:orientation val="minMax"/>
          <c:min val="0"/>
        </c:scaling>
        <c:delete val="1"/>
        <c:axPos val="l"/>
        <c:numFmt formatCode="&quot;$&quot;#,##0" sourceLinked="0"/>
        <c:majorTickMark val="none"/>
        <c:minorTickMark val="none"/>
        <c:tickLblPos val="nextTo"/>
        <c:crossAx val="52484352"/>
        <c:crosses val="autoZero"/>
        <c:crossBetween val="midCat"/>
        <c:majorUnit val="200000000"/>
        <c:dispUnits>
          <c:builtInUnit val="millions"/>
          <c:dispUnitsLbl>
            <c:layout/>
            <c:txPr>
              <a:bodyPr/>
              <a:lstStyle/>
              <a:p>
                <a:pPr>
                  <a:defRPr sz="1050"/>
                </a:pPr>
                <a:endParaRPr lang="en-US"/>
              </a:p>
            </c:txPr>
          </c:dispUnitsLbl>
        </c:dispUnits>
      </c:valAx>
      <c:spPr>
        <a:ln>
          <a:noFill/>
        </a:ln>
      </c:spPr>
    </c:plotArea>
    <c:plotVisOnly val="1"/>
    <c:dispBlanksAs val="zero"/>
    <c:showDLblsOverMax val="0"/>
  </c:chart>
  <c:spPr>
    <a:ln>
      <a:noFill/>
    </a:ln>
  </c:sp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1375335827768023E-3"/>
          <c:y val="7.2008497286423112E-2"/>
          <c:w val="0.979903259128028"/>
          <c:h val="0.69581778875385647"/>
        </c:manualLayout>
      </c:layout>
      <c:area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axId val="52484352"/>
        <c:axId val="52367360"/>
      </c:areaChart>
      <c:catAx>
        <c:axId val="52484352"/>
        <c:scaling>
          <c:orientation val="minMax"/>
        </c:scaling>
        <c:delete val="1"/>
        <c:axPos val="b"/>
        <c:numFmt formatCode="[$-409]mmm\-yy;@" sourceLinked="1"/>
        <c:majorTickMark val="none"/>
        <c:minorTickMark val="out"/>
        <c:tickLblPos val="nextTo"/>
        <c:crossAx val="52367360"/>
        <c:crosses val="autoZero"/>
        <c:auto val="1"/>
        <c:lblAlgn val="ctr"/>
        <c:lblOffset val="100"/>
        <c:tickLblSkip val="3"/>
        <c:noMultiLvlLbl val="1"/>
      </c:catAx>
      <c:valAx>
        <c:axId val="52367360"/>
        <c:scaling>
          <c:orientation val="minMax"/>
          <c:min val="0"/>
        </c:scaling>
        <c:delete val="1"/>
        <c:axPos val="l"/>
        <c:numFmt formatCode="&quot;$&quot;#,##0" sourceLinked="0"/>
        <c:majorTickMark val="none"/>
        <c:minorTickMark val="none"/>
        <c:tickLblPos val="nextTo"/>
        <c:crossAx val="52484352"/>
        <c:crosses val="autoZero"/>
        <c:crossBetween val="midCat"/>
        <c:majorUnit val="200000000"/>
        <c:dispUnits>
          <c:builtInUnit val="millions"/>
          <c:dispUnitsLbl>
            <c:layout/>
            <c:txPr>
              <a:bodyPr/>
              <a:lstStyle/>
              <a:p>
                <a:pPr>
                  <a:defRPr sz="1050"/>
                </a:pPr>
                <a:endParaRPr lang="en-US"/>
              </a:p>
            </c:txPr>
          </c:dispUnitsLbl>
        </c:dispUnits>
      </c:valAx>
      <c:spPr>
        <a:ln>
          <a:noFill/>
        </a:ln>
      </c:spPr>
    </c:plotArea>
    <c:plotVisOnly val="1"/>
    <c:dispBlanksAs val="zero"/>
    <c:showDLblsOverMax val="0"/>
  </c:chart>
  <c:spPr>
    <a:ln>
      <a:noFill/>
    </a:ln>
  </c:sp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baseline="0">
                <a:solidFill>
                  <a:sysClr val="windowText" lastClr="000000"/>
                </a:solidFill>
                <a:effectLst/>
              </a:rPr>
              <a:t>Total Contracts Executed and Total Amounts Paid Out Per SFY</a:t>
            </a:r>
            <a:endParaRPr lang="en-US">
              <a:solidFill>
                <a:sysClr val="windowText" lastClr="000000"/>
              </a:solidFill>
              <a:effectLst/>
            </a:endParaRPr>
          </a:p>
          <a:p>
            <a:pPr>
              <a:defRPr/>
            </a:pPr>
            <a:r>
              <a:rPr lang="en-US" sz="1800" b="0" i="0" baseline="0">
                <a:solidFill>
                  <a:sysClr val="windowText" lastClr="000000"/>
                </a:solidFill>
                <a:effectLst/>
              </a:rPr>
              <a:t>From 2015</a:t>
            </a:r>
            <a:endParaRPr lang="en-US">
              <a:solidFill>
                <a:sysClr val="windowText" lastClr="000000"/>
              </a:solidFill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areaChart>
        <c:grouping val="standard"/>
        <c:varyColors val="0"/>
        <c:ser>
          <c:idx val="0"/>
          <c:order val="0"/>
          <c:tx>
            <c:strRef>
              <c:f>Sheet1!$M$3</c:f>
              <c:strCache>
                <c:ptCount val="1"/>
                <c:pt idx="0">
                  <c:v>Executed Contracts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cat>
            <c:strRef>
              <c:f>Sheet1!$L$4:$L$10</c:f>
              <c:strCache>
                <c:ptCount val="7"/>
                <c:pt idx="0">
                  <c:v>SFY 14-15</c:v>
                </c:pt>
                <c:pt idx="1">
                  <c:v>SFY 15-16</c:v>
                </c:pt>
                <c:pt idx="2">
                  <c:v>SFY 16-17</c:v>
                </c:pt>
                <c:pt idx="3">
                  <c:v>SFY 17-18</c:v>
                </c:pt>
                <c:pt idx="4">
                  <c:v>SFY 18-19</c:v>
                </c:pt>
                <c:pt idx="5">
                  <c:v>SFY 19-20</c:v>
                </c:pt>
                <c:pt idx="6">
                  <c:v>SFY 20-21</c:v>
                </c:pt>
              </c:strCache>
            </c:strRef>
          </c:cat>
          <c:val>
            <c:numRef>
              <c:f>Sheet1!$M$4:$M$10</c:f>
              <c:numCache>
                <c:formatCode>_("$"* #,##0.00_);_("$"* \(#,##0.00\);_("$"* "-"??_);_(@_)</c:formatCode>
                <c:ptCount val="7"/>
                <c:pt idx="0">
                  <c:v>62082187.530000001</c:v>
                </c:pt>
                <c:pt idx="1">
                  <c:v>104603721.87999998</c:v>
                </c:pt>
                <c:pt idx="2">
                  <c:v>124776047.31999999</c:v>
                </c:pt>
                <c:pt idx="3">
                  <c:v>142352204.31000003</c:v>
                </c:pt>
                <c:pt idx="4">
                  <c:v>122260831.83000007</c:v>
                </c:pt>
                <c:pt idx="5">
                  <c:v>216665551.84999993</c:v>
                </c:pt>
                <c:pt idx="6">
                  <c:v>244305249.12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13-47D6-89B6-6B136A0F29E8}"/>
            </c:ext>
          </c:extLst>
        </c:ser>
        <c:ser>
          <c:idx val="1"/>
          <c:order val="1"/>
          <c:tx>
            <c:strRef>
              <c:f>Sheet1!$N$3</c:f>
              <c:strCache>
                <c:ptCount val="1"/>
                <c:pt idx="0">
                  <c:v>Amount Paid Out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cat>
            <c:strRef>
              <c:f>Sheet1!$L$4:$L$10</c:f>
              <c:strCache>
                <c:ptCount val="7"/>
                <c:pt idx="0">
                  <c:v>SFY 14-15</c:v>
                </c:pt>
                <c:pt idx="1">
                  <c:v>SFY 15-16</c:v>
                </c:pt>
                <c:pt idx="2">
                  <c:v>SFY 16-17</c:v>
                </c:pt>
                <c:pt idx="3">
                  <c:v>SFY 17-18</c:v>
                </c:pt>
                <c:pt idx="4">
                  <c:v>SFY 18-19</c:v>
                </c:pt>
                <c:pt idx="5">
                  <c:v>SFY 19-20</c:v>
                </c:pt>
                <c:pt idx="6">
                  <c:v>SFY 20-21</c:v>
                </c:pt>
              </c:strCache>
            </c:strRef>
          </c:cat>
          <c:val>
            <c:numRef>
              <c:f>Sheet1!$N$4:$N$10</c:f>
              <c:numCache>
                <c:formatCode>_("$"* #,##0.00_);_("$"* \(#,##0.00\);_("$"* "-"??_);_(@_)</c:formatCode>
                <c:ptCount val="7"/>
                <c:pt idx="0">
                  <c:v>25452724</c:v>
                </c:pt>
                <c:pt idx="1">
                  <c:v>37888358</c:v>
                </c:pt>
                <c:pt idx="2">
                  <c:v>53895685</c:v>
                </c:pt>
                <c:pt idx="3">
                  <c:v>78701528</c:v>
                </c:pt>
                <c:pt idx="4">
                  <c:v>108614670</c:v>
                </c:pt>
                <c:pt idx="5">
                  <c:v>162020714</c:v>
                </c:pt>
                <c:pt idx="6">
                  <c:v>171528424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913-47D6-89B6-6B136A0F29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29933824"/>
        <c:axId val="1629945472"/>
      </c:areaChart>
      <c:catAx>
        <c:axId val="16299338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9945472"/>
        <c:crosses val="autoZero"/>
        <c:auto val="1"/>
        <c:lblAlgn val="ctr"/>
        <c:lblOffset val="100"/>
        <c:noMultiLvlLbl val="0"/>
      </c:catAx>
      <c:valAx>
        <c:axId val="1629945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.00_);_(&quot;$&quot;* \(#,##0.0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99338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5E496E-8315-4A6E-9E32-1DC2997A363D}" type="doc">
      <dgm:prSet loTypeId="urn:microsoft.com/office/officeart/2005/8/layout/pictureOrgChart+Icon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772D852-A22C-43AB-8E2B-AF77FEF9EF32}">
      <dgm:prSet phldrT="[Text]"/>
      <dgm:spPr/>
      <dgm:t>
        <a:bodyPr/>
        <a:lstStyle/>
        <a:p>
          <a:r>
            <a:rPr lang="en-US" dirty="0" smtClean="0"/>
            <a:t>Nicholas Pizzuti, Chief Professional Services</a:t>
          </a:r>
          <a:endParaRPr lang="en-US" dirty="0"/>
        </a:p>
      </dgm:t>
    </dgm:pt>
    <dgm:pt modelId="{57CD0A28-3C8A-4C76-BDE2-5C0716F1C96E}" type="parTrans" cxnId="{4372AFA4-0E45-46E4-939D-B7DCF2A11525}">
      <dgm:prSet/>
      <dgm:spPr/>
      <dgm:t>
        <a:bodyPr/>
        <a:lstStyle/>
        <a:p>
          <a:endParaRPr lang="en-US"/>
        </a:p>
      </dgm:t>
    </dgm:pt>
    <dgm:pt modelId="{13493B69-C59A-4A86-9FE8-1DFEFC6518DF}" type="sibTrans" cxnId="{4372AFA4-0E45-46E4-939D-B7DCF2A11525}">
      <dgm:prSet/>
      <dgm:spPr/>
      <dgm:t>
        <a:bodyPr/>
        <a:lstStyle/>
        <a:p>
          <a:endParaRPr lang="en-US"/>
        </a:p>
      </dgm:t>
    </dgm:pt>
    <dgm:pt modelId="{6BEA058E-DFA5-4574-BE12-8F11F18F3616}">
      <dgm:prSet phldrT="[Text]"/>
      <dgm:spPr/>
      <dgm:t>
        <a:bodyPr/>
        <a:lstStyle/>
        <a:p>
          <a:r>
            <a:rPr lang="en-US" dirty="0" smtClean="0"/>
            <a:t>Dorothy Moore, Admin Coordinator</a:t>
          </a:r>
          <a:endParaRPr lang="en-US" dirty="0"/>
        </a:p>
      </dgm:t>
    </dgm:pt>
    <dgm:pt modelId="{2C315099-BFF5-4323-B8DC-B9C12BE3D824}" type="parTrans" cxnId="{6BDCCC08-CF46-4524-A20B-12F05919FB03}">
      <dgm:prSet/>
      <dgm:spPr/>
      <dgm:t>
        <a:bodyPr/>
        <a:lstStyle/>
        <a:p>
          <a:endParaRPr lang="en-US"/>
        </a:p>
      </dgm:t>
    </dgm:pt>
    <dgm:pt modelId="{048BA47B-3207-41EA-87C9-53E566581BCE}" type="sibTrans" cxnId="{6BDCCC08-CF46-4524-A20B-12F05919FB03}">
      <dgm:prSet/>
      <dgm:spPr/>
      <dgm:t>
        <a:bodyPr/>
        <a:lstStyle/>
        <a:p>
          <a:endParaRPr lang="en-US"/>
        </a:p>
      </dgm:t>
    </dgm:pt>
    <dgm:pt modelId="{2718820E-D531-4112-BCDF-CFB01DB68F7C}">
      <dgm:prSet phldrT="[Text]"/>
      <dgm:spPr/>
      <dgm:t>
        <a:bodyPr/>
        <a:lstStyle/>
        <a:p>
          <a:r>
            <a:rPr lang="en-US" dirty="0" smtClean="0"/>
            <a:t>Dale Wagoner, Small Purchase Program</a:t>
          </a:r>
          <a:endParaRPr lang="en-US" dirty="0"/>
        </a:p>
      </dgm:t>
    </dgm:pt>
    <dgm:pt modelId="{D780F205-761D-43B1-9D4B-9B0ED466F724}" type="parTrans" cxnId="{E2950E15-4599-46DD-960C-6E3F6914CFE5}">
      <dgm:prSet/>
      <dgm:spPr/>
      <dgm:t>
        <a:bodyPr/>
        <a:lstStyle/>
        <a:p>
          <a:endParaRPr lang="en-US"/>
        </a:p>
      </dgm:t>
    </dgm:pt>
    <dgm:pt modelId="{E0E973C9-7C88-44F4-BC80-790D7FD23977}" type="sibTrans" cxnId="{E2950E15-4599-46DD-960C-6E3F6914CFE5}">
      <dgm:prSet/>
      <dgm:spPr/>
      <dgm:t>
        <a:bodyPr/>
        <a:lstStyle/>
        <a:p>
          <a:endParaRPr lang="en-US"/>
        </a:p>
      </dgm:t>
    </dgm:pt>
    <dgm:pt modelId="{46E89D68-68F3-4640-B920-275379E821D0}">
      <dgm:prSet phldrT="[Text]"/>
      <dgm:spPr/>
      <dgm:t>
        <a:bodyPr/>
        <a:lstStyle/>
        <a:p>
          <a:r>
            <a:rPr lang="en-US" dirty="0" smtClean="0"/>
            <a:t>Wendy Hollingsworth, Selection Manager</a:t>
          </a:r>
          <a:endParaRPr lang="en-US" dirty="0"/>
        </a:p>
      </dgm:t>
    </dgm:pt>
    <dgm:pt modelId="{6EBC9F02-37DB-4B6C-ACE1-D886319A6F8B}" type="parTrans" cxnId="{68980A1B-D9F3-4F6C-AE68-4DF93DD5D007}">
      <dgm:prSet/>
      <dgm:spPr/>
      <dgm:t>
        <a:bodyPr/>
        <a:lstStyle/>
        <a:p>
          <a:endParaRPr lang="en-US"/>
        </a:p>
      </dgm:t>
    </dgm:pt>
    <dgm:pt modelId="{D3272F15-5FEC-45E5-BA30-DD75A34E4171}" type="sibTrans" cxnId="{68980A1B-D9F3-4F6C-AE68-4DF93DD5D007}">
      <dgm:prSet/>
      <dgm:spPr/>
      <dgm:t>
        <a:bodyPr/>
        <a:lstStyle/>
        <a:p>
          <a:endParaRPr lang="en-US"/>
        </a:p>
      </dgm:t>
    </dgm:pt>
    <dgm:pt modelId="{07DFE966-EB24-4B95-99CD-888B87ACA021}">
      <dgm:prSet/>
      <dgm:spPr/>
      <dgm:t>
        <a:bodyPr/>
        <a:lstStyle/>
        <a:p>
          <a:r>
            <a:rPr lang="en-US" dirty="0" smtClean="0"/>
            <a:t>James Kimble, Contract Negotiator</a:t>
          </a:r>
          <a:endParaRPr lang="en-US" dirty="0"/>
        </a:p>
      </dgm:t>
    </dgm:pt>
    <dgm:pt modelId="{4BA99D27-0A52-4EA2-A132-2AC3FBD8506C}" type="parTrans" cxnId="{95D2BD93-E96E-47A7-B1A2-E3A615E37794}">
      <dgm:prSet/>
      <dgm:spPr/>
      <dgm:t>
        <a:bodyPr/>
        <a:lstStyle/>
        <a:p>
          <a:endParaRPr lang="en-US"/>
        </a:p>
      </dgm:t>
    </dgm:pt>
    <dgm:pt modelId="{4AF750CE-7186-4D54-A655-3FDF6CB841A4}" type="sibTrans" cxnId="{95D2BD93-E96E-47A7-B1A2-E3A615E37794}">
      <dgm:prSet/>
      <dgm:spPr/>
      <dgm:t>
        <a:bodyPr/>
        <a:lstStyle/>
        <a:p>
          <a:endParaRPr lang="en-US"/>
        </a:p>
      </dgm:t>
    </dgm:pt>
    <dgm:pt modelId="{13F75217-9E5F-4F58-BD9D-96D83D6B263F}">
      <dgm:prSet/>
      <dgm:spPr/>
      <dgm:t>
        <a:bodyPr/>
        <a:lstStyle/>
        <a:p>
          <a:r>
            <a:rPr lang="en-US" dirty="0" smtClean="0"/>
            <a:t>Rose Martinez-Vazquez, Contract Negotiator</a:t>
          </a:r>
          <a:endParaRPr lang="en-US" dirty="0"/>
        </a:p>
      </dgm:t>
    </dgm:pt>
    <dgm:pt modelId="{8615E9F5-FB83-4633-B68D-D5664DDEF245}" type="parTrans" cxnId="{A3684A50-0E1A-4CDD-9173-1504DCC4AB91}">
      <dgm:prSet/>
      <dgm:spPr/>
      <dgm:t>
        <a:bodyPr/>
        <a:lstStyle/>
        <a:p>
          <a:endParaRPr lang="en-US"/>
        </a:p>
      </dgm:t>
    </dgm:pt>
    <dgm:pt modelId="{5DD95B4D-BE26-494E-BF53-ED244B665040}" type="sibTrans" cxnId="{A3684A50-0E1A-4CDD-9173-1504DCC4AB91}">
      <dgm:prSet/>
      <dgm:spPr/>
      <dgm:t>
        <a:bodyPr/>
        <a:lstStyle/>
        <a:p>
          <a:endParaRPr lang="en-US"/>
        </a:p>
      </dgm:t>
    </dgm:pt>
    <dgm:pt modelId="{015AA20A-07A9-4B25-8A94-5CCD3B1A29CA}">
      <dgm:prSet/>
      <dgm:spPr/>
      <dgm:t>
        <a:bodyPr/>
        <a:lstStyle/>
        <a:p>
          <a:r>
            <a:rPr lang="en-US" dirty="0" smtClean="0"/>
            <a:t>Emily Smith, Contract Negotiator</a:t>
          </a:r>
          <a:endParaRPr lang="en-US" dirty="0"/>
        </a:p>
      </dgm:t>
    </dgm:pt>
    <dgm:pt modelId="{66AFF618-4AF5-47D7-AF32-7A3CFE995C94}" type="parTrans" cxnId="{FE756AFD-91EE-4534-9F4A-CAF3CFA55605}">
      <dgm:prSet/>
      <dgm:spPr/>
      <dgm:t>
        <a:bodyPr/>
        <a:lstStyle/>
        <a:p>
          <a:endParaRPr lang="en-US"/>
        </a:p>
      </dgm:t>
    </dgm:pt>
    <dgm:pt modelId="{C0D2C872-7080-4EA0-B3FE-E647DE7B1337}" type="sibTrans" cxnId="{FE756AFD-91EE-4534-9F4A-CAF3CFA55605}">
      <dgm:prSet/>
      <dgm:spPr/>
      <dgm:t>
        <a:bodyPr/>
        <a:lstStyle/>
        <a:p>
          <a:endParaRPr lang="en-US"/>
        </a:p>
      </dgm:t>
    </dgm:pt>
    <dgm:pt modelId="{3E798858-E5F7-46EE-9B76-1601842FA705}">
      <dgm:prSet phldrT="[Text]"/>
      <dgm:spPr/>
      <dgm:t>
        <a:bodyPr/>
        <a:lstStyle/>
        <a:p>
          <a:r>
            <a:rPr lang="en-US" dirty="0" smtClean="0"/>
            <a:t> Darrin Player, Chief      Procurement Officer</a:t>
          </a:r>
          <a:endParaRPr lang="en-US" dirty="0"/>
        </a:p>
      </dgm:t>
    </dgm:pt>
    <dgm:pt modelId="{04F168BD-A835-4BB2-9537-C7C4E31B6ADC}" type="parTrans" cxnId="{7C015ED1-0772-456B-8ACA-BC1F4A62FC20}">
      <dgm:prSet/>
      <dgm:spPr/>
      <dgm:t>
        <a:bodyPr/>
        <a:lstStyle/>
        <a:p>
          <a:endParaRPr lang="en-US"/>
        </a:p>
      </dgm:t>
    </dgm:pt>
    <dgm:pt modelId="{5D8330C9-85D8-41B3-B82A-28B94054740D}" type="sibTrans" cxnId="{7C015ED1-0772-456B-8ACA-BC1F4A62FC20}">
      <dgm:prSet/>
      <dgm:spPr/>
      <dgm:t>
        <a:bodyPr/>
        <a:lstStyle/>
        <a:p>
          <a:endParaRPr lang="en-US"/>
        </a:p>
      </dgm:t>
    </dgm:pt>
    <dgm:pt modelId="{91378124-DF6A-4B64-ACB5-62011E972714}" type="pres">
      <dgm:prSet presAssocID="{E25E496E-8315-4A6E-9E32-1DC2997A363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62A31D6A-F5C1-4463-80FE-665C31C11E7D}" type="pres">
      <dgm:prSet presAssocID="{6772D852-A22C-43AB-8E2B-AF77FEF9EF32}" presName="hierRoot1" presStyleCnt="0">
        <dgm:presLayoutVars>
          <dgm:hierBranch val="init"/>
        </dgm:presLayoutVars>
      </dgm:prSet>
      <dgm:spPr/>
    </dgm:pt>
    <dgm:pt modelId="{01BF50EA-E87F-4D92-9816-356BA3D9C739}" type="pres">
      <dgm:prSet presAssocID="{6772D852-A22C-43AB-8E2B-AF77FEF9EF32}" presName="rootComposite1" presStyleCnt="0"/>
      <dgm:spPr/>
    </dgm:pt>
    <dgm:pt modelId="{59AC216E-5774-4F45-B96F-EA3BE589D083}" type="pres">
      <dgm:prSet presAssocID="{6772D852-A22C-43AB-8E2B-AF77FEF9EF32}" presName="rootText1" presStyleLbl="node0" presStyleIdx="0" presStyleCnt="2" custScaleX="119044" custScaleY="12254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612E883-B3AD-4563-93CD-1EF7FAB868AA}" type="pres">
      <dgm:prSet presAssocID="{6772D852-A22C-43AB-8E2B-AF77FEF9EF32}" presName="rootPict1" presStyleLbl="alignImgPlace1" presStyleIdx="0" presStyleCnt="8" custLinFactNeighborX="-26362" custLinFactNeighborY="6479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2FD5B125-49C3-4273-B383-E3B23E84FB5D}" type="pres">
      <dgm:prSet presAssocID="{6772D852-A22C-43AB-8E2B-AF77FEF9EF32}" presName="rootConnector1" presStyleLbl="node1" presStyleIdx="0" presStyleCnt="0"/>
      <dgm:spPr/>
      <dgm:t>
        <a:bodyPr/>
        <a:lstStyle/>
        <a:p>
          <a:endParaRPr lang="en-US"/>
        </a:p>
      </dgm:t>
    </dgm:pt>
    <dgm:pt modelId="{59FC16E7-4C71-4FB6-BFAD-4092168983EC}" type="pres">
      <dgm:prSet presAssocID="{6772D852-A22C-43AB-8E2B-AF77FEF9EF32}" presName="hierChild2" presStyleCnt="0"/>
      <dgm:spPr/>
    </dgm:pt>
    <dgm:pt modelId="{D328E6EF-8F62-4F95-9008-EB9B8A335FAC}" type="pres">
      <dgm:prSet presAssocID="{2C315099-BFF5-4323-B8DC-B9C12BE3D824}" presName="Name37" presStyleLbl="parChTrans1D2" presStyleIdx="0" presStyleCnt="6"/>
      <dgm:spPr/>
      <dgm:t>
        <a:bodyPr/>
        <a:lstStyle/>
        <a:p>
          <a:endParaRPr lang="en-US"/>
        </a:p>
      </dgm:t>
    </dgm:pt>
    <dgm:pt modelId="{A8ECDC28-D538-4227-B24C-0B826A39DAE3}" type="pres">
      <dgm:prSet presAssocID="{6BEA058E-DFA5-4574-BE12-8F11F18F3616}" presName="hierRoot2" presStyleCnt="0">
        <dgm:presLayoutVars>
          <dgm:hierBranch val="init"/>
        </dgm:presLayoutVars>
      </dgm:prSet>
      <dgm:spPr/>
    </dgm:pt>
    <dgm:pt modelId="{DC9C5F30-DD8E-4FEE-BBD3-5F911369DE3B}" type="pres">
      <dgm:prSet presAssocID="{6BEA058E-DFA5-4574-BE12-8F11F18F3616}" presName="rootComposite" presStyleCnt="0"/>
      <dgm:spPr/>
    </dgm:pt>
    <dgm:pt modelId="{8498EF73-888C-481E-B25A-C499C0DCEB66}" type="pres">
      <dgm:prSet presAssocID="{6BEA058E-DFA5-4574-BE12-8F11F18F3616}" presName="rootText" presStyleLbl="node2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91C7D6C-6CD9-4CB9-AC9F-F76D8452558C}" type="pres">
      <dgm:prSet presAssocID="{6BEA058E-DFA5-4574-BE12-8F11F18F3616}" presName="rootPict" presStyleLbl="alignImgPlace1" presStyleIdx="1" presStyleCnt="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  <dgm:t>
        <a:bodyPr/>
        <a:lstStyle/>
        <a:p>
          <a:endParaRPr lang="en-US"/>
        </a:p>
      </dgm:t>
    </dgm:pt>
    <dgm:pt modelId="{6E5E4525-D62A-46EC-B44B-9BBEFB549DF7}" type="pres">
      <dgm:prSet presAssocID="{6BEA058E-DFA5-4574-BE12-8F11F18F3616}" presName="rootConnector" presStyleLbl="node2" presStyleIdx="0" presStyleCnt="6"/>
      <dgm:spPr/>
      <dgm:t>
        <a:bodyPr/>
        <a:lstStyle/>
        <a:p>
          <a:endParaRPr lang="en-US"/>
        </a:p>
      </dgm:t>
    </dgm:pt>
    <dgm:pt modelId="{3D35A958-D133-41B8-A277-789F3206CD61}" type="pres">
      <dgm:prSet presAssocID="{6BEA058E-DFA5-4574-BE12-8F11F18F3616}" presName="hierChild4" presStyleCnt="0"/>
      <dgm:spPr/>
    </dgm:pt>
    <dgm:pt modelId="{34D71C34-AEA4-4967-83CF-BA8484EB9CA4}" type="pres">
      <dgm:prSet presAssocID="{6BEA058E-DFA5-4574-BE12-8F11F18F3616}" presName="hierChild5" presStyleCnt="0"/>
      <dgm:spPr/>
    </dgm:pt>
    <dgm:pt modelId="{FFB2B9DE-7808-4895-B393-21636FF3D909}" type="pres">
      <dgm:prSet presAssocID="{D780F205-761D-43B1-9D4B-9B0ED466F724}" presName="Name37" presStyleLbl="parChTrans1D2" presStyleIdx="1" presStyleCnt="6"/>
      <dgm:spPr/>
      <dgm:t>
        <a:bodyPr/>
        <a:lstStyle/>
        <a:p>
          <a:endParaRPr lang="en-US"/>
        </a:p>
      </dgm:t>
    </dgm:pt>
    <dgm:pt modelId="{6727B839-F090-43EA-80AC-29AA7A2BE789}" type="pres">
      <dgm:prSet presAssocID="{2718820E-D531-4112-BCDF-CFB01DB68F7C}" presName="hierRoot2" presStyleCnt="0">
        <dgm:presLayoutVars>
          <dgm:hierBranch val="init"/>
        </dgm:presLayoutVars>
      </dgm:prSet>
      <dgm:spPr/>
    </dgm:pt>
    <dgm:pt modelId="{38FEFE04-CBC5-4CBD-B3B9-4AC513223508}" type="pres">
      <dgm:prSet presAssocID="{2718820E-D531-4112-BCDF-CFB01DB68F7C}" presName="rootComposite" presStyleCnt="0"/>
      <dgm:spPr/>
    </dgm:pt>
    <dgm:pt modelId="{709738E2-F55A-4A78-A7FB-CED23CF3A6C0}" type="pres">
      <dgm:prSet presAssocID="{2718820E-D531-4112-BCDF-CFB01DB68F7C}" presName="rootText" presStyleLbl="node2" presStyleIdx="1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B1C37C3-6535-4F08-8732-1E4CCB5A693F}" type="pres">
      <dgm:prSet presAssocID="{2718820E-D531-4112-BCDF-CFB01DB68F7C}" presName="rootPict" presStyleLbl="alignImgPlace1" presStyleIdx="2" presStyleCnt="8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90C81643-8626-43CF-8B30-93DE8794AB3C}" type="pres">
      <dgm:prSet presAssocID="{2718820E-D531-4112-BCDF-CFB01DB68F7C}" presName="rootConnector" presStyleLbl="node2" presStyleIdx="1" presStyleCnt="6"/>
      <dgm:spPr/>
      <dgm:t>
        <a:bodyPr/>
        <a:lstStyle/>
        <a:p>
          <a:endParaRPr lang="en-US"/>
        </a:p>
      </dgm:t>
    </dgm:pt>
    <dgm:pt modelId="{9EE9159E-1827-47DF-966A-89332AC99936}" type="pres">
      <dgm:prSet presAssocID="{2718820E-D531-4112-BCDF-CFB01DB68F7C}" presName="hierChild4" presStyleCnt="0"/>
      <dgm:spPr/>
    </dgm:pt>
    <dgm:pt modelId="{2BEA8F88-5C69-4C04-89BD-DFA2EBA94708}" type="pres">
      <dgm:prSet presAssocID="{2718820E-D531-4112-BCDF-CFB01DB68F7C}" presName="hierChild5" presStyleCnt="0"/>
      <dgm:spPr/>
    </dgm:pt>
    <dgm:pt modelId="{BD8BD91B-5248-4688-9D58-B899FA24FEBB}" type="pres">
      <dgm:prSet presAssocID="{6EBC9F02-37DB-4B6C-ACE1-D886319A6F8B}" presName="Name37" presStyleLbl="parChTrans1D2" presStyleIdx="2" presStyleCnt="6"/>
      <dgm:spPr/>
      <dgm:t>
        <a:bodyPr/>
        <a:lstStyle/>
        <a:p>
          <a:endParaRPr lang="en-US"/>
        </a:p>
      </dgm:t>
    </dgm:pt>
    <dgm:pt modelId="{7BC90308-76D4-449E-AFFD-AA4065BC05EC}" type="pres">
      <dgm:prSet presAssocID="{46E89D68-68F3-4640-B920-275379E821D0}" presName="hierRoot2" presStyleCnt="0">
        <dgm:presLayoutVars>
          <dgm:hierBranch val="init"/>
        </dgm:presLayoutVars>
      </dgm:prSet>
      <dgm:spPr/>
    </dgm:pt>
    <dgm:pt modelId="{EE41392D-EC6B-4768-9ED1-AA8EACA22C34}" type="pres">
      <dgm:prSet presAssocID="{46E89D68-68F3-4640-B920-275379E821D0}" presName="rootComposite" presStyleCnt="0"/>
      <dgm:spPr/>
    </dgm:pt>
    <dgm:pt modelId="{AC77D7CB-CB4F-4E82-BF30-529373914091}" type="pres">
      <dgm:prSet presAssocID="{46E89D68-68F3-4640-B920-275379E821D0}" presName="rootText" presStyleLbl="node2" presStyleIdx="2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A7A3223-FF81-431D-8202-CE4445A90603}" type="pres">
      <dgm:prSet presAssocID="{46E89D68-68F3-4640-B920-275379E821D0}" presName="rootPict" presStyleLbl="alignImgPlace1" presStyleIdx="3" presStyleCnt="8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  <dgm:t>
        <a:bodyPr/>
        <a:lstStyle/>
        <a:p>
          <a:endParaRPr lang="en-US"/>
        </a:p>
      </dgm:t>
    </dgm:pt>
    <dgm:pt modelId="{11BEC9C8-B586-4F84-A197-2E4CCE5A0D23}" type="pres">
      <dgm:prSet presAssocID="{46E89D68-68F3-4640-B920-275379E821D0}" presName="rootConnector" presStyleLbl="node2" presStyleIdx="2" presStyleCnt="6"/>
      <dgm:spPr/>
      <dgm:t>
        <a:bodyPr/>
        <a:lstStyle/>
        <a:p>
          <a:endParaRPr lang="en-US"/>
        </a:p>
      </dgm:t>
    </dgm:pt>
    <dgm:pt modelId="{130AD712-538E-4988-9BCA-863CE50ACDE2}" type="pres">
      <dgm:prSet presAssocID="{46E89D68-68F3-4640-B920-275379E821D0}" presName="hierChild4" presStyleCnt="0"/>
      <dgm:spPr/>
    </dgm:pt>
    <dgm:pt modelId="{1485FBA1-C60E-4B3D-8CD6-3ED40C5B646A}" type="pres">
      <dgm:prSet presAssocID="{46E89D68-68F3-4640-B920-275379E821D0}" presName="hierChild5" presStyleCnt="0"/>
      <dgm:spPr/>
    </dgm:pt>
    <dgm:pt modelId="{14C860B6-3060-4CFF-99C9-1793C8E9CB4A}" type="pres">
      <dgm:prSet presAssocID="{4BA99D27-0A52-4EA2-A132-2AC3FBD8506C}" presName="Name37" presStyleLbl="parChTrans1D2" presStyleIdx="3" presStyleCnt="6"/>
      <dgm:spPr/>
      <dgm:t>
        <a:bodyPr/>
        <a:lstStyle/>
        <a:p>
          <a:endParaRPr lang="en-US"/>
        </a:p>
      </dgm:t>
    </dgm:pt>
    <dgm:pt modelId="{A755FD9D-D5E6-4014-8D21-F99535CC59A3}" type="pres">
      <dgm:prSet presAssocID="{07DFE966-EB24-4B95-99CD-888B87ACA021}" presName="hierRoot2" presStyleCnt="0">
        <dgm:presLayoutVars>
          <dgm:hierBranch val="init"/>
        </dgm:presLayoutVars>
      </dgm:prSet>
      <dgm:spPr/>
    </dgm:pt>
    <dgm:pt modelId="{147D1009-19BB-4B84-9E8E-4F234A460D4B}" type="pres">
      <dgm:prSet presAssocID="{07DFE966-EB24-4B95-99CD-888B87ACA021}" presName="rootComposite" presStyleCnt="0"/>
      <dgm:spPr/>
    </dgm:pt>
    <dgm:pt modelId="{76C7EA9D-74E4-434E-8440-E3B5351373B6}" type="pres">
      <dgm:prSet presAssocID="{07DFE966-EB24-4B95-99CD-888B87ACA021}" presName="rootText" presStyleLbl="node2" presStyleIdx="3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3CE7AE1-73FC-4FAB-A5BB-F290EC972162}" type="pres">
      <dgm:prSet presAssocID="{07DFE966-EB24-4B95-99CD-888B87ACA021}" presName="rootPict" presStyleLbl="alignImgPlace1" presStyleIdx="4" presStyleCnt="8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  <dgm:t>
        <a:bodyPr/>
        <a:lstStyle/>
        <a:p>
          <a:endParaRPr lang="en-US"/>
        </a:p>
      </dgm:t>
    </dgm:pt>
    <dgm:pt modelId="{CC11F09C-EB5B-4E58-A2AF-DC4465E3A3C1}" type="pres">
      <dgm:prSet presAssocID="{07DFE966-EB24-4B95-99CD-888B87ACA021}" presName="rootConnector" presStyleLbl="node2" presStyleIdx="3" presStyleCnt="6"/>
      <dgm:spPr/>
      <dgm:t>
        <a:bodyPr/>
        <a:lstStyle/>
        <a:p>
          <a:endParaRPr lang="en-US"/>
        </a:p>
      </dgm:t>
    </dgm:pt>
    <dgm:pt modelId="{3D7D3CCB-FBD9-49DF-B8A9-CC83C95EFEAF}" type="pres">
      <dgm:prSet presAssocID="{07DFE966-EB24-4B95-99CD-888B87ACA021}" presName="hierChild4" presStyleCnt="0"/>
      <dgm:spPr/>
    </dgm:pt>
    <dgm:pt modelId="{9076A42C-8734-4F26-94FD-A9484CE1EE7A}" type="pres">
      <dgm:prSet presAssocID="{07DFE966-EB24-4B95-99CD-888B87ACA021}" presName="hierChild5" presStyleCnt="0"/>
      <dgm:spPr/>
    </dgm:pt>
    <dgm:pt modelId="{BD2F9FFB-B24D-4D58-94F4-5F361675B979}" type="pres">
      <dgm:prSet presAssocID="{8615E9F5-FB83-4633-B68D-D5664DDEF245}" presName="Name37" presStyleLbl="parChTrans1D2" presStyleIdx="4" presStyleCnt="6"/>
      <dgm:spPr/>
      <dgm:t>
        <a:bodyPr/>
        <a:lstStyle/>
        <a:p>
          <a:endParaRPr lang="en-US"/>
        </a:p>
      </dgm:t>
    </dgm:pt>
    <dgm:pt modelId="{C1A83BCF-4828-4FB8-B87D-F46B1FA71789}" type="pres">
      <dgm:prSet presAssocID="{13F75217-9E5F-4F58-BD9D-96D83D6B263F}" presName="hierRoot2" presStyleCnt="0">
        <dgm:presLayoutVars>
          <dgm:hierBranch val="init"/>
        </dgm:presLayoutVars>
      </dgm:prSet>
      <dgm:spPr/>
    </dgm:pt>
    <dgm:pt modelId="{EB6E8F5E-B9EB-40AF-BAAD-C7DBFD95D636}" type="pres">
      <dgm:prSet presAssocID="{13F75217-9E5F-4F58-BD9D-96D83D6B263F}" presName="rootComposite" presStyleCnt="0"/>
      <dgm:spPr/>
    </dgm:pt>
    <dgm:pt modelId="{3FF8755E-6EB8-4657-8D62-07AADDB2196B}" type="pres">
      <dgm:prSet presAssocID="{13F75217-9E5F-4F58-BD9D-96D83D6B263F}" presName="rootText" presStyleLbl="node2" presStyleIdx="4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8E9C151-4FB7-4F29-847D-494F3A5BED5F}" type="pres">
      <dgm:prSet presAssocID="{13F75217-9E5F-4F58-BD9D-96D83D6B263F}" presName="rootPict" presStyleLbl="alignImgPlace1" presStyleIdx="5" presStyleCnt="8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  <dgm:t>
        <a:bodyPr/>
        <a:lstStyle/>
        <a:p>
          <a:endParaRPr lang="en-US"/>
        </a:p>
      </dgm:t>
    </dgm:pt>
    <dgm:pt modelId="{069CC99C-08D2-4C18-B407-177E398BE7B4}" type="pres">
      <dgm:prSet presAssocID="{13F75217-9E5F-4F58-BD9D-96D83D6B263F}" presName="rootConnector" presStyleLbl="node2" presStyleIdx="4" presStyleCnt="6"/>
      <dgm:spPr/>
      <dgm:t>
        <a:bodyPr/>
        <a:lstStyle/>
        <a:p>
          <a:endParaRPr lang="en-US"/>
        </a:p>
      </dgm:t>
    </dgm:pt>
    <dgm:pt modelId="{E5398988-5687-4BF8-96B8-83EB213395FF}" type="pres">
      <dgm:prSet presAssocID="{13F75217-9E5F-4F58-BD9D-96D83D6B263F}" presName="hierChild4" presStyleCnt="0"/>
      <dgm:spPr/>
    </dgm:pt>
    <dgm:pt modelId="{C83921C5-AFE5-4B80-9097-5DE521A433C5}" type="pres">
      <dgm:prSet presAssocID="{13F75217-9E5F-4F58-BD9D-96D83D6B263F}" presName="hierChild5" presStyleCnt="0"/>
      <dgm:spPr/>
    </dgm:pt>
    <dgm:pt modelId="{4B639ED5-1BC0-4D39-BD74-A22915B01A65}" type="pres">
      <dgm:prSet presAssocID="{66AFF618-4AF5-47D7-AF32-7A3CFE995C94}" presName="Name37" presStyleLbl="parChTrans1D2" presStyleIdx="5" presStyleCnt="6"/>
      <dgm:spPr/>
      <dgm:t>
        <a:bodyPr/>
        <a:lstStyle/>
        <a:p>
          <a:endParaRPr lang="en-US"/>
        </a:p>
      </dgm:t>
    </dgm:pt>
    <dgm:pt modelId="{34A93CF1-376F-4295-89FE-86D72D0B6531}" type="pres">
      <dgm:prSet presAssocID="{015AA20A-07A9-4B25-8A94-5CCD3B1A29CA}" presName="hierRoot2" presStyleCnt="0">
        <dgm:presLayoutVars>
          <dgm:hierBranch val="init"/>
        </dgm:presLayoutVars>
      </dgm:prSet>
      <dgm:spPr/>
    </dgm:pt>
    <dgm:pt modelId="{2DD6C690-452F-454D-9FB2-F9A702EF33F1}" type="pres">
      <dgm:prSet presAssocID="{015AA20A-07A9-4B25-8A94-5CCD3B1A29CA}" presName="rootComposite" presStyleCnt="0"/>
      <dgm:spPr/>
    </dgm:pt>
    <dgm:pt modelId="{884F1449-56DC-4B8F-973E-1F3F60D01379}" type="pres">
      <dgm:prSet presAssocID="{015AA20A-07A9-4B25-8A94-5CCD3B1A29CA}" presName="rootText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EBC203E-362E-4B21-B278-AEE5ED4594C8}" type="pres">
      <dgm:prSet presAssocID="{015AA20A-07A9-4B25-8A94-5CCD3B1A29CA}" presName="rootPict" presStyleLbl="alignImgPlace1" presStyleIdx="6" presStyleCnt="8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  <dgm:t>
        <a:bodyPr/>
        <a:lstStyle/>
        <a:p>
          <a:endParaRPr lang="en-US"/>
        </a:p>
      </dgm:t>
    </dgm:pt>
    <dgm:pt modelId="{E4E41142-88BB-4758-8EC7-1C9FF117FC90}" type="pres">
      <dgm:prSet presAssocID="{015AA20A-07A9-4B25-8A94-5CCD3B1A29CA}" presName="rootConnector" presStyleLbl="node2" presStyleIdx="5" presStyleCnt="6"/>
      <dgm:spPr/>
      <dgm:t>
        <a:bodyPr/>
        <a:lstStyle/>
        <a:p>
          <a:endParaRPr lang="en-US"/>
        </a:p>
      </dgm:t>
    </dgm:pt>
    <dgm:pt modelId="{171878CB-089E-420A-AE8B-8B6972BB1878}" type="pres">
      <dgm:prSet presAssocID="{015AA20A-07A9-4B25-8A94-5CCD3B1A29CA}" presName="hierChild4" presStyleCnt="0"/>
      <dgm:spPr/>
    </dgm:pt>
    <dgm:pt modelId="{71C3F61D-EE9C-4157-A94C-03FA28F3A46A}" type="pres">
      <dgm:prSet presAssocID="{015AA20A-07A9-4B25-8A94-5CCD3B1A29CA}" presName="hierChild5" presStyleCnt="0"/>
      <dgm:spPr/>
    </dgm:pt>
    <dgm:pt modelId="{5C5D42C5-F91E-45DD-869A-F436F5A7C087}" type="pres">
      <dgm:prSet presAssocID="{6772D852-A22C-43AB-8E2B-AF77FEF9EF32}" presName="hierChild3" presStyleCnt="0"/>
      <dgm:spPr/>
    </dgm:pt>
    <dgm:pt modelId="{45F83646-DC5A-4C25-AC16-7FFD2F2F25E4}" type="pres">
      <dgm:prSet presAssocID="{3E798858-E5F7-46EE-9B76-1601842FA705}" presName="hierRoot1" presStyleCnt="0">
        <dgm:presLayoutVars>
          <dgm:hierBranch val="init"/>
        </dgm:presLayoutVars>
      </dgm:prSet>
      <dgm:spPr/>
    </dgm:pt>
    <dgm:pt modelId="{3CAE8336-8D47-41B4-B477-D6D99795F33F}" type="pres">
      <dgm:prSet presAssocID="{3E798858-E5F7-46EE-9B76-1601842FA705}" presName="rootComposite1" presStyleCnt="0"/>
      <dgm:spPr/>
    </dgm:pt>
    <dgm:pt modelId="{7896F18D-38F6-40CC-936F-8B059B948A91}" type="pres">
      <dgm:prSet presAssocID="{3E798858-E5F7-46EE-9B76-1601842FA705}" presName="rootText1" presStyleLbl="node0" presStyleIdx="1" presStyleCnt="2" custScaleX="160102" custScaleY="150965" custLinFactX="-60573" custLinFactY="-61526" custLinFactNeighborX="-100000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BA2596-FFA2-4823-9DCF-E97C483FC3A5}" type="pres">
      <dgm:prSet presAssocID="{3E798858-E5F7-46EE-9B76-1601842FA705}" presName="rootPict1" presStyleLbl="alignImgPlace1" presStyleIdx="7" presStyleCnt="8" custScaleX="144472" custScaleY="133353" custLinFactX="-300000" custLinFactY="-100000" custLinFactNeighborX="-307606" custLinFactNeighborY="-104568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4B22FCD-2EC6-4FD1-AEE2-E5424A1894D6}" type="pres">
      <dgm:prSet presAssocID="{3E798858-E5F7-46EE-9B76-1601842FA705}" presName="rootConnector1" presStyleLbl="node1" presStyleIdx="0" presStyleCnt="0"/>
      <dgm:spPr/>
      <dgm:t>
        <a:bodyPr/>
        <a:lstStyle/>
        <a:p>
          <a:endParaRPr lang="en-US"/>
        </a:p>
      </dgm:t>
    </dgm:pt>
    <dgm:pt modelId="{35C062DD-920B-4B39-8370-8D9A8C7843CA}" type="pres">
      <dgm:prSet presAssocID="{3E798858-E5F7-46EE-9B76-1601842FA705}" presName="hierChild2" presStyleCnt="0"/>
      <dgm:spPr/>
    </dgm:pt>
    <dgm:pt modelId="{E4C4AAC2-FD5A-465D-BB7C-896BEFB5FA83}" type="pres">
      <dgm:prSet presAssocID="{3E798858-E5F7-46EE-9B76-1601842FA705}" presName="hierChild3" presStyleCnt="0"/>
      <dgm:spPr/>
    </dgm:pt>
  </dgm:ptLst>
  <dgm:cxnLst>
    <dgm:cxn modelId="{A3684A50-0E1A-4CDD-9173-1504DCC4AB91}" srcId="{6772D852-A22C-43AB-8E2B-AF77FEF9EF32}" destId="{13F75217-9E5F-4F58-BD9D-96D83D6B263F}" srcOrd="4" destOrd="0" parTransId="{8615E9F5-FB83-4633-B68D-D5664DDEF245}" sibTransId="{5DD95B4D-BE26-494E-BF53-ED244B665040}"/>
    <dgm:cxn modelId="{4372AFA4-0E45-46E4-939D-B7DCF2A11525}" srcId="{E25E496E-8315-4A6E-9E32-1DC2997A363D}" destId="{6772D852-A22C-43AB-8E2B-AF77FEF9EF32}" srcOrd="0" destOrd="0" parTransId="{57CD0A28-3C8A-4C76-BDE2-5C0716F1C96E}" sibTransId="{13493B69-C59A-4A86-9FE8-1DFEFC6518DF}"/>
    <dgm:cxn modelId="{F4A818A1-4A34-4D1C-9FC2-7B986DE0671C}" type="presOf" srcId="{3E798858-E5F7-46EE-9B76-1601842FA705}" destId="{7896F18D-38F6-40CC-936F-8B059B948A91}" srcOrd="0" destOrd="0" presId="urn:microsoft.com/office/officeart/2005/8/layout/pictureOrgChart+Icon"/>
    <dgm:cxn modelId="{3CD7758F-EE70-44A1-A2A4-8640303FBEC1}" type="presOf" srcId="{6BEA058E-DFA5-4574-BE12-8F11F18F3616}" destId="{6E5E4525-D62A-46EC-B44B-9BBEFB549DF7}" srcOrd="1" destOrd="0" presId="urn:microsoft.com/office/officeart/2005/8/layout/pictureOrgChart+Icon"/>
    <dgm:cxn modelId="{5D1FAA6E-99A1-4DD1-9653-15652F8F7838}" type="presOf" srcId="{4BA99D27-0A52-4EA2-A132-2AC3FBD8506C}" destId="{14C860B6-3060-4CFF-99C9-1793C8E9CB4A}" srcOrd="0" destOrd="0" presId="urn:microsoft.com/office/officeart/2005/8/layout/pictureOrgChart+Icon"/>
    <dgm:cxn modelId="{43541253-F6F7-4C21-A3B5-1DB39217E93E}" type="presOf" srcId="{015AA20A-07A9-4B25-8A94-5CCD3B1A29CA}" destId="{884F1449-56DC-4B8F-973E-1F3F60D01379}" srcOrd="0" destOrd="0" presId="urn:microsoft.com/office/officeart/2005/8/layout/pictureOrgChart+Icon"/>
    <dgm:cxn modelId="{58CEA2AE-3E79-4DE2-A0EE-5AE329A13677}" type="presOf" srcId="{13F75217-9E5F-4F58-BD9D-96D83D6B263F}" destId="{3FF8755E-6EB8-4657-8D62-07AADDB2196B}" srcOrd="0" destOrd="0" presId="urn:microsoft.com/office/officeart/2005/8/layout/pictureOrgChart+Icon"/>
    <dgm:cxn modelId="{4FE67239-EB1D-4DE8-983D-F4A2B00F5759}" type="presOf" srcId="{46E89D68-68F3-4640-B920-275379E821D0}" destId="{AC77D7CB-CB4F-4E82-BF30-529373914091}" srcOrd="0" destOrd="0" presId="urn:microsoft.com/office/officeart/2005/8/layout/pictureOrgChart+Icon"/>
    <dgm:cxn modelId="{47FD2A6F-202C-4039-9CE4-C968CDA77C50}" type="presOf" srcId="{6772D852-A22C-43AB-8E2B-AF77FEF9EF32}" destId="{59AC216E-5774-4F45-B96F-EA3BE589D083}" srcOrd="0" destOrd="0" presId="urn:microsoft.com/office/officeart/2005/8/layout/pictureOrgChart+Icon"/>
    <dgm:cxn modelId="{E0280E80-E5CF-4F5A-94EC-66BF557EBFB2}" type="presOf" srcId="{D780F205-761D-43B1-9D4B-9B0ED466F724}" destId="{FFB2B9DE-7808-4895-B393-21636FF3D909}" srcOrd="0" destOrd="0" presId="urn:microsoft.com/office/officeart/2005/8/layout/pictureOrgChart+Icon"/>
    <dgm:cxn modelId="{9C2141B7-BE21-4619-9E96-B701634A0F6D}" type="presOf" srcId="{6772D852-A22C-43AB-8E2B-AF77FEF9EF32}" destId="{2FD5B125-49C3-4273-B383-E3B23E84FB5D}" srcOrd="1" destOrd="0" presId="urn:microsoft.com/office/officeart/2005/8/layout/pictureOrgChart+Icon"/>
    <dgm:cxn modelId="{FE756AFD-91EE-4534-9F4A-CAF3CFA55605}" srcId="{6772D852-A22C-43AB-8E2B-AF77FEF9EF32}" destId="{015AA20A-07A9-4B25-8A94-5CCD3B1A29CA}" srcOrd="5" destOrd="0" parTransId="{66AFF618-4AF5-47D7-AF32-7A3CFE995C94}" sibTransId="{C0D2C872-7080-4EA0-B3FE-E647DE7B1337}"/>
    <dgm:cxn modelId="{6BDCCC08-CF46-4524-A20B-12F05919FB03}" srcId="{6772D852-A22C-43AB-8E2B-AF77FEF9EF32}" destId="{6BEA058E-DFA5-4574-BE12-8F11F18F3616}" srcOrd="0" destOrd="0" parTransId="{2C315099-BFF5-4323-B8DC-B9C12BE3D824}" sibTransId="{048BA47B-3207-41EA-87C9-53E566581BCE}"/>
    <dgm:cxn modelId="{C24E3BB9-A751-4DEE-8AEA-5DC70ECD1DA1}" type="presOf" srcId="{3E798858-E5F7-46EE-9B76-1601842FA705}" destId="{64B22FCD-2EC6-4FD1-AEE2-E5424A1894D6}" srcOrd="1" destOrd="0" presId="urn:microsoft.com/office/officeart/2005/8/layout/pictureOrgChart+Icon"/>
    <dgm:cxn modelId="{7C015ED1-0772-456B-8ACA-BC1F4A62FC20}" srcId="{E25E496E-8315-4A6E-9E32-1DC2997A363D}" destId="{3E798858-E5F7-46EE-9B76-1601842FA705}" srcOrd="1" destOrd="0" parTransId="{04F168BD-A835-4BB2-9537-C7C4E31B6ADC}" sibTransId="{5D8330C9-85D8-41B3-B82A-28B94054740D}"/>
    <dgm:cxn modelId="{B1785DC5-F396-4DC1-8AF2-C5326FF7CCBC}" type="presOf" srcId="{2718820E-D531-4112-BCDF-CFB01DB68F7C}" destId="{709738E2-F55A-4A78-A7FB-CED23CF3A6C0}" srcOrd="0" destOrd="0" presId="urn:microsoft.com/office/officeart/2005/8/layout/pictureOrgChart+Icon"/>
    <dgm:cxn modelId="{6135EB79-2E5A-4BF0-ADA6-AA33E3D0BDF5}" type="presOf" srcId="{6EBC9F02-37DB-4B6C-ACE1-D886319A6F8B}" destId="{BD8BD91B-5248-4688-9D58-B899FA24FEBB}" srcOrd="0" destOrd="0" presId="urn:microsoft.com/office/officeart/2005/8/layout/pictureOrgChart+Icon"/>
    <dgm:cxn modelId="{D7876A0F-958A-4F43-B5A1-C2C391641A14}" type="presOf" srcId="{07DFE966-EB24-4B95-99CD-888B87ACA021}" destId="{76C7EA9D-74E4-434E-8440-E3B5351373B6}" srcOrd="0" destOrd="0" presId="urn:microsoft.com/office/officeart/2005/8/layout/pictureOrgChart+Icon"/>
    <dgm:cxn modelId="{1032DC6C-58A0-41C1-A08E-64807EF7FB29}" type="presOf" srcId="{E25E496E-8315-4A6E-9E32-1DC2997A363D}" destId="{91378124-DF6A-4B64-ACB5-62011E972714}" srcOrd="0" destOrd="0" presId="urn:microsoft.com/office/officeart/2005/8/layout/pictureOrgChart+Icon"/>
    <dgm:cxn modelId="{51612F67-DB10-4581-8F25-C2C7CC9D1484}" type="presOf" srcId="{6BEA058E-DFA5-4574-BE12-8F11F18F3616}" destId="{8498EF73-888C-481E-B25A-C499C0DCEB66}" srcOrd="0" destOrd="0" presId="urn:microsoft.com/office/officeart/2005/8/layout/pictureOrgChart+Icon"/>
    <dgm:cxn modelId="{68980A1B-D9F3-4F6C-AE68-4DF93DD5D007}" srcId="{6772D852-A22C-43AB-8E2B-AF77FEF9EF32}" destId="{46E89D68-68F3-4640-B920-275379E821D0}" srcOrd="2" destOrd="0" parTransId="{6EBC9F02-37DB-4B6C-ACE1-D886319A6F8B}" sibTransId="{D3272F15-5FEC-45E5-BA30-DD75A34E4171}"/>
    <dgm:cxn modelId="{2CE16150-A665-445E-8803-B10343EB63A2}" type="presOf" srcId="{07DFE966-EB24-4B95-99CD-888B87ACA021}" destId="{CC11F09C-EB5B-4E58-A2AF-DC4465E3A3C1}" srcOrd="1" destOrd="0" presId="urn:microsoft.com/office/officeart/2005/8/layout/pictureOrgChart+Icon"/>
    <dgm:cxn modelId="{E2950E15-4599-46DD-960C-6E3F6914CFE5}" srcId="{6772D852-A22C-43AB-8E2B-AF77FEF9EF32}" destId="{2718820E-D531-4112-BCDF-CFB01DB68F7C}" srcOrd="1" destOrd="0" parTransId="{D780F205-761D-43B1-9D4B-9B0ED466F724}" sibTransId="{E0E973C9-7C88-44F4-BC80-790D7FD23977}"/>
    <dgm:cxn modelId="{95D2BD93-E96E-47A7-B1A2-E3A615E37794}" srcId="{6772D852-A22C-43AB-8E2B-AF77FEF9EF32}" destId="{07DFE966-EB24-4B95-99CD-888B87ACA021}" srcOrd="3" destOrd="0" parTransId="{4BA99D27-0A52-4EA2-A132-2AC3FBD8506C}" sibTransId="{4AF750CE-7186-4D54-A655-3FDF6CB841A4}"/>
    <dgm:cxn modelId="{98DE2F10-ABDC-4FC6-9F51-A15483200BC1}" type="presOf" srcId="{2C315099-BFF5-4323-B8DC-B9C12BE3D824}" destId="{D328E6EF-8F62-4F95-9008-EB9B8A335FAC}" srcOrd="0" destOrd="0" presId="urn:microsoft.com/office/officeart/2005/8/layout/pictureOrgChart+Icon"/>
    <dgm:cxn modelId="{96A65F65-7FAB-4C6D-83D3-9A3D7D8BDC6F}" type="presOf" srcId="{66AFF618-4AF5-47D7-AF32-7A3CFE995C94}" destId="{4B639ED5-1BC0-4D39-BD74-A22915B01A65}" srcOrd="0" destOrd="0" presId="urn:microsoft.com/office/officeart/2005/8/layout/pictureOrgChart+Icon"/>
    <dgm:cxn modelId="{B511BD2E-4ADF-4587-9089-C438B5D78B91}" type="presOf" srcId="{13F75217-9E5F-4F58-BD9D-96D83D6B263F}" destId="{069CC99C-08D2-4C18-B407-177E398BE7B4}" srcOrd="1" destOrd="0" presId="urn:microsoft.com/office/officeart/2005/8/layout/pictureOrgChart+Icon"/>
    <dgm:cxn modelId="{B4AFCA96-E3D4-4AF3-8032-FA3C4C6E5933}" type="presOf" srcId="{2718820E-D531-4112-BCDF-CFB01DB68F7C}" destId="{90C81643-8626-43CF-8B30-93DE8794AB3C}" srcOrd="1" destOrd="0" presId="urn:microsoft.com/office/officeart/2005/8/layout/pictureOrgChart+Icon"/>
    <dgm:cxn modelId="{93F9B56B-1259-432F-9544-82EC177C6754}" type="presOf" srcId="{8615E9F5-FB83-4633-B68D-D5664DDEF245}" destId="{BD2F9FFB-B24D-4D58-94F4-5F361675B979}" srcOrd="0" destOrd="0" presId="urn:microsoft.com/office/officeart/2005/8/layout/pictureOrgChart+Icon"/>
    <dgm:cxn modelId="{DA52B6CD-064F-4FAC-B270-ED165FCA8D48}" type="presOf" srcId="{015AA20A-07A9-4B25-8A94-5CCD3B1A29CA}" destId="{E4E41142-88BB-4758-8EC7-1C9FF117FC90}" srcOrd="1" destOrd="0" presId="urn:microsoft.com/office/officeart/2005/8/layout/pictureOrgChart+Icon"/>
    <dgm:cxn modelId="{C9E5A78B-0F5E-4402-9313-DC707588595B}" type="presOf" srcId="{46E89D68-68F3-4640-B920-275379E821D0}" destId="{11BEC9C8-B586-4F84-A197-2E4CCE5A0D23}" srcOrd="1" destOrd="0" presId="urn:microsoft.com/office/officeart/2005/8/layout/pictureOrgChart+Icon"/>
    <dgm:cxn modelId="{14A28DDB-BC8F-4B9E-B542-BA78661CB255}" type="presParOf" srcId="{91378124-DF6A-4B64-ACB5-62011E972714}" destId="{62A31D6A-F5C1-4463-80FE-665C31C11E7D}" srcOrd="0" destOrd="0" presId="urn:microsoft.com/office/officeart/2005/8/layout/pictureOrgChart+Icon"/>
    <dgm:cxn modelId="{44FA75A3-FCA1-4415-888F-9C1B18151675}" type="presParOf" srcId="{62A31D6A-F5C1-4463-80FE-665C31C11E7D}" destId="{01BF50EA-E87F-4D92-9816-356BA3D9C739}" srcOrd="0" destOrd="0" presId="urn:microsoft.com/office/officeart/2005/8/layout/pictureOrgChart+Icon"/>
    <dgm:cxn modelId="{A78ACCF4-8340-4086-BB14-E3A39696D72A}" type="presParOf" srcId="{01BF50EA-E87F-4D92-9816-356BA3D9C739}" destId="{59AC216E-5774-4F45-B96F-EA3BE589D083}" srcOrd="0" destOrd="0" presId="urn:microsoft.com/office/officeart/2005/8/layout/pictureOrgChart+Icon"/>
    <dgm:cxn modelId="{821266F7-54C4-4D8F-AC39-97FC0E1BFA6E}" type="presParOf" srcId="{01BF50EA-E87F-4D92-9816-356BA3D9C739}" destId="{5612E883-B3AD-4563-93CD-1EF7FAB868AA}" srcOrd="1" destOrd="0" presId="urn:microsoft.com/office/officeart/2005/8/layout/pictureOrgChart+Icon"/>
    <dgm:cxn modelId="{9EBFB571-7029-4115-BADD-34A555105A15}" type="presParOf" srcId="{01BF50EA-E87F-4D92-9816-356BA3D9C739}" destId="{2FD5B125-49C3-4273-B383-E3B23E84FB5D}" srcOrd="2" destOrd="0" presId="urn:microsoft.com/office/officeart/2005/8/layout/pictureOrgChart+Icon"/>
    <dgm:cxn modelId="{CD74080E-E538-4225-9342-FF1B3FBA9DCC}" type="presParOf" srcId="{62A31D6A-F5C1-4463-80FE-665C31C11E7D}" destId="{59FC16E7-4C71-4FB6-BFAD-4092168983EC}" srcOrd="1" destOrd="0" presId="urn:microsoft.com/office/officeart/2005/8/layout/pictureOrgChart+Icon"/>
    <dgm:cxn modelId="{7A4641FA-4106-4A91-9B1F-044112959CC3}" type="presParOf" srcId="{59FC16E7-4C71-4FB6-BFAD-4092168983EC}" destId="{D328E6EF-8F62-4F95-9008-EB9B8A335FAC}" srcOrd="0" destOrd="0" presId="urn:microsoft.com/office/officeart/2005/8/layout/pictureOrgChart+Icon"/>
    <dgm:cxn modelId="{42FF25A2-6797-4D3D-8975-9737CED92B5F}" type="presParOf" srcId="{59FC16E7-4C71-4FB6-BFAD-4092168983EC}" destId="{A8ECDC28-D538-4227-B24C-0B826A39DAE3}" srcOrd="1" destOrd="0" presId="urn:microsoft.com/office/officeart/2005/8/layout/pictureOrgChart+Icon"/>
    <dgm:cxn modelId="{271A6932-4929-4268-B5E4-491D4837FF4C}" type="presParOf" srcId="{A8ECDC28-D538-4227-B24C-0B826A39DAE3}" destId="{DC9C5F30-DD8E-4FEE-BBD3-5F911369DE3B}" srcOrd="0" destOrd="0" presId="urn:microsoft.com/office/officeart/2005/8/layout/pictureOrgChart+Icon"/>
    <dgm:cxn modelId="{BDB97530-5A99-4CB4-A84E-21996936D3DC}" type="presParOf" srcId="{DC9C5F30-DD8E-4FEE-BBD3-5F911369DE3B}" destId="{8498EF73-888C-481E-B25A-C499C0DCEB66}" srcOrd="0" destOrd="0" presId="urn:microsoft.com/office/officeart/2005/8/layout/pictureOrgChart+Icon"/>
    <dgm:cxn modelId="{20859FC6-75C6-4DC8-8C3B-96F628DCDBD4}" type="presParOf" srcId="{DC9C5F30-DD8E-4FEE-BBD3-5F911369DE3B}" destId="{A91C7D6C-6CD9-4CB9-AC9F-F76D8452558C}" srcOrd="1" destOrd="0" presId="urn:microsoft.com/office/officeart/2005/8/layout/pictureOrgChart+Icon"/>
    <dgm:cxn modelId="{D1FA7D3E-1423-4E4F-B867-BA19BFE32AA4}" type="presParOf" srcId="{DC9C5F30-DD8E-4FEE-BBD3-5F911369DE3B}" destId="{6E5E4525-D62A-46EC-B44B-9BBEFB549DF7}" srcOrd="2" destOrd="0" presId="urn:microsoft.com/office/officeart/2005/8/layout/pictureOrgChart+Icon"/>
    <dgm:cxn modelId="{C7DF5A07-4430-4AED-9253-AB5B8AFD93D0}" type="presParOf" srcId="{A8ECDC28-D538-4227-B24C-0B826A39DAE3}" destId="{3D35A958-D133-41B8-A277-789F3206CD61}" srcOrd="1" destOrd="0" presId="urn:microsoft.com/office/officeart/2005/8/layout/pictureOrgChart+Icon"/>
    <dgm:cxn modelId="{11AF6912-F751-47EA-AE85-0790DB2CF800}" type="presParOf" srcId="{A8ECDC28-D538-4227-B24C-0B826A39DAE3}" destId="{34D71C34-AEA4-4967-83CF-BA8484EB9CA4}" srcOrd="2" destOrd="0" presId="urn:microsoft.com/office/officeart/2005/8/layout/pictureOrgChart+Icon"/>
    <dgm:cxn modelId="{BCF5F2A0-DC77-40FD-A2DC-4199748EF501}" type="presParOf" srcId="{59FC16E7-4C71-4FB6-BFAD-4092168983EC}" destId="{FFB2B9DE-7808-4895-B393-21636FF3D909}" srcOrd="2" destOrd="0" presId="urn:microsoft.com/office/officeart/2005/8/layout/pictureOrgChart+Icon"/>
    <dgm:cxn modelId="{BB02D0D1-F67F-4ECD-8F95-DB247917FBFF}" type="presParOf" srcId="{59FC16E7-4C71-4FB6-BFAD-4092168983EC}" destId="{6727B839-F090-43EA-80AC-29AA7A2BE789}" srcOrd="3" destOrd="0" presId="urn:microsoft.com/office/officeart/2005/8/layout/pictureOrgChart+Icon"/>
    <dgm:cxn modelId="{1EA3482D-F566-4732-A531-95840EAAD7A4}" type="presParOf" srcId="{6727B839-F090-43EA-80AC-29AA7A2BE789}" destId="{38FEFE04-CBC5-4CBD-B3B9-4AC513223508}" srcOrd="0" destOrd="0" presId="urn:microsoft.com/office/officeart/2005/8/layout/pictureOrgChart+Icon"/>
    <dgm:cxn modelId="{587918EB-07CC-403F-8A1C-F00431DAD65D}" type="presParOf" srcId="{38FEFE04-CBC5-4CBD-B3B9-4AC513223508}" destId="{709738E2-F55A-4A78-A7FB-CED23CF3A6C0}" srcOrd="0" destOrd="0" presId="urn:microsoft.com/office/officeart/2005/8/layout/pictureOrgChart+Icon"/>
    <dgm:cxn modelId="{F988D642-4467-47F1-9636-B05734C1F7EF}" type="presParOf" srcId="{38FEFE04-CBC5-4CBD-B3B9-4AC513223508}" destId="{3B1C37C3-6535-4F08-8732-1E4CCB5A693F}" srcOrd="1" destOrd="0" presId="urn:microsoft.com/office/officeart/2005/8/layout/pictureOrgChart+Icon"/>
    <dgm:cxn modelId="{6831D809-0435-4D95-A6CD-A1D17CFD6BF7}" type="presParOf" srcId="{38FEFE04-CBC5-4CBD-B3B9-4AC513223508}" destId="{90C81643-8626-43CF-8B30-93DE8794AB3C}" srcOrd="2" destOrd="0" presId="urn:microsoft.com/office/officeart/2005/8/layout/pictureOrgChart+Icon"/>
    <dgm:cxn modelId="{90755BA1-A27A-4063-8470-81FCD5EC517D}" type="presParOf" srcId="{6727B839-F090-43EA-80AC-29AA7A2BE789}" destId="{9EE9159E-1827-47DF-966A-89332AC99936}" srcOrd="1" destOrd="0" presId="urn:microsoft.com/office/officeart/2005/8/layout/pictureOrgChart+Icon"/>
    <dgm:cxn modelId="{8F80CCA2-E21C-411A-B636-0B62DBE8651F}" type="presParOf" srcId="{6727B839-F090-43EA-80AC-29AA7A2BE789}" destId="{2BEA8F88-5C69-4C04-89BD-DFA2EBA94708}" srcOrd="2" destOrd="0" presId="urn:microsoft.com/office/officeart/2005/8/layout/pictureOrgChart+Icon"/>
    <dgm:cxn modelId="{005E728C-7349-491D-91A7-4AF5AA319371}" type="presParOf" srcId="{59FC16E7-4C71-4FB6-BFAD-4092168983EC}" destId="{BD8BD91B-5248-4688-9D58-B899FA24FEBB}" srcOrd="4" destOrd="0" presId="urn:microsoft.com/office/officeart/2005/8/layout/pictureOrgChart+Icon"/>
    <dgm:cxn modelId="{755DE2B4-BF0C-47E2-8C8E-7D0FE6940424}" type="presParOf" srcId="{59FC16E7-4C71-4FB6-BFAD-4092168983EC}" destId="{7BC90308-76D4-449E-AFFD-AA4065BC05EC}" srcOrd="5" destOrd="0" presId="urn:microsoft.com/office/officeart/2005/8/layout/pictureOrgChart+Icon"/>
    <dgm:cxn modelId="{17339BE9-A42F-44CE-A27A-9B5AD4B3009C}" type="presParOf" srcId="{7BC90308-76D4-449E-AFFD-AA4065BC05EC}" destId="{EE41392D-EC6B-4768-9ED1-AA8EACA22C34}" srcOrd="0" destOrd="0" presId="urn:microsoft.com/office/officeart/2005/8/layout/pictureOrgChart+Icon"/>
    <dgm:cxn modelId="{E0CA7E68-DCDD-4FD5-9927-3CCB3C05AF5A}" type="presParOf" srcId="{EE41392D-EC6B-4768-9ED1-AA8EACA22C34}" destId="{AC77D7CB-CB4F-4E82-BF30-529373914091}" srcOrd="0" destOrd="0" presId="urn:microsoft.com/office/officeart/2005/8/layout/pictureOrgChart+Icon"/>
    <dgm:cxn modelId="{ADA861D1-BFF5-4D76-AA4B-DD00AA2C415E}" type="presParOf" srcId="{EE41392D-EC6B-4768-9ED1-AA8EACA22C34}" destId="{BA7A3223-FF81-431D-8202-CE4445A90603}" srcOrd="1" destOrd="0" presId="urn:microsoft.com/office/officeart/2005/8/layout/pictureOrgChart+Icon"/>
    <dgm:cxn modelId="{9A57D088-9E5A-41BC-A42A-CCB9642EA987}" type="presParOf" srcId="{EE41392D-EC6B-4768-9ED1-AA8EACA22C34}" destId="{11BEC9C8-B586-4F84-A197-2E4CCE5A0D23}" srcOrd="2" destOrd="0" presId="urn:microsoft.com/office/officeart/2005/8/layout/pictureOrgChart+Icon"/>
    <dgm:cxn modelId="{C0020BBD-B8B7-4B2C-9B96-509DA96E6AEC}" type="presParOf" srcId="{7BC90308-76D4-449E-AFFD-AA4065BC05EC}" destId="{130AD712-538E-4988-9BCA-863CE50ACDE2}" srcOrd="1" destOrd="0" presId="urn:microsoft.com/office/officeart/2005/8/layout/pictureOrgChart+Icon"/>
    <dgm:cxn modelId="{95B7E9E6-C334-432F-B34A-B890AD90D885}" type="presParOf" srcId="{7BC90308-76D4-449E-AFFD-AA4065BC05EC}" destId="{1485FBA1-C60E-4B3D-8CD6-3ED40C5B646A}" srcOrd="2" destOrd="0" presId="urn:microsoft.com/office/officeart/2005/8/layout/pictureOrgChart+Icon"/>
    <dgm:cxn modelId="{35DD73A6-E7AB-43B8-9B50-65440AF76F6B}" type="presParOf" srcId="{59FC16E7-4C71-4FB6-BFAD-4092168983EC}" destId="{14C860B6-3060-4CFF-99C9-1793C8E9CB4A}" srcOrd="6" destOrd="0" presId="urn:microsoft.com/office/officeart/2005/8/layout/pictureOrgChart+Icon"/>
    <dgm:cxn modelId="{66250473-DA6B-4488-A512-870A3E580C6A}" type="presParOf" srcId="{59FC16E7-4C71-4FB6-BFAD-4092168983EC}" destId="{A755FD9D-D5E6-4014-8D21-F99535CC59A3}" srcOrd="7" destOrd="0" presId="urn:microsoft.com/office/officeart/2005/8/layout/pictureOrgChart+Icon"/>
    <dgm:cxn modelId="{762702F4-0EC1-4261-940B-A644B9983BE2}" type="presParOf" srcId="{A755FD9D-D5E6-4014-8D21-F99535CC59A3}" destId="{147D1009-19BB-4B84-9E8E-4F234A460D4B}" srcOrd="0" destOrd="0" presId="urn:microsoft.com/office/officeart/2005/8/layout/pictureOrgChart+Icon"/>
    <dgm:cxn modelId="{EBAB7A02-0D0C-47FA-A176-E2B983EF4995}" type="presParOf" srcId="{147D1009-19BB-4B84-9E8E-4F234A460D4B}" destId="{76C7EA9D-74E4-434E-8440-E3B5351373B6}" srcOrd="0" destOrd="0" presId="urn:microsoft.com/office/officeart/2005/8/layout/pictureOrgChart+Icon"/>
    <dgm:cxn modelId="{6BFA28A2-A8EE-4A88-AA92-7119DA01F981}" type="presParOf" srcId="{147D1009-19BB-4B84-9E8E-4F234A460D4B}" destId="{23CE7AE1-73FC-4FAB-A5BB-F290EC972162}" srcOrd="1" destOrd="0" presId="urn:microsoft.com/office/officeart/2005/8/layout/pictureOrgChart+Icon"/>
    <dgm:cxn modelId="{954A9867-D5A4-4283-A388-DD87AD31F012}" type="presParOf" srcId="{147D1009-19BB-4B84-9E8E-4F234A460D4B}" destId="{CC11F09C-EB5B-4E58-A2AF-DC4465E3A3C1}" srcOrd="2" destOrd="0" presId="urn:microsoft.com/office/officeart/2005/8/layout/pictureOrgChart+Icon"/>
    <dgm:cxn modelId="{4CC5F5D4-BD62-41B9-BBBF-063B68ADD64E}" type="presParOf" srcId="{A755FD9D-D5E6-4014-8D21-F99535CC59A3}" destId="{3D7D3CCB-FBD9-49DF-B8A9-CC83C95EFEAF}" srcOrd="1" destOrd="0" presId="urn:microsoft.com/office/officeart/2005/8/layout/pictureOrgChart+Icon"/>
    <dgm:cxn modelId="{E30A6F50-40FB-4F61-992C-6258EBE7F2A9}" type="presParOf" srcId="{A755FD9D-D5E6-4014-8D21-F99535CC59A3}" destId="{9076A42C-8734-4F26-94FD-A9484CE1EE7A}" srcOrd="2" destOrd="0" presId="urn:microsoft.com/office/officeart/2005/8/layout/pictureOrgChart+Icon"/>
    <dgm:cxn modelId="{823BEFCB-CCD6-4F22-AE8C-2432DB20626C}" type="presParOf" srcId="{59FC16E7-4C71-4FB6-BFAD-4092168983EC}" destId="{BD2F9FFB-B24D-4D58-94F4-5F361675B979}" srcOrd="8" destOrd="0" presId="urn:microsoft.com/office/officeart/2005/8/layout/pictureOrgChart+Icon"/>
    <dgm:cxn modelId="{A15AEAFC-124B-4E01-85BA-3A80D92F5507}" type="presParOf" srcId="{59FC16E7-4C71-4FB6-BFAD-4092168983EC}" destId="{C1A83BCF-4828-4FB8-B87D-F46B1FA71789}" srcOrd="9" destOrd="0" presId="urn:microsoft.com/office/officeart/2005/8/layout/pictureOrgChart+Icon"/>
    <dgm:cxn modelId="{ECCE50E8-DD7A-48F6-B282-03F2E47B2A0A}" type="presParOf" srcId="{C1A83BCF-4828-4FB8-B87D-F46B1FA71789}" destId="{EB6E8F5E-B9EB-40AF-BAAD-C7DBFD95D636}" srcOrd="0" destOrd="0" presId="urn:microsoft.com/office/officeart/2005/8/layout/pictureOrgChart+Icon"/>
    <dgm:cxn modelId="{8AACA56E-DE4C-4E84-A000-78289B7CE6D3}" type="presParOf" srcId="{EB6E8F5E-B9EB-40AF-BAAD-C7DBFD95D636}" destId="{3FF8755E-6EB8-4657-8D62-07AADDB2196B}" srcOrd="0" destOrd="0" presId="urn:microsoft.com/office/officeart/2005/8/layout/pictureOrgChart+Icon"/>
    <dgm:cxn modelId="{2E3B0C61-8006-4F39-B71D-FDDD20BBD9FD}" type="presParOf" srcId="{EB6E8F5E-B9EB-40AF-BAAD-C7DBFD95D636}" destId="{58E9C151-4FB7-4F29-847D-494F3A5BED5F}" srcOrd="1" destOrd="0" presId="urn:microsoft.com/office/officeart/2005/8/layout/pictureOrgChart+Icon"/>
    <dgm:cxn modelId="{7668BE78-40E4-4F76-B5B9-6175D850373A}" type="presParOf" srcId="{EB6E8F5E-B9EB-40AF-BAAD-C7DBFD95D636}" destId="{069CC99C-08D2-4C18-B407-177E398BE7B4}" srcOrd="2" destOrd="0" presId="urn:microsoft.com/office/officeart/2005/8/layout/pictureOrgChart+Icon"/>
    <dgm:cxn modelId="{4C34E51E-CE44-4E01-AD28-032643417EEC}" type="presParOf" srcId="{C1A83BCF-4828-4FB8-B87D-F46B1FA71789}" destId="{E5398988-5687-4BF8-96B8-83EB213395FF}" srcOrd="1" destOrd="0" presId="urn:microsoft.com/office/officeart/2005/8/layout/pictureOrgChart+Icon"/>
    <dgm:cxn modelId="{C47E27DF-471B-4E5A-A91F-8A279D345DF5}" type="presParOf" srcId="{C1A83BCF-4828-4FB8-B87D-F46B1FA71789}" destId="{C83921C5-AFE5-4B80-9097-5DE521A433C5}" srcOrd="2" destOrd="0" presId="urn:microsoft.com/office/officeart/2005/8/layout/pictureOrgChart+Icon"/>
    <dgm:cxn modelId="{727EB9E2-98D6-45C4-AFC5-261FCCB72739}" type="presParOf" srcId="{59FC16E7-4C71-4FB6-BFAD-4092168983EC}" destId="{4B639ED5-1BC0-4D39-BD74-A22915B01A65}" srcOrd="10" destOrd="0" presId="urn:microsoft.com/office/officeart/2005/8/layout/pictureOrgChart+Icon"/>
    <dgm:cxn modelId="{F84BACEA-A3C8-400E-9F0E-41CDC3CF97D0}" type="presParOf" srcId="{59FC16E7-4C71-4FB6-BFAD-4092168983EC}" destId="{34A93CF1-376F-4295-89FE-86D72D0B6531}" srcOrd="11" destOrd="0" presId="urn:microsoft.com/office/officeart/2005/8/layout/pictureOrgChart+Icon"/>
    <dgm:cxn modelId="{E5124FB2-5A4D-4765-8F39-CF1E368F84F2}" type="presParOf" srcId="{34A93CF1-376F-4295-89FE-86D72D0B6531}" destId="{2DD6C690-452F-454D-9FB2-F9A702EF33F1}" srcOrd="0" destOrd="0" presId="urn:microsoft.com/office/officeart/2005/8/layout/pictureOrgChart+Icon"/>
    <dgm:cxn modelId="{6908976E-4433-467F-A4F2-A1FD8F29B028}" type="presParOf" srcId="{2DD6C690-452F-454D-9FB2-F9A702EF33F1}" destId="{884F1449-56DC-4B8F-973E-1F3F60D01379}" srcOrd="0" destOrd="0" presId="urn:microsoft.com/office/officeart/2005/8/layout/pictureOrgChart+Icon"/>
    <dgm:cxn modelId="{25627240-025D-4448-A512-7F774C48CB26}" type="presParOf" srcId="{2DD6C690-452F-454D-9FB2-F9A702EF33F1}" destId="{AEBC203E-362E-4B21-B278-AEE5ED4594C8}" srcOrd="1" destOrd="0" presId="urn:microsoft.com/office/officeart/2005/8/layout/pictureOrgChart+Icon"/>
    <dgm:cxn modelId="{402AB051-AF5E-4EBB-8E29-ABB835788EE4}" type="presParOf" srcId="{2DD6C690-452F-454D-9FB2-F9A702EF33F1}" destId="{E4E41142-88BB-4758-8EC7-1C9FF117FC90}" srcOrd="2" destOrd="0" presId="urn:microsoft.com/office/officeart/2005/8/layout/pictureOrgChart+Icon"/>
    <dgm:cxn modelId="{08C9336A-72F8-4ED9-9C43-F678F41B8080}" type="presParOf" srcId="{34A93CF1-376F-4295-89FE-86D72D0B6531}" destId="{171878CB-089E-420A-AE8B-8B6972BB1878}" srcOrd="1" destOrd="0" presId="urn:microsoft.com/office/officeart/2005/8/layout/pictureOrgChart+Icon"/>
    <dgm:cxn modelId="{4FA57D77-2F79-41F9-9F70-4B58DB924F1C}" type="presParOf" srcId="{34A93CF1-376F-4295-89FE-86D72D0B6531}" destId="{71C3F61D-EE9C-4157-A94C-03FA28F3A46A}" srcOrd="2" destOrd="0" presId="urn:microsoft.com/office/officeart/2005/8/layout/pictureOrgChart+Icon"/>
    <dgm:cxn modelId="{56D48D41-A070-4E5B-B2F0-5CF52615B22F}" type="presParOf" srcId="{62A31D6A-F5C1-4463-80FE-665C31C11E7D}" destId="{5C5D42C5-F91E-45DD-869A-F436F5A7C087}" srcOrd="2" destOrd="0" presId="urn:microsoft.com/office/officeart/2005/8/layout/pictureOrgChart+Icon"/>
    <dgm:cxn modelId="{C0B0B8A9-ECEE-481E-81A5-3DB6A5D1BED1}" type="presParOf" srcId="{91378124-DF6A-4B64-ACB5-62011E972714}" destId="{45F83646-DC5A-4C25-AC16-7FFD2F2F25E4}" srcOrd="1" destOrd="0" presId="urn:microsoft.com/office/officeart/2005/8/layout/pictureOrgChart+Icon"/>
    <dgm:cxn modelId="{1F1400CA-9034-4277-95E7-25C230FCC155}" type="presParOf" srcId="{45F83646-DC5A-4C25-AC16-7FFD2F2F25E4}" destId="{3CAE8336-8D47-41B4-B477-D6D99795F33F}" srcOrd="0" destOrd="0" presId="urn:microsoft.com/office/officeart/2005/8/layout/pictureOrgChart+Icon"/>
    <dgm:cxn modelId="{F8D93F8F-4069-44F5-9FFA-8BA8CBAFE080}" type="presParOf" srcId="{3CAE8336-8D47-41B4-B477-D6D99795F33F}" destId="{7896F18D-38F6-40CC-936F-8B059B948A91}" srcOrd="0" destOrd="0" presId="urn:microsoft.com/office/officeart/2005/8/layout/pictureOrgChart+Icon"/>
    <dgm:cxn modelId="{5EFB9761-9D75-435C-97AA-A062526BCC1B}" type="presParOf" srcId="{3CAE8336-8D47-41B4-B477-D6D99795F33F}" destId="{EFBA2596-FFA2-4823-9DCF-E97C483FC3A5}" srcOrd="1" destOrd="0" presId="urn:microsoft.com/office/officeart/2005/8/layout/pictureOrgChart+Icon"/>
    <dgm:cxn modelId="{58E31A71-75C3-4AF7-B976-A3FCF5DE88A0}" type="presParOf" srcId="{3CAE8336-8D47-41B4-B477-D6D99795F33F}" destId="{64B22FCD-2EC6-4FD1-AEE2-E5424A1894D6}" srcOrd="2" destOrd="0" presId="urn:microsoft.com/office/officeart/2005/8/layout/pictureOrgChart+Icon"/>
    <dgm:cxn modelId="{519C28BE-380A-47D7-AD27-33A74987A11E}" type="presParOf" srcId="{45F83646-DC5A-4C25-AC16-7FFD2F2F25E4}" destId="{35C062DD-920B-4B39-8370-8D9A8C7843CA}" srcOrd="1" destOrd="0" presId="urn:microsoft.com/office/officeart/2005/8/layout/pictureOrgChart+Icon"/>
    <dgm:cxn modelId="{8F19FBD7-DDAF-4C72-829C-D6242637B9CC}" type="presParOf" srcId="{45F83646-DC5A-4C25-AC16-7FFD2F2F25E4}" destId="{E4C4AAC2-FD5A-465D-BB7C-896BEFB5FA83}" srcOrd="2" destOrd="0" presId="urn:microsoft.com/office/officeart/2005/8/layout/pictureOrgChart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639ED5-1BC0-4D39-BD74-A22915B01A65}">
      <dsp:nvSpPr>
        <dsp:cNvPr id="0" name=""/>
        <dsp:cNvSpPr/>
      </dsp:nvSpPr>
      <dsp:spPr>
        <a:xfrm>
          <a:off x="4029075" y="1630359"/>
          <a:ext cx="3455385" cy="2398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9939"/>
              </a:lnTo>
              <a:lnTo>
                <a:pt x="3455385" y="119939"/>
              </a:lnTo>
              <a:lnTo>
                <a:pt x="3455385" y="23987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2F9FFB-B24D-4D58-94F4-5F361675B979}">
      <dsp:nvSpPr>
        <dsp:cNvPr id="0" name=""/>
        <dsp:cNvSpPr/>
      </dsp:nvSpPr>
      <dsp:spPr>
        <a:xfrm>
          <a:off x="4029075" y="1630359"/>
          <a:ext cx="2073231" cy="2398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9939"/>
              </a:lnTo>
              <a:lnTo>
                <a:pt x="2073231" y="119939"/>
              </a:lnTo>
              <a:lnTo>
                <a:pt x="2073231" y="23987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C860B6-3060-4CFF-99C9-1793C8E9CB4A}">
      <dsp:nvSpPr>
        <dsp:cNvPr id="0" name=""/>
        <dsp:cNvSpPr/>
      </dsp:nvSpPr>
      <dsp:spPr>
        <a:xfrm>
          <a:off x="4029075" y="1630359"/>
          <a:ext cx="691077" cy="2398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9939"/>
              </a:lnTo>
              <a:lnTo>
                <a:pt x="691077" y="119939"/>
              </a:lnTo>
              <a:lnTo>
                <a:pt x="691077" y="23987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8BD91B-5248-4688-9D58-B899FA24FEBB}">
      <dsp:nvSpPr>
        <dsp:cNvPr id="0" name=""/>
        <dsp:cNvSpPr/>
      </dsp:nvSpPr>
      <dsp:spPr>
        <a:xfrm>
          <a:off x="3337997" y="1630359"/>
          <a:ext cx="691077" cy="239878"/>
        </a:xfrm>
        <a:custGeom>
          <a:avLst/>
          <a:gdLst/>
          <a:ahLst/>
          <a:cxnLst/>
          <a:rect l="0" t="0" r="0" b="0"/>
          <a:pathLst>
            <a:path>
              <a:moveTo>
                <a:pt x="691077" y="0"/>
              </a:moveTo>
              <a:lnTo>
                <a:pt x="691077" y="119939"/>
              </a:lnTo>
              <a:lnTo>
                <a:pt x="0" y="119939"/>
              </a:lnTo>
              <a:lnTo>
                <a:pt x="0" y="23987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B2B9DE-7808-4895-B393-21636FF3D909}">
      <dsp:nvSpPr>
        <dsp:cNvPr id="0" name=""/>
        <dsp:cNvSpPr/>
      </dsp:nvSpPr>
      <dsp:spPr>
        <a:xfrm>
          <a:off x="1955843" y="1630359"/>
          <a:ext cx="2073231" cy="239878"/>
        </a:xfrm>
        <a:custGeom>
          <a:avLst/>
          <a:gdLst/>
          <a:ahLst/>
          <a:cxnLst/>
          <a:rect l="0" t="0" r="0" b="0"/>
          <a:pathLst>
            <a:path>
              <a:moveTo>
                <a:pt x="2073231" y="0"/>
              </a:moveTo>
              <a:lnTo>
                <a:pt x="2073231" y="119939"/>
              </a:lnTo>
              <a:lnTo>
                <a:pt x="0" y="119939"/>
              </a:lnTo>
              <a:lnTo>
                <a:pt x="0" y="23987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28E6EF-8F62-4F95-9008-EB9B8A335FAC}">
      <dsp:nvSpPr>
        <dsp:cNvPr id="0" name=""/>
        <dsp:cNvSpPr/>
      </dsp:nvSpPr>
      <dsp:spPr>
        <a:xfrm>
          <a:off x="573689" y="1630359"/>
          <a:ext cx="3455385" cy="239878"/>
        </a:xfrm>
        <a:custGeom>
          <a:avLst/>
          <a:gdLst/>
          <a:ahLst/>
          <a:cxnLst/>
          <a:rect l="0" t="0" r="0" b="0"/>
          <a:pathLst>
            <a:path>
              <a:moveTo>
                <a:pt x="3455385" y="0"/>
              </a:moveTo>
              <a:lnTo>
                <a:pt x="3455385" y="119939"/>
              </a:lnTo>
              <a:lnTo>
                <a:pt x="0" y="119939"/>
              </a:lnTo>
              <a:lnTo>
                <a:pt x="0" y="23987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AC216E-5774-4F45-B96F-EA3BE589D083}">
      <dsp:nvSpPr>
        <dsp:cNvPr id="0" name=""/>
        <dsp:cNvSpPr/>
      </dsp:nvSpPr>
      <dsp:spPr>
        <a:xfrm>
          <a:off x="3349169" y="930475"/>
          <a:ext cx="1359811" cy="6998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3118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Nicholas Pizzuti, Chief Professional Services</a:t>
          </a:r>
          <a:endParaRPr lang="en-US" sz="900" kern="1200" dirty="0"/>
        </a:p>
      </dsp:txBody>
      <dsp:txXfrm>
        <a:off x="3349169" y="930475"/>
        <a:ext cx="1359811" cy="699884"/>
      </dsp:txXfrm>
    </dsp:sp>
    <dsp:sp modelId="{5612E883-B3AD-4563-93CD-1EF7FAB868AA}">
      <dsp:nvSpPr>
        <dsp:cNvPr id="0" name=""/>
        <dsp:cNvSpPr/>
      </dsp:nvSpPr>
      <dsp:spPr>
        <a:xfrm>
          <a:off x="3424712" y="1081565"/>
          <a:ext cx="342682" cy="45691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98EF73-888C-481E-B25A-C499C0DCEB66}">
      <dsp:nvSpPr>
        <dsp:cNvPr id="0" name=""/>
        <dsp:cNvSpPr/>
      </dsp:nvSpPr>
      <dsp:spPr>
        <a:xfrm>
          <a:off x="2551" y="1870237"/>
          <a:ext cx="1142276" cy="5711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3118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Dorothy Moore, Admin Coordinator</a:t>
          </a:r>
          <a:endParaRPr lang="en-US" sz="900" kern="1200" dirty="0"/>
        </a:p>
      </dsp:txBody>
      <dsp:txXfrm>
        <a:off x="2551" y="1870237"/>
        <a:ext cx="1142276" cy="571138"/>
      </dsp:txXfrm>
    </dsp:sp>
    <dsp:sp modelId="{A91C7D6C-6CD9-4CB9-AC9F-F76D8452558C}">
      <dsp:nvSpPr>
        <dsp:cNvPr id="0" name=""/>
        <dsp:cNvSpPr/>
      </dsp:nvSpPr>
      <dsp:spPr>
        <a:xfrm>
          <a:off x="59665" y="1927351"/>
          <a:ext cx="342682" cy="456910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738E2-F55A-4A78-A7FB-CED23CF3A6C0}">
      <dsp:nvSpPr>
        <dsp:cNvPr id="0" name=""/>
        <dsp:cNvSpPr/>
      </dsp:nvSpPr>
      <dsp:spPr>
        <a:xfrm>
          <a:off x="1384705" y="1870237"/>
          <a:ext cx="1142276" cy="5711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3118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Dale Wagoner, Small Purchase Program</a:t>
          </a:r>
          <a:endParaRPr lang="en-US" sz="900" kern="1200" dirty="0"/>
        </a:p>
      </dsp:txBody>
      <dsp:txXfrm>
        <a:off x="1384705" y="1870237"/>
        <a:ext cx="1142276" cy="571138"/>
      </dsp:txXfrm>
    </dsp:sp>
    <dsp:sp modelId="{3B1C37C3-6535-4F08-8732-1E4CCB5A693F}">
      <dsp:nvSpPr>
        <dsp:cNvPr id="0" name=""/>
        <dsp:cNvSpPr/>
      </dsp:nvSpPr>
      <dsp:spPr>
        <a:xfrm>
          <a:off x="1441819" y="1927351"/>
          <a:ext cx="342682" cy="45691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77D7CB-CB4F-4E82-BF30-529373914091}">
      <dsp:nvSpPr>
        <dsp:cNvPr id="0" name=""/>
        <dsp:cNvSpPr/>
      </dsp:nvSpPr>
      <dsp:spPr>
        <a:xfrm>
          <a:off x="2766859" y="1870237"/>
          <a:ext cx="1142276" cy="5711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3118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Wendy Hollingsworth, Selection Manager</a:t>
          </a:r>
          <a:endParaRPr lang="en-US" sz="900" kern="1200" dirty="0"/>
        </a:p>
      </dsp:txBody>
      <dsp:txXfrm>
        <a:off x="2766859" y="1870237"/>
        <a:ext cx="1142276" cy="571138"/>
      </dsp:txXfrm>
    </dsp:sp>
    <dsp:sp modelId="{BA7A3223-FF81-431D-8202-CE4445A90603}">
      <dsp:nvSpPr>
        <dsp:cNvPr id="0" name=""/>
        <dsp:cNvSpPr/>
      </dsp:nvSpPr>
      <dsp:spPr>
        <a:xfrm>
          <a:off x="2823973" y="1927351"/>
          <a:ext cx="342682" cy="456910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C7EA9D-74E4-434E-8440-E3B5351373B6}">
      <dsp:nvSpPr>
        <dsp:cNvPr id="0" name=""/>
        <dsp:cNvSpPr/>
      </dsp:nvSpPr>
      <dsp:spPr>
        <a:xfrm>
          <a:off x="4149014" y="1870237"/>
          <a:ext cx="1142276" cy="5711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3118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James Kimble, Contract Negotiator</a:t>
          </a:r>
          <a:endParaRPr lang="en-US" sz="900" kern="1200" dirty="0"/>
        </a:p>
      </dsp:txBody>
      <dsp:txXfrm>
        <a:off x="4149014" y="1870237"/>
        <a:ext cx="1142276" cy="571138"/>
      </dsp:txXfrm>
    </dsp:sp>
    <dsp:sp modelId="{23CE7AE1-73FC-4FAB-A5BB-F290EC972162}">
      <dsp:nvSpPr>
        <dsp:cNvPr id="0" name=""/>
        <dsp:cNvSpPr/>
      </dsp:nvSpPr>
      <dsp:spPr>
        <a:xfrm>
          <a:off x="4206127" y="1927351"/>
          <a:ext cx="342682" cy="456910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F8755E-6EB8-4657-8D62-07AADDB2196B}">
      <dsp:nvSpPr>
        <dsp:cNvPr id="0" name=""/>
        <dsp:cNvSpPr/>
      </dsp:nvSpPr>
      <dsp:spPr>
        <a:xfrm>
          <a:off x="5531168" y="1870237"/>
          <a:ext cx="1142276" cy="5711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3118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Rose Martinez-Vazquez, Contract Negotiator</a:t>
          </a:r>
          <a:endParaRPr lang="en-US" sz="900" kern="1200" dirty="0"/>
        </a:p>
      </dsp:txBody>
      <dsp:txXfrm>
        <a:off x="5531168" y="1870237"/>
        <a:ext cx="1142276" cy="571138"/>
      </dsp:txXfrm>
    </dsp:sp>
    <dsp:sp modelId="{58E9C151-4FB7-4F29-847D-494F3A5BED5F}">
      <dsp:nvSpPr>
        <dsp:cNvPr id="0" name=""/>
        <dsp:cNvSpPr/>
      </dsp:nvSpPr>
      <dsp:spPr>
        <a:xfrm>
          <a:off x="5588282" y="1927351"/>
          <a:ext cx="342682" cy="456910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4F1449-56DC-4B8F-973E-1F3F60D01379}">
      <dsp:nvSpPr>
        <dsp:cNvPr id="0" name=""/>
        <dsp:cNvSpPr/>
      </dsp:nvSpPr>
      <dsp:spPr>
        <a:xfrm>
          <a:off x="6913322" y="1870237"/>
          <a:ext cx="1142276" cy="5711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3118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Emily Smith, Contract Negotiator</a:t>
          </a:r>
          <a:endParaRPr lang="en-US" sz="900" kern="1200" dirty="0"/>
        </a:p>
      </dsp:txBody>
      <dsp:txXfrm>
        <a:off x="6913322" y="1870237"/>
        <a:ext cx="1142276" cy="571138"/>
      </dsp:txXfrm>
    </dsp:sp>
    <dsp:sp modelId="{AEBC203E-362E-4B21-B278-AEE5ED4594C8}">
      <dsp:nvSpPr>
        <dsp:cNvPr id="0" name=""/>
        <dsp:cNvSpPr/>
      </dsp:nvSpPr>
      <dsp:spPr>
        <a:xfrm>
          <a:off x="6970436" y="1927351"/>
          <a:ext cx="342682" cy="456910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96F18D-38F6-40CC-936F-8B059B948A91}">
      <dsp:nvSpPr>
        <dsp:cNvPr id="0" name=""/>
        <dsp:cNvSpPr/>
      </dsp:nvSpPr>
      <dsp:spPr>
        <a:xfrm>
          <a:off x="3114671" y="7938"/>
          <a:ext cx="1828807" cy="8622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3118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Darrin Player, Chief      Procurement Officer</a:t>
          </a:r>
          <a:endParaRPr lang="en-US" sz="900" kern="1200" dirty="0"/>
        </a:p>
      </dsp:txBody>
      <dsp:txXfrm>
        <a:off x="3114671" y="7938"/>
        <a:ext cx="1828807" cy="862218"/>
      </dsp:txXfrm>
    </dsp:sp>
    <dsp:sp modelId="{EFBA2596-FFA2-4823-9DCF-E97C483FC3A5}">
      <dsp:nvSpPr>
        <dsp:cNvPr id="0" name=""/>
        <dsp:cNvSpPr/>
      </dsp:nvSpPr>
      <dsp:spPr>
        <a:xfrm>
          <a:off x="3190877" y="122240"/>
          <a:ext cx="495080" cy="609303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ictureOrgChart+Icon">
  <dgm:title val="Picture Organization Chart"/>
  <dgm:desc val="Use to show hierarchical information or reporting relationships in an organization, with corresponding pictures. The assistant shape and the Org Chart hanging layouts are available with this layout."/>
  <dgm:catLst>
    <dgm:cat type="hierarchy" pri="1050"/>
    <dgm:cat type="officeonline" pri="1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Pict1" styleLbl="alignImgPlace1">
              <dgm:alg type="sp"/>
              <dgm:shape xmlns:r="http://schemas.openxmlformats.org/officeDocument/2006/relationships" type="rect" r:blip="" blipPhldr="1">
                <dgm:adjLst/>
              </dgm:shape>
              <dgm:presOf/>
              <dgm:constrLst/>
              <dgm:ruleLst/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Pict" styleLbl="alignImgPlace1">
                    <dgm:alg type="sp"/>
                    <dgm:shape xmlns:r="http://schemas.openxmlformats.org/officeDocument/2006/relationships" type="rect" r:blip="" blipPhldr="1">
                      <dgm:adjLst/>
                    </dgm:shape>
                    <dgm:presOf/>
                    <dgm:constrLst/>
                    <dgm:ruleLst/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Pict3" styleLbl="alignImgPlace1">
                    <dgm:alg type="sp"/>
                    <dgm:shape xmlns:r="http://schemas.openxmlformats.org/officeDocument/2006/relationships" type="rect" r:blip="" blipPhldr="1">
                      <dgm:adjLst/>
                    </dgm:shape>
                    <dgm:presOf/>
                    <dgm:constrLst/>
                    <dgm:ruleLst/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0.35405</cdr:x>
      <cdr:y>0.06269</cdr:y>
    </cdr:from>
    <cdr:to>
      <cdr:x>0.62597</cdr:x>
      <cdr:y>0.11315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DD850FF-1A99-432A-BFA9-9A4C97DFF9A9}"/>
            </a:ext>
          </a:extLst>
        </cdr:cNvPr>
        <cdr:cNvSpPr txBox="1"/>
      </cdr:nvSpPr>
      <cdr:spPr>
        <a:xfrm xmlns:a="http://schemas.openxmlformats.org/drawingml/2006/main">
          <a:off x="3069167" y="394470"/>
          <a:ext cx="2357197" cy="317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0.8535</cdr:x>
      <cdr:y>0.3469</cdr:y>
    </cdr:from>
    <cdr:to>
      <cdr:x>1</cdr:x>
      <cdr:y>0.42764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44D1D254-A08C-4096-B672-4A16A530B29A}"/>
            </a:ext>
          </a:extLst>
        </cdr:cNvPr>
        <cdr:cNvSpPr txBox="1"/>
      </cdr:nvSpPr>
      <cdr:spPr>
        <a:xfrm xmlns:a="http://schemas.openxmlformats.org/drawingml/2006/main">
          <a:off x="8548688" y="2182813"/>
          <a:ext cx="1270000" cy="508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0.35405</cdr:x>
      <cdr:y>0.06269</cdr:y>
    </cdr:from>
    <cdr:to>
      <cdr:x>0.62597</cdr:x>
      <cdr:y>0.11315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DD850FF-1A99-432A-BFA9-9A4C97DFF9A9}"/>
            </a:ext>
          </a:extLst>
        </cdr:cNvPr>
        <cdr:cNvSpPr txBox="1"/>
      </cdr:nvSpPr>
      <cdr:spPr>
        <a:xfrm xmlns:a="http://schemas.openxmlformats.org/drawingml/2006/main">
          <a:off x="3069167" y="394470"/>
          <a:ext cx="2357197" cy="317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0.8535</cdr:x>
      <cdr:y>0.3469</cdr:y>
    </cdr:from>
    <cdr:to>
      <cdr:x>1</cdr:x>
      <cdr:y>0.42764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44D1D254-A08C-4096-B672-4A16A530B29A}"/>
            </a:ext>
          </a:extLst>
        </cdr:cNvPr>
        <cdr:cNvSpPr txBox="1"/>
      </cdr:nvSpPr>
      <cdr:spPr>
        <a:xfrm xmlns:a="http://schemas.openxmlformats.org/drawingml/2006/main">
          <a:off x="8548688" y="2182813"/>
          <a:ext cx="1270000" cy="508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0.2509</cdr:x>
      <cdr:y>0.27981</cdr:y>
    </cdr:from>
    <cdr:to>
      <cdr:x>0.73351</cdr:x>
      <cdr:y>0.40067</cdr:y>
    </cdr:to>
    <cdr:sp macro="" textlink="">
      <cdr:nvSpPr>
        <cdr:cNvPr id="2" name="Rectangle 1"/>
        <cdr:cNvSpPr/>
      </cdr:nvSpPr>
      <cdr:spPr>
        <a:xfrm xmlns:a="http://schemas.openxmlformats.org/drawingml/2006/main" rot="20731258">
          <a:off x="1822704" y="1211339"/>
          <a:ext cx="3506088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en-US" sz="2800" b="1" dirty="0" smtClean="0">
              <a:ln w="9525">
                <a:solidFill>
                  <a:schemeClr val="tx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rPr>
            <a:t>5x increase since 2015</a:t>
          </a:r>
          <a:endParaRPr lang="en-US" sz="2800" b="1" dirty="0">
            <a:ln w="9525">
              <a:solidFill>
                <a:schemeClr val="tx1"/>
              </a:solidFill>
              <a:prstDash val="solid"/>
            </a:ln>
            <a:solidFill>
              <a:schemeClr val="accent5"/>
            </a:solidFill>
            <a:effectLst>
              <a:outerShdw blurRad="12700" dist="38100" dir="2700000" algn="tl" rotWithShape="0">
                <a:schemeClr val="accent5">
                  <a:lumMod val="60000"/>
                  <a:lumOff val="40000"/>
                </a:schemeClr>
              </a:outerShdw>
            </a:effectLst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2A88E6-82BC-432E-85A8-8F5B1287AEE7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E374D1-40EF-4CBD-89EE-1EA837B84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903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7DEB33-7D50-410F-B1A6-5B89A8EA9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2484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8775" y="527050"/>
            <a:ext cx="3513138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 Infrastructure Bill wil</a:t>
            </a:r>
            <a:r>
              <a:rPr lang="en-US" baseline="0" dirty="0" smtClean="0"/>
              <a:t>l grow the federal program to $1 </a:t>
            </a:r>
            <a:r>
              <a:rPr lang="en-US" baseline="0" smtClean="0"/>
              <a:t>Billion annually.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7DEB33-7D50-410F-B1A6-5B89A8EA9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324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910DC-DC26-4BF3-8994-ECD506BA0DE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07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8775" y="527050"/>
            <a:ext cx="3513138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 Infrastructure Bill wil</a:t>
            </a:r>
            <a:r>
              <a:rPr lang="en-US" baseline="0" dirty="0" smtClean="0"/>
              <a:t>l grow the federal program to $1 </a:t>
            </a:r>
            <a:r>
              <a:rPr lang="en-US" baseline="0" smtClean="0"/>
              <a:t>Billion annually.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7DEB33-7D50-410F-B1A6-5B89A8EA9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968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8775" y="527050"/>
            <a:ext cx="3513138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 Infrastructure Bill wil</a:t>
            </a:r>
            <a:r>
              <a:rPr lang="en-US" baseline="0" dirty="0" smtClean="0"/>
              <a:t>l grow the federal program to $1 </a:t>
            </a:r>
            <a:r>
              <a:rPr lang="en-US" baseline="0" smtClean="0"/>
              <a:t>Billion annually.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7DEB33-7D50-410F-B1A6-5B89A8EA9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7186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8775" y="527050"/>
            <a:ext cx="3513138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 Infrastructure Bill wil</a:t>
            </a:r>
            <a:r>
              <a:rPr lang="en-US" baseline="0" dirty="0" smtClean="0"/>
              <a:t>l grow the federal program to $1 </a:t>
            </a:r>
            <a:r>
              <a:rPr lang="en-US" baseline="0" smtClean="0"/>
              <a:t>Billion annually.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7DEB33-7D50-410F-B1A6-5B89A8EA9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2364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8775" y="527050"/>
            <a:ext cx="3513138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 Infrastructure Bill wil</a:t>
            </a:r>
            <a:r>
              <a:rPr lang="en-US" baseline="0" dirty="0" smtClean="0"/>
              <a:t>l grow the federal program to $1 </a:t>
            </a:r>
            <a:r>
              <a:rPr lang="en-US" baseline="0" smtClean="0"/>
              <a:t>Billion annually.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7DEB33-7D50-410F-B1A6-5B89A8EA9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935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8775" y="527050"/>
            <a:ext cx="3513138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 Infrastructure Bill wil</a:t>
            </a:r>
            <a:r>
              <a:rPr lang="en-US" baseline="0" dirty="0" smtClean="0"/>
              <a:t>l grow the federal program to $1 </a:t>
            </a:r>
            <a:r>
              <a:rPr lang="en-US" baseline="0" smtClean="0"/>
              <a:t>Billion annually.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7DEB33-7D50-410F-B1A6-5B89A8EA9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682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Purpose</a:t>
            </a:r>
            <a:r>
              <a:rPr lang="en-US" baseline="0" dirty="0" smtClean="0"/>
              <a:t> of the Agency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374D1-40EF-4CBD-89EE-1EA837B84D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61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responsibility is to maintain 41,300 miles of road and more than</a:t>
            </a:r>
            <a:r>
              <a:rPr lang="en-US" baseline="0" dirty="0" smtClean="0"/>
              <a:t> 8,400 bridges across the state.  SCDOT employs 4,500 hard working women and men.  SCDOT Headquarters is located centrally in downtown Columbia with county offices in every county across the state.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7DEB33-7D50-410F-B1A6-5B89A8EA9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86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Commission is the administrative and governing authority of SCDOT.  It is composed of nine members: one member from each Congressional District and two at-large members. The District members are appointed by the Governor, subject to approval of the legislative delegations of their respective Districts. The at-large members are appointed by the Governor, subject to approval by a separate confirmation vote in both the Senate and the House of Representatives.  The</a:t>
            </a:r>
            <a:r>
              <a:rPr lang="en-US" baseline="0" dirty="0" smtClean="0"/>
              <a:t> Commission</a:t>
            </a:r>
            <a:r>
              <a:rPr lang="en-US" dirty="0" smtClean="0"/>
              <a:t> is</a:t>
            </a:r>
            <a:r>
              <a:rPr lang="en-US" baseline="0" dirty="0" smtClean="0"/>
              <a:t> responsible appointing the Secretary of Transportation which is Christy Hall.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374D1-40EF-4CBD-89EE-1EA837B84D3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130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8775" y="527050"/>
            <a:ext cx="3513138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are in the 5</a:t>
            </a:r>
            <a:r>
              <a:rPr lang="en-US" baseline="30000" dirty="0" smtClean="0"/>
              <a:t>th</a:t>
            </a:r>
            <a:r>
              <a:rPr lang="en-US" dirty="0" smtClean="0"/>
              <a:t> year of the phased-in gas</a:t>
            </a:r>
            <a:r>
              <a:rPr lang="en-US" baseline="0" dirty="0" smtClean="0"/>
              <a:t> tax which will ultimately generate an additional 400 million in revenue per year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7DEB33-7D50-410F-B1A6-5B89A8EA9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845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 gas tax fund is dedicated to 4 main target areas including:  Pavement, Rural</a:t>
            </a:r>
            <a:r>
              <a:rPr lang="en-US" baseline="0" dirty="0" smtClean="0"/>
              <a:t> Road Safety, Interstate Widening, and Bridge Replacements.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7DEB33-7D50-410F-B1A6-5B89A8EA9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804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talk orange cones.   </a:t>
            </a:r>
          </a:p>
          <a:p>
            <a:endParaRPr lang="en-US" dirty="0"/>
          </a:p>
          <a:p>
            <a:r>
              <a:rPr lang="en-US" dirty="0" smtClean="0"/>
              <a:t>We have put the money to work.</a:t>
            </a:r>
          </a:p>
          <a:p>
            <a:endParaRPr lang="en-US" dirty="0"/>
          </a:p>
          <a:p>
            <a:r>
              <a:rPr lang="en-US" dirty="0" smtClean="0"/>
              <a:t>We have tripled our construction program over the past couple of years to a record-breaking $3.3B level today.    The transportation industry has responded by also completing more work year over year to also record breaking levels today (approx. $1.7B completed annually now vs approx. $500M in previous years).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7DEB33-7D50-410F-B1A6-5B89A8EA9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2365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talk orange cones.   </a:t>
            </a:r>
          </a:p>
          <a:p>
            <a:endParaRPr lang="en-US" dirty="0"/>
          </a:p>
          <a:p>
            <a:r>
              <a:rPr lang="en-US" dirty="0" smtClean="0"/>
              <a:t>We have put the money to work.</a:t>
            </a:r>
          </a:p>
          <a:p>
            <a:endParaRPr lang="en-US" dirty="0"/>
          </a:p>
          <a:p>
            <a:r>
              <a:rPr lang="en-US" dirty="0" smtClean="0"/>
              <a:t>We have tripled our construction program over the past couple of years to a record-breaking $3.3B level today.    The transportation industry has responded by also completing more work year over year to also record breaking levels today (approx. $1.7B completed annually now vs approx. $500M in previous years).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7DEB33-7D50-410F-B1A6-5B89A8EA9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495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8775" y="527050"/>
            <a:ext cx="3513138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graph breaks</a:t>
            </a:r>
            <a:r>
              <a:rPr lang="en-US" baseline="0" dirty="0" smtClean="0"/>
              <a:t> down the percentage of investment in each of the targeted areas. The top line identifies non-interstate widening as a new targeted investment category moving into the future.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7DEB33-7D50-410F-B1A6-5B89A8EA9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215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EF3D8-03E1-4F08-8EC4-355E284806AD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E4973-B934-4AB8-A350-F8D618CAE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294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EF3D8-03E1-4F08-8EC4-355E284806AD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E4973-B934-4AB8-A350-F8D618CAE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52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EF3D8-03E1-4F08-8EC4-355E284806AD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E4973-B934-4AB8-A350-F8D618CAE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866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568F5-7291-4F60-866A-AC8D15A1584F}" type="datetimeFigureOut">
              <a:rPr lang="en-US" smtClean="0"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6EC52-0C8B-4719-A3FA-86A94A0795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432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568F5-7291-4F60-866A-AC8D15A1584F}" type="datetimeFigureOut">
              <a:rPr lang="en-US" smtClean="0"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6EC52-0C8B-4719-A3FA-86A94A0795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2720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568F5-7291-4F60-866A-AC8D15A1584F}" type="datetimeFigureOut">
              <a:rPr lang="en-US" smtClean="0"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6EC52-0C8B-4719-A3FA-86A94A0795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5997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568F5-7291-4F60-866A-AC8D15A1584F}" type="datetimeFigureOut">
              <a:rPr lang="en-US" smtClean="0"/>
              <a:t>10/20/2022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6EC52-0C8B-4719-A3FA-86A94A0795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9923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568F5-7291-4F60-866A-AC8D15A1584F}" type="datetimeFigureOut">
              <a:rPr lang="en-US" smtClean="0"/>
              <a:t>10/20/2022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6EC52-0C8B-4719-A3FA-86A94A0795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3345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568F5-7291-4F60-866A-AC8D15A1584F}" type="datetimeFigureOut">
              <a:rPr lang="en-US" smtClean="0"/>
              <a:t>10/20/2022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6EC52-0C8B-4719-A3FA-86A94A0795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6212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568F5-7291-4F60-866A-AC8D15A1584F}" type="datetimeFigureOut">
              <a:rPr lang="en-US" smtClean="0"/>
              <a:t>10/20/2022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6EC52-0C8B-4719-A3FA-86A94A0795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1878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568F5-7291-4F60-866A-AC8D15A1584F}" type="datetimeFigureOut">
              <a:rPr lang="en-US" smtClean="0"/>
              <a:t>10/20/2022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6EC52-0C8B-4719-A3FA-86A94A0795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674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EF3D8-03E1-4F08-8EC4-355E284806AD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E4973-B934-4AB8-A350-F8D618CAE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2813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568F5-7291-4F60-866A-AC8D15A1584F}" type="datetimeFigureOut">
              <a:rPr lang="en-US" smtClean="0"/>
              <a:t>10/20/2022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6EC52-0C8B-4719-A3FA-86A94A0795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2163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568F5-7291-4F60-866A-AC8D15A1584F}" type="datetimeFigureOut">
              <a:rPr lang="en-US" smtClean="0"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6EC52-0C8B-4719-A3FA-86A94A0795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0250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568F5-7291-4F60-866A-AC8D15A1584F}" type="datetimeFigureOut">
              <a:rPr lang="en-US" smtClean="0"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6EC52-0C8B-4719-A3FA-86A94A0795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4264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143002"/>
            <a:ext cx="8229600" cy="4525963"/>
          </a:xfrm>
        </p:spPr>
        <p:txBody>
          <a:bodyPr/>
          <a:lstStyle>
            <a:lvl1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66792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1248" y="2316480"/>
            <a:ext cx="5943600" cy="142646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1248" y="4035552"/>
            <a:ext cx="4041648" cy="1426464"/>
          </a:xfrm>
        </p:spPr>
        <p:txBody>
          <a:bodyPr>
            <a:normAutofit/>
          </a:bodyPr>
          <a:lstStyle>
            <a:lvl1pPr marL="0" indent="0" algn="l">
              <a:buNone/>
              <a:defRPr sz="2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04800" y="6273802"/>
            <a:ext cx="2133600" cy="365125"/>
          </a:xfrm>
        </p:spPr>
        <p:txBody>
          <a:bodyPr/>
          <a:lstStyle>
            <a:lvl1pPr algn="l">
              <a:defRPr>
                <a:solidFill>
                  <a:srgbClr val="FF0000"/>
                </a:solidFill>
              </a:defRPr>
            </a:lvl1pPr>
          </a:lstStyle>
          <a:p>
            <a:fld id="{E9FDAE1D-8979-4435-BA3A-3FC48DD31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303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DAE1D-8979-4435-BA3A-3FC48DD31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7459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EE765526-9265-48BC-9366-375D30EE59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DAE1D-8979-4435-BA3A-3FC48DD31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3142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EE765526-9265-48BC-9366-375D30EE59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DAE1D-8979-4435-BA3A-3FC48DD31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1733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5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5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EE765526-9265-48BC-9366-375D30EE59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DAE1D-8979-4435-BA3A-3FC48DD31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0705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EE765526-9265-48BC-9366-375D30EE59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DAE1D-8979-4435-BA3A-3FC48DD31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50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EF3D8-03E1-4F08-8EC4-355E284806AD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E4973-B934-4AB8-A350-F8D618CAE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7361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EE765526-9265-48BC-9366-375D30EE59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DAE1D-8979-4435-BA3A-3FC48DD31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5301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EE765526-9265-48BC-9366-375D30EE59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DAE1D-8979-4435-BA3A-3FC48DD31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5225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EE765526-9265-48BC-9366-375D30EE59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DAE1D-8979-4435-BA3A-3FC48DD31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2586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EE765526-9265-48BC-9366-375D30EE59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DAE1D-8979-4435-BA3A-3FC48DD31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5673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EE765526-9265-48BC-9366-375D30EE59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DAE1D-8979-4435-BA3A-3FC48DD31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2993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ission worksho[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2133600"/>
            <a:ext cx="7772400" cy="4114800"/>
          </a:xfrm>
          <a:prstGeom prst="rect">
            <a:avLst/>
          </a:prstGeom>
        </p:spPr>
        <p:txBody>
          <a:bodyPr/>
          <a:lstStyle>
            <a:lvl1pPr marL="385763" indent="-385763">
              <a:buFont typeface="+mj-lt"/>
              <a:buAutoNum type="arabicPeriod"/>
              <a:defRPr>
                <a:latin typeface="Arial Black" pitchFamily="34" charset="0"/>
              </a:defRPr>
            </a:lvl1pPr>
            <a:lvl2pPr marL="726860" indent="-385763">
              <a:buFont typeface="+mj-lt"/>
              <a:buAutoNum type="arabicPeriod"/>
              <a:defRPr>
                <a:latin typeface="Arial Black" pitchFamily="34" charset="0"/>
              </a:defRPr>
            </a:lvl2pPr>
            <a:lvl3pPr marL="1025090" indent="-342900">
              <a:buFont typeface="+mj-lt"/>
              <a:buAutoNum type="arabicPeriod"/>
              <a:defRPr>
                <a:latin typeface="Arial Black" pitchFamily="34" charset="0"/>
              </a:defRPr>
            </a:lvl3pPr>
            <a:lvl4pPr marL="1366190" indent="-342900">
              <a:buFont typeface="+mj-lt"/>
              <a:buAutoNum type="arabicPeriod"/>
              <a:defRPr>
                <a:latin typeface="Arial Black" pitchFamily="34" charset="0"/>
              </a:defRPr>
            </a:lvl4pPr>
            <a:lvl5pPr marL="1707289" indent="-342900">
              <a:buFont typeface="+mj-lt"/>
              <a:buAutoNum type="arabicPeriod"/>
              <a:defRPr>
                <a:latin typeface="Arial Black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81000" y="5562600"/>
            <a:ext cx="2895600" cy="457200"/>
          </a:xfrm>
          <a:prstGeom prst="rect">
            <a:avLst/>
          </a:prstGeom>
          <a:ln/>
        </p:spPr>
        <p:txBody>
          <a:bodyPr/>
          <a:lstStyle>
            <a:lvl1pPr algn="l">
              <a:lnSpc>
                <a:spcPts val="1200"/>
              </a:lnSpc>
              <a:defRPr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9FDAE1D-8979-4435-BA3A-3FC48DD31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5965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9" y="609600"/>
            <a:ext cx="7775575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4219" y="1981200"/>
            <a:ext cx="7775575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765526-9265-48BC-9366-375D30EE59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FDAE1D-8979-4435-BA3A-3FC48DD31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0107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143002"/>
            <a:ext cx="8229600" cy="4525963"/>
          </a:xfrm>
        </p:spPr>
        <p:txBody>
          <a:bodyPr/>
          <a:lstStyle>
            <a:lvl1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48628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143002"/>
            <a:ext cx="8229600" cy="4525963"/>
          </a:xfrm>
        </p:spPr>
        <p:txBody>
          <a:bodyPr/>
          <a:lstStyle>
            <a:lvl1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61262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143002"/>
            <a:ext cx="8229600" cy="4525963"/>
          </a:xfrm>
        </p:spPr>
        <p:txBody>
          <a:bodyPr/>
          <a:lstStyle>
            <a:lvl1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5363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EF3D8-03E1-4F08-8EC4-355E284806AD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E4973-B934-4AB8-A350-F8D618CAE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2448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143002"/>
            <a:ext cx="8229600" cy="4525963"/>
          </a:xfrm>
        </p:spPr>
        <p:txBody>
          <a:bodyPr/>
          <a:lstStyle>
            <a:lvl1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81944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143002"/>
            <a:ext cx="8229600" cy="4525963"/>
          </a:xfrm>
        </p:spPr>
        <p:txBody>
          <a:bodyPr/>
          <a:lstStyle>
            <a:lvl1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47906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143002"/>
            <a:ext cx="8229600" cy="4525963"/>
          </a:xfrm>
        </p:spPr>
        <p:txBody>
          <a:bodyPr/>
          <a:lstStyle>
            <a:lvl1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27842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143002"/>
            <a:ext cx="8229600" cy="4525963"/>
          </a:xfrm>
        </p:spPr>
        <p:txBody>
          <a:bodyPr/>
          <a:lstStyle>
            <a:lvl1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2199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143002"/>
            <a:ext cx="8229600" cy="4525963"/>
          </a:xfrm>
        </p:spPr>
        <p:txBody>
          <a:bodyPr/>
          <a:lstStyle>
            <a:lvl1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53694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143002"/>
            <a:ext cx="8229600" cy="4525963"/>
          </a:xfrm>
        </p:spPr>
        <p:txBody>
          <a:bodyPr/>
          <a:lstStyle>
            <a:lvl1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4858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143002"/>
            <a:ext cx="8229600" cy="4525963"/>
          </a:xfrm>
        </p:spPr>
        <p:txBody>
          <a:bodyPr/>
          <a:lstStyle>
            <a:lvl1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85581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143002"/>
            <a:ext cx="8229600" cy="4525963"/>
          </a:xfrm>
        </p:spPr>
        <p:txBody>
          <a:bodyPr/>
          <a:lstStyle>
            <a:lvl1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14767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143002"/>
            <a:ext cx="8229600" cy="4525963"/>
          </a:xfrm>
        </p:spPr>
        <p:txBody>
          <a:bodyPr/>
          <a:lstStyle>
            <a:lvl1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43328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143002"/>
            <a:ext cx="8229600" cy="4525963"/>
          </a:xfrm>
        </p:spPr>
        <p:txBody>
          <a:bodyPr/>
          <a:lstStyle>
            <a:lvl1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9160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EF3D8-03E1-4F08-8EC4-355E284806AD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E4973-B934-4AB8-A350-F8D618CAE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169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143002"/>
            <a:ext cx="8229600" cy="4525963"/>
          </a:xfrm>
        </p:spPr>
        <p:txBody>
          <a:bodyPr/>
          <a:lstStyle>
            <a:lvl1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8593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143002"/>
            <a:ext cx="8229600" cy="4525963"/>
          </a:xfrm>
        </p:spPr>
        <p:txBody>
          <a:bodyPr/>
          <a:lstStyle>
            <a:lvl1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336699"/>
              </a:buCl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6982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EF3D8-03E1-4F08-8EC4-355E284806AD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E4973-B934-4AB8-A350-F8D618CAE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988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EF3D8-03E1-4F08-8EC4-355E284806AD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E4973-B934-4AB8-A350-F8D618CAE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41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EF3D8-03E1-4F08-8EC4-355E284806AD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E4973-B934-4AB8-A350-F8D618CAE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58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EF3D8-03E1-4F08-8EC4-355E284806AD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E4973-B934-4AB8-A350-F8D618CAE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873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EF3D8-03E1-4F08-8EC4-355E284806AD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E4973-B934-4AB8-A350-F8D618CAE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8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568F5-7291-4F60-866A-AC8D15A1584F}" type="datetimeFigureOut">
              <a:rPr lang="en-US" smtClean="0"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6EC52-0C8B-4719-A3FA-86A94A0795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623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" y="0"/>
            <a:ext cx="83850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1938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27380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00" b="1">
                <a:solidFill>
                  <a:srgbClr val="FF0000"/>
                </a:solidFill>
              </a:defRPr>
            </a:lvl1pPr>
          </a:lstStyle>
          <a:p>
            <a:fld id="{E9FDAE1D-8979-4435-BA3A-3FC48DD31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895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</p:sldLayoutIdLst>
  <p:txStyles>
    <p:titleStyle>
      <a:lvl1pPr algn="l" defTabSz="685800" rtl="0" eaLnBrk="1" latinLnBrk="0" hangingPunct="1">
        <a:spcBef>
          <a:spcPct val="0"/>
        </a:spcBef>
        <a:buNone/>
        <a:defRPr sz="285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Clr>
          <a:schemeClr val="tx2">
            <a:lumMod val="50000"/>
          </a:schemeClr>
        </a:buClr>
        <a:buSzPct val="75000"/>
        <a:buFont typeface="Wingdings" panose="05000000000000000000" pitchFamily="2" charset="2"/>
        <a:buChar char="§"/>
        <a:defRPr sz="21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57213" indent="-214313" algn="l" defTabSz="685800" rtl="0" eaLnBrk="1" latinLnBrk="0" hangingPunct="1">
        <a:spcBef>
          <a:spcPct val="20000"/>
        </a:spcBef>
        <a:buClr>
          <a:schemeClr val="tx2">
            <a:lumMod val="50000"/>
          </a:schemeClr>
        </a:buClr>
        <a:buSzPct val="75000"/>
        <a:buFont typeface="Wingdings" panose="05000000000000000000" pitchFamily="2" charset="2"/>
        <a:buChar char="§"/>
        <a:defRPr sz="15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spcBef>
          <a:spcPct val="20000"/>
        </a:spcBef>
        <a:buClr>
          <a:schemeClr val="tx2">
            <a:lumMod val="50000"/>
          </a:schemeClr>
        </a:buClr>
        <a:buSzPct val="75000"/>
        <a:buFont typeface="Wingdings" panose="05000000000000000000" pitchFamily="2" charset="2"/>
        <a:buChar char="§"/>
        <a:defRPr sz="12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spcBef>
          <a:spcPct val="20000"/>
        </a:spcBef>
        <a:buClr>
          <a:schemeClr val="tx2">
            <a:lumMod val="50000"/>
          </a:schemeClr>
        </a:buClr>
        <a:buSzPct val="75000"/>
        <a:buFont typeface="Wingdings" panose="05000000000000000000" pitchFamily="2" charset="2"/>
        <a:buChar char="§"/>
        <a:defRPr sz="9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spcBef>
          <a:spcPct val="20000"/>
        </a:spcBef>
        <a:buClr>
          <a:schemeClr val="tx2">
            <a:lumMod val="50000"/>
          </a:schemeClr>
        </a:buClr>
        <a:buSzPct val="75000"/>
        <a:buFont typeface="Wingdings" panose="05000000000000000000" pitchFamily="2" charset="2"/>
        <a:buChar char="§"/>
        <a:defRPr sz="9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8.jp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2400" y="2514600"/>
            <a:ext cx="5867400" cy="27432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004753" y="5334000"/>
            <a:ext cx="7162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SOUTHEASTERN STATES AUDIT CONFERENCE</a:t>
            </a: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05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8686800" y="5486400"/>
            <a:ext cx="533400" cy="787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2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066DCEBC-ED79-E145-9C07-D3CDD1B44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67743" y="5726906"/>
            <a:ext cx="2133600" cy="273844"/>
          </a:xfrm>
        </p:spPr>
        <p:txBody>
          <a:bodyPr/>
          <a:lstStyle/>
          <a:p>
            <a:pPr>
              <a:defRPr/>
            </a:pPr>
            <a:fld id="{8B06EC52-0C8B-4719-A3FA-86A94A0795C2}" type="slidenum">
              <a:rPr lang="en-US" sz="3000" b="1">
                <a:solidFill>
                  <a:prstClr val="white"/>
                </a:solidFill>
                <a:latin typeface="Calibri"/>
              </a:rPr>
              <a:pPr>
                <a:defRPr/>
              </a:pPr>
              <a:t>10</a:t>
            </a:fld>
            <a:endParaRPr lang="en-US" sz="30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857250"/>
            <a:ext cx="9144000" cy="767059"/>
          </a:xfrm>
        </p:spPr>
        <p:txBody>
          <a:bodyPr>
            <a:noAutofit/>
          </a:bodyPr>
          <a:lstStyle/>
          <a:p>
            <a:r>
              <a:rPr lang="en-US" sz="3000" b="1" u="sng" dirty="0">
                <a:solidFill>
                  <a:srgbClr val="002060"/>
                </a:solidFill>
              </a:rPr>
              <a:t>More Federal Funding is Coming to SCDOT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b="18406"/>
          <a:stretch/>
        </p:blipFill>
        <p:spPr>
          <a:xfrm>
            <a:off x="228601" y="1872628"/>
            <a:ext cx="3599437" cy="293690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439663" y="2391769"/>
            <a:ext cx="4038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2060"/>
                </a:solidFill>
                <a:latin typeface="Calibri"/>
              </a:rPr>
              <a:t>The Federal Surface Transportation Program grew by more than 30%.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962400" y="3200401"/>
            <a:ext cx="1828800" cy="7670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>
                <a:solidFill>
                  <a:srgbClr val="00B050"/>
                </a:solidFill>
                <a:latin typeface="Calibri"/>
              </a:rPr>
              <a:t>$733M </a:t>
            </a:r>
          </a:p>
        </p:txBody>
      </p:sp>
      <p:sp>
        <p:nvSpPr>
          <p:cNvPr id="5" name="Striped Right Arrow 4"/>
          <p:cNvSpPr/>
          <p:nvPr/>
        </p:nvSpPr>
        <p:spPr>
          <a:xfrm>
            <a:off x="5791200" y="3236845"/>
            <a:ext cx="1066800" cy="730614"/>
          </a:xfrm>
          <a:prstGeom prst="striped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553200" y="3440907"/>
            <a:ext cx="2819400" cy="7670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>
                <a:solidFill>
                  <a:srgbClr val="00B050"/>
                </a:solidFill>
                <a:latin typeface="Calibri"/>
              </a:rPr>
              <a:t>≈$1 Billion</a:t>
            </a:r>
          </a:p>
          <a:p>
            <a:pPr>
              <a:defRPr/>
            </a:pPr>
            <a:r>
              <a:rPr lang="en-US" sz="3600" b="1" dirty="0">
                <a:solidFill>
                  <a:srgbClr val="00B050"/>
                </a:solidFill>
                <a:latin typeface="Calibri"/>
              </a:rPr>
              <a:t>annually</a:t>
            </a:r>
          </a:p>
        </p:txBody>
      </p:sp>
    </p:spTree>
    <p:extLst>
      <p:ext uri="{BB962C8B-B14F-4D97-AF65-F5344CB8AC3E}">
        <p14:creationId xmlns:p14="http://schemas.microsoft.com/office/powerpoint/2010/main" val="161813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028700" y="2400300"/>
            <a:ext cx="6853238" cy="108585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Professional</a:t>
            </a:r>
            <a:r>
              <a:rPr lang="en-US" sz="405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 Contracting Office</a:t>
            </a:r>
          </a:p>
        </p:txBody>
      </p:sp>
    </p:spTree>
    <p:extLst>
      <p:ext uri="{BB962C8B-B14F-4D97-AF65-F5344CB8AC3E}">
        <p14:creationId xmlns:p14="http://schemas.microsoft.com/office/powerpoint/2010/main" val="6654069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000" b="1" u="sng" dirty="0">
                <a:solidFill>
                  <a:srgbClr val="002060"/>
                </a:solidFill>
              </a:rPr>
              <a:t>Professional Services Contracting Office</a:t>
            </a:r>
          </a:p>
        </p:txBody>
      </p:sp>
      <p:graphicFrame>
        <p:nvGraphicFramePr>
          <p:cNvPr id="34" name="Diagram 33"/>
          <p:cNvGraphicFramePr/>
          <p:nvPr>
            <p:extLst>
              <p:ext uri="{D42A27DB-BD31-4B8C-83A1-F6EECF244321}">
                <p14:modId xmlns:p14="http://schemas.microsoft.com/office/powerpoint/2010/main" val="4199376292"/>
              </p:ext>
            </p:extLst>
          </p:nvPr>
        </p:nvGraphicFramePr>
        <p:xfrm>
          <a:off x="542925" y="1417638"/>
          <a:ext cx="8058150" cy="3371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1008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8686800" y="5486400"/>
            <a:ext cx="533400" cy="787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2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b="1" u="sng" dirty="0" smtClean="0">
                <a:solidFill>
                  <a:srgbClr val="002060"/>
                </a:solidFill>
              </a:rPr>
              <a:t>SCDOT PROCUREMENT PRACTICES</a:t>
            </a:r>
            <a:endParaRPr lang="en-US" sz="3000" b="1" u="sng" dirty="0">
              <a:solidFill>
                <a:srgbClr val="00206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Tier Procurement Process</a:t>
            </a:r>
          </a:p>
          <a:p>
            <a:pPr lvl="1"/>
            <a:r>
              <a:rPr lang="en-US" dirty="0" smtClean="0"/>
              <a:t>Workload Capacity is used as a criterion based on risk of project. High Risk 5%, Medium Risk 10% or Low Risk 15%.</a:t>
            </a:r>
          </a:p>
          <a:p>
            <a:pPr lvl="1"/>
            <a:r>
              <a:rPr lang="en-US" dirty="0" smtClean="0"/>
              <a:t>Workload Capacity is based on team not just prime.</a:t>
            </a:r>
          </a:p>
          <a:p>
            <a:pPr lvl="1"/>
            <a:r>
              <a:rPr lang="en-US" dirty="0" smtClean="0"/>
              <a:t>The Professional Service Office inputs these scores after technical criteria have be entered and locked in.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52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8686800" y="5486400"/>
            <a:ext cx="533400" cy="787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2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b="1" u="sng" dirty="0" smtClean="0">
                <a:solidFill>
                  <a:srgbClr val="002060"/>
                </a:solidFill>
              </a:rPr>
              <a:t>SCDOT PROCUREMENT PRACTICES</a:t>
            </a:r>
            <a:endParaRPr lang="en-US" sz="3000" b="1" u="sng" dirty="0">
              <a:solidFill>
                <a:srgbClr val="00206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Fixed Fee</a:t>
            </a:r>
          </a:p>
          <a:p>
            <a:pPr lvl="1"/>
            <a:r>
              <a:rPr lang="en-US" dirty="0" smtClean="0"/>
              <a:t>SCDOT uses average overhead rate as a starting point for fixed fee negotiation.</a:t>
            </a:r>
          </a:p>
          <a:p>
            <a:pPr lvl="1"/>
            <a:r>
              <a:rPr lang="en-US" dirty="0" smtClean="0"/>
              <a:t>Produce </a:t>
            </a:r>
            <a:r>
              <a:rPr lang="en-US" dirty="0"/>
              <a:t>fixed fees that are consistent for the same work.</a:t>
            </a:r>
          </a:p>
          <a:p>
            <a:pPr lvl="1"/>
            <a:r>
              <a:rPr lang="en-US" dirty="0"/>
              <a:t>Generate fair, competitive and reasonable compensation to consultants, SCDOT and taxpayers of SC.</a:t>
            </a:r>
          </a:p>
        </p:txBody>
      </p:sp>
    </p:spTree>
    <p:extLst>
      <p:ext uri="{BB962C8B-B14F-4D97-AF65-F5344CB8AC3E}">
        <p14:creationId xmlns:p14="http://schemas.microsoft.com/office/powerpoint/2010/main" val="233188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8686800" y="5486400"/>
            <a:ext cx="533400" cy="787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2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b="1" u="sng" dirty="0" smtClean="0">
                <a:solidFill>
                  <a:srgbClr val="002060"/>
                </a:solidFill>
              </a:rPr>
              <a:t>SCDOT PROCUREMENT PRACTICES</a:t>
            </a:r>
            <a:endParaRPr lang="en-US" sz="3000" b="1" u="sng" dirty="0">
              <a:solidFill>
                <a:srgbClr val="00206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Fixed Fee Calculation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 algn="ctr">
              <a:buNone/>
            </a:pPr>
            <a:r>
              <a:rPr lang="en-US" dirty="0"/>
              <a:t>Fixed Fee= (DL+(DL*</a:t>
            </a:r>
            <a:r>
              <a:rPr lang="en-US" dirty="0" err="1"/>
              <a:t>AvgOH</a:t>
            </a:r>
            <a:r>
              <a:rPr lang="en-US" dirty="0"/>
              <a:t>))*FF Rate </a:t>
            </a:r>
          </a:p>
          <a:p>
            <a:pPr marL="457200" lvl="1" indent="0" algn="ctr">
              <a:buNone/>
            </a:pPr>
            <a:endParaRPr lang="en-US" dirty="0"/>
          </a:p>
          <a:p>
            <a:pPr marL="457200" lvl="1" indent="0" algn="ctr">
              <a:buNone/>
            </a:pPr>
            <a:r>
              <a:rPr lang="en-US" dirty="0"/>
              <a:t>Total Combined Subtotal</a:t>
            </a:r>
          </a:p>
          <a:p>
            <a:pPr marL="457200" lvl="1" indent="0" algn="ctr">
              <a:buNone/>
            </a:pPr>
            <a:r>
              <a:rPr lang="en-US" dirty="0"/>
              <a:t>=(DL+(DL*OH))+((DL+(DL*</a:t>
            </a:r>
            <a:r>
              <a:rPr lang="en-US" dirty="0" err="1"/>
              <a:t>AvgOH</a:t>
            </a:r>
            <a:r>
              <a:rPr lang="en-US" dirty="0"/>
              <a:t>))*FF Rate) </a:t>
            </a:r>
          </a:p>
        </p:txBody>
      </p:sp>
    </p:spTree>
    <p:extLst>
      <p:ext uri="{BB962C8B-B14F-4D97-AF65-F5344CB8AC3E}">
        <p14:creationId xmlns:p14="http://schemas.microsoft.com/office/powerpoint/2010/main" val="303426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8686800" y="5486400"/>
            <a:ext cx="533400" cy="787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2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b="1" u="sng" dirty="0" smtClean="0">
                <a:solidFill>
                  <a:srgbClr val="002060"/>
                </a:solidFill>
              </a:rPr>
              <a:t>Round Table Discussion Topics</a:t>
            </a:r>
            <a:endParaRPr lang="en-US" sz="3000" b="1" u="sng" dirty="0">
              <a:solidFill>
                <a:srgbClr val="00206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Lump Sum Contracts</a:t>
            </a:r>
          </a:p>
          <a:p>
            <a:endParaRPr lang="en-US" dirty="0"/>
          </a:p>
          <a:p>
            <a:r>
              <a:rPr lang="en-US" dirty="0" smtClean="0"/>
              <a:t>Approval Process</a:t>
            </a:r>
          </a:p>
          <a:p>
            <a:endParaRPr lang="en-US" dirty="0" smtClean="0"/>
          </a:p>
          <a:p>
            <a:r>
              <a:rPr lang="en-US" dirty="0" smtClean="0"/>
              <a:t>Bridge Bundling</a:t>
            </a:r>
          </a:p>
          <a:p>
            <a:endParaRPr lang="en-US" dirty="0"/>
          </a:p>
          <a:p>
            <a:r>
              <a:rPr lang="en-US" dirty="0" smtClean="0"/>
              <a:t>Two Step Procurement with Short Listing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36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8686800" y="5486400"/>
            <a:ext cx="533400" cy="787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2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9144000" cy="1143000"/>
          </a:xfrm>
        </p:spPr>
        <p:txBody>
          <a:bodyPr>
            <a:noAutofit/>
          </a:bodyPr>
          <a:lstStyle/>
          <a:p>
            <a:r>
              <a:rPr lang="en-US" sz="3000" b="1" u="sng" dirty="0" smtClean="0">
                <a:solidFill>
                  <a:srgbClr val="002060"/>
                </a:solidFill>
              </a:rPr>
              <a:t>Southeastern States Audit and Procurement Conference 2023</a:t>
            </a:r>
            <a:endParaRPr lang="en-US" sz="3000" b="1" u="sng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s://embed.widencdn.net/img/scprt/uqcbsxysnw/1024px/discover-south-carolina-006.jpeg?u=nkm28l%23quality=75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44" y="1435373"/>
            <a:ext cx="2631924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mbed.widencdn.net/img/scprt/mrbpriv15b/1024px/discover-south-carolina-001.jpeg?u=nkm28l%23quality=7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435373"/>
            <a:ext cx="2674373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embed.widencdn.net/img/scprt/saieesgd7z/1024px/discover-south-carolina-017.jpeg?u=nkm28l%23quality=7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496" y="3969255"/>
            <a:ext cx="2626382" cy="174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embed.widencdn.net/img/scprt/rvhyin9lp9/1024px/discover-south-carolina-016.jpeg?u=nkm28l%23quality=7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962400"/>
            <a:ext cx="2671602" cy="175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0" descr="Discover South Carolina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2059">
            <a:off x="5821904" y="1997566"/>
            <a:ext cx="2760916" cy="6511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5575" y="3733800"/>
            <a:ext cx="40759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South Carolina cordially invites you all to the 2023 conference. Please be on the lookout for further information.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2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5637"/>
            <a:ext cx="8229600" cy="1143000"/>
          </a:xfrm>
        </p:spPr>
        <p:txBody>
          <a:bodyPr/>
          <a:lstStyle/>
          <a:p>
            <a:r>
              <a:rPr lang="en-US" u="sng" dirty="0" smtClean="0"/>
              <a:t>Purpose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709" y="2332037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000" dirty="0"/>
              <a:t>The Department shall have as its functions and purposes </a:t>
            </a:r>
            <a:r>
              <a:rPr lang="en-US" sz="2000" u="sng" dirty="0"/>
              <a:t>the systematic planning, construction, maintenance, and operation of the state highway system</a:t>
            </a:r>
            <a:r>
              <a:rPr lang="en-US" sz="2000" dirty="0"/>
              <a:t> and the </a:t>
            </a:r>
            <a:r>
              <a:rPr lang="en-US" sz="2000" u="sng" dirty="0"/>
              <a:t>development of a statewide intermodal and freight system </a:t>
            </a:r>
            <a:r>
              <a:rPr lang="en-US" sz="2000" dirty="0"/>
              <a:t>that is consistent with the needs and desires of the public.</a:t>
            </a:r>
          </a:p>
          <a:p>
            <a:pPr marL="0" indent="0" algn="just">
              <a:buNone/>
            </a:pPr>
            <a:r>
              <a:rPr lang="en-US" sz="1200" i="1" dirty="0" smtClean="0"/>
              <a:t>SC Code of Laws 57-1-20</a:t>
            </a:r>
          </a:p>
          <a:p>
            <a:pPr marL="0" indent="0" algn="just">
              <a:buNone/>
            </a:pPr>
            <a:endParaRPr lang="en-US" sz="1200" i="1" dirty="0"/>
          </a:p>
          <a:p>
            <a:pPr marL="0" indent="0" algn="just">
              <a:buNone/>
            </a:pPr>
            <a:endParaRPr lang="en-US" sz="1200" dirty="0" smtClean="0"/>
          </a:p>
          <a:p>
            <a:pPr marL="0" indent="0" algn="just">
              <a:buNone/>
            </a:pPr>
            <a:endParaRPr lang="en-US" sz="1200" i="1" dirty="0" smtClean="0"/>
          </a:p>
          <a:p>
            <a:pPr marL="0" indent="0" algn="just">
              <a:buNone/>
            </a:pPr>
            <a:r>
              <a:rPr lang="en-US" sz="1200" i="1" dirty="0" smtClean="0"/>
              <a:t>	     </a:t>
            </a:r>
          </a:p>
        </p:txBody>
      </p:sp>
    </p:spTree>
    <p:extLst>
      <p:ext uri="{BB962C8B-B14F-4D97-AF65-F5344CB8AC3E}">
        <p14:creationId xmlns:p14="http://schemas.microsoft.com/office/powerpoint/2010/main" val="214941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743200" y="1316033"/>
            <a:ext cx="6096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002060"/>
                </a:solidFill>
                <a:latin typeface="Calibri"/>
              </a:rPr>
              <a:t>4</a:t>
            </a:r>
            <a:r>
              <a:rPr lang="en-US" sz="4400" b="1" baseline="30000" dirty="0">
                <a:solidFill>
                  <a:srgbClr val="002060"/>
                </a:solidFill>
                <a:latin typeface="Calibri"/>
              </a:rPr>
              <a:t>th</a:t>
            </a:r>
            <a:r>
              <a:rPr lang="en-US" sz="44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largest state highway system in the Nation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2900874" y="3603674"/>
            <a:ext cx="62431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002060"/>
                </a:solidFill>
                <a:latin typeface="Calibri"/>
              </a:rPr>
              <a:t>10</a:t>
            </a:r>
            <a:r>
              <a:rPr lang="en-US" sz="4400" b="1" baseline="30000" dirty="0">
                <a:solidFill>
                  <a:srgbClr val="002060"/>
                </a:solidFill>
                <a:latin typeface="Calibri"/>
              </a:rPr>
              <a:t>th</a:t>
            </a:r>
            <a:r>
              <a:rPr lang="en-US" sz="44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fastest population growth rate 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Calibri"/>
              </a:rPr>
              <a:t>in the Nation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676" y="1071427"/>
            <a:ext cx="2286000" cy="2286000"/>
          </a:xfrm>
          <a:prstGeom prst="rect">
            <a:avLst/>
          </a:prstGeom>
        </p:spPr>
      </p:pic>
      <p:pic>
        <p:nvPicPr>
          <p:cNvPr id="12" name="Picture 2" descr="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7" y="3736124"/>
            <a:ext cx="2534198" cy="171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1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52400"/>
            <a:ext cx="3733800" cy="1143000"/>
          </a:xfrm>
        </p:spPr>
        <p:txBody>
          <a:bodyPr>
            <a:normAutofit/>
          </a:bodyPr>
          <a:lstStyle/>
          <a:p>
            <a:r>
              <a:rPr lang="en-US" sz="2800" u="sng" dirty="0"/>
              <a:t>SCDOT Commission</a:t>
            </a:r>
          </a:p>
        </p:txBody>
      </p:sp>
      <p:pic>
        <p:nvPicPr>
          <p:cNvPr id="2058" name="Picture 10" descr="Photo of Gene Branh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364" y="1350886"/>
            <a:ext cx="809343" cy="124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Photo of J. Barnwell Fishbur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543" y="2768239"/>
            <a:ext cx="809344" cy="124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Photo of Tony Co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646" y="2748988"/>
            <a:ext cx="795611" cy="122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0" y="1350886"/>
            <a:ext cx="806979" cy="12451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0502" y="1369935"/>
            <a:ext cx="827364" cy="12260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t="7526"/>
          <a:stretch/>
        </p:blipFill>
        <p:spPr>
          <a:xfrm>
            <a:off x="1295400" y="1482307"/>
            <a:ext cx="3276600" cy="22880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73058" y="462290"/>
            <a:ext cx="41535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u="sng" dirty="0" smtClean="0"/>
              <a:t>Secretary of Transportation</a:t>
            </a:r>
            <a:endParaRPr lang="en-US" sz="2800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2286000" y="42672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Christy Hall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464" y="2768964"/>
            <a:ext cx="808872" cy="12444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81601" y="4267200"/>
            <a:ext cx="3505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Currently there are three vacancies.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95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3" r="8689"/>
          <a:stretch/>
        </p:blipFill>
        <p:spPr bwMode="auto">
          <a:xfrm>
            <a:off x="6507463" y="2332015"/>
            <a:ext cx="996429" cy="79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r="1950" b="12213"/>
          <a:stretch/>
        </p:blipFill>
        <p:spPr>
          <a:xfrm>
            <a:off x="91958" y="1797682"/>
            <a:ext cx="4540787" cy="3502649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3405" y="938253"/>
            <a:ext cx="9144000" cy="787574"/>
          </a:xfrm>
        </p:spPr>
        <p:txBody>
          <a:bodyPr>
            <a:noAutofit/>
          </a:bodyPr>
          <a:lstStyle/>
          <a:p>
            <a:r>
              <a:rPr lang="en-US" sz="3000" b="1" u="sng" dirty="0">
                <a:solidFill>
                  <a:srgbClr val="002060"/>
                </a:solidFill>
              </a:rPr>
              <a:t>July 1, </a:t>
            </a:r>
            <a:r>
              <a:rPr lang="en-US" sz="3000" b="1" u="sng" dirty="0" smtClean="0">
                <a:solidFill>
                  <a:srgbClr val="002060"/>
                </a:solidFill>
              </a:rPr>
              <a:t>2022 </a:t>
            </a:r>
            <a:r>
              <a:rPr lang="en-US" sz="3000" b="1" u="sng" dirty="0">
                <a:solidFill>
                  <a:srgbClr val="002060"/>
                </a:solidFill>
              </a:rPr>
              <a:t>marked the </a:t>
            </a:r>
            <a:r>
              <a:rPr lang="en-US" sz="3000" b="1" u="sng" dirty="0" smtClean="0">
                <a:solidFill>
                  <a:srgbClr val="002060"/>
                </a:solidFill>
              </a:rPr>
              <a:t>final year</a:t>
            </a:r>
            <a:r>
              <a:rPr lang="en-US" sz="3000" b="1" u="sng" dirty="0">
                <a:solidFill>
                  <a:srgbClr val="002060"/>
                </a:solidFill>
              </a:rPr>
              <a:t/>
            </a:r>
            <a:br>
              <a:rPr lang="en-US" sz="3000" b="1" u="sng" dirty="0">
                <a:solidFill>
                  <a:srgbClr val="002060"/>
                </a:solidFill>
              </a:rPr>
            </a:br>
            <a:r>
              <a:rPr lang="en-US" sz="3000" b="1" u="sng" dirty="0">
                <a:solidFill>
                  <a:srgbClr val="002060"/>
                </a:solidFill>
              </a:rPr>
              <a:t>of the phased-in 12¢ Gas Tax Increase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3" r="8689"/>
          <a:stretch/>
        </p:blipFill>
        <p:spPr bwMode="auto">
          <a:xfrm>
            <a:off x="2501596" y="4366031"/>
            <a:ext cx="996429" cy="79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9" r="10021"/>
          <a:stretch/>
        </p:blipFill>
        <p:spPr bwMode="auto">
          <a:xfrm>
            <a:off x="3501738" y="3847481"/>
            <a:ext cx="976093" cy="79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686800" y="5486400"/>
            <a:ext cx="533400" cy="787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28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3" r="8689"/>
          <a:stretch/>
        </p:blipFill>
        <p:spPr bwMode="auto">
          <a:xfrm>
            <a:off x="4497509" y="3355706"/>
            <a:ext cx="996429" cy="79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33173" y="3597145"/>
            <a:ext cx="1794933" cy="55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28.00¢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  <a:p>
            <a:pPr algn="ctr">
              <a:lnSpc>
                <a:spcPts val="1800"/>
              </a:lnSpc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Now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1614" y="4285513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prstClr val="white"/>
                </a:solidFill>
                <a:latin typeface="Calibri"/>
              </a:rPr>
              <a:t>32.20¢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10268" y="2546705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38.00¢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62401" y="4086549"/>
            <a:ext cx="24605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Calibri"/>
              </a:rPr>
              <a:t>1¢ generates   ≈ $36 Million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3" r="8689"/>
          <a:stretch/>
        </p:blipFill>
        <p:spPr bwMode="auto">
          <a:xfrm>
            <a:off x="5492880" y="2838032"/>
            <a:ext cx="996429" cy="79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3" r="8689"/>
          <a:stretch/>
        </p:blipFill>
        <p:spPr bwMode="auto">
          <a:xfrm>
            <a:off x="7503892" y="1818945"/>
            <a:ext cx="996429" cy="79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7503892" y="1814470"/>
            <a:ext cx="1125765" cy="797736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07463" y="2336490"/>
            <a:ext cx="1125765" cy="79773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461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7379886" y="4663040"/>
            <a:ext cx="773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prstClr val="white"/>
                </a:solidFill>
                <a:latin typeface="Calibri"/>
              </a:rPr>
              <a:t>2021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0548" y="4636923"/>
            <a:ext cx="773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Calibri"/>
              </a:rPr>
              <a:t>2008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19601" y="4648506"/>
            <a:ext cx="773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prstClr val="white"/>
                </a:solidFill>
                <a:latin typeface="Calibri"/>
              </a:rPr>
              <a:t>2014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34187" y="3282463"/>
            <a:ext cx="1636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white"/>
                </a:solidFill>
                <a:latin typeface="Calibri"/>
              </a:rPr>
              <a:t>Construction Contracts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686800" y="5486400"/>
            <a:ext cx="533400" cy="787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28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22388" r="4348" b="1493"/>
          <a:stretch/>
        </p:blipFill>
        <p:spPr>
          <a:xfrm>
            <a:off x="70548" y="1468789"/>
            <a:ext cx="8818687" cy="40176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0791" y="238787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smtClean="0"/>
              <a:t>The New Gas Tax Trust Fund is Invested in:</a:t>
            </a:r>
          </a:p>
          <a:p>
            <a:pPr algn="ctr"/>
            <a:r>
              <a:rPr lang="en-US" sz="2400" b="1" dirty="0" smtClean="0"/>
              <a:t>As of December 31, 2021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8311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8E3A9AEE-410C-4D82-AAD4-819184E6FDE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5951" y="1243889"/>
          <a:ext cx="8082643" cy="4858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69776"/>
            <a:ext cx="9144000" cy="787574"/>
          </a:xfrm>
        </p:spPr>
        <p:txBody>
          <a:bodyPr>
            <a:normAutofit/>
          </a:bodyPr>
          <a:lstStyle/>
          <a:p>
            <a:r>
              <a:rPr lang="en-US" sz="3200" b="1" u="sng" dirty="0">
                <a:solidFill>
                  <a:srgbClr val="002060"/>
                </a:solidFill>
              </a:rPr>
              <a:t>SCDOT has Dramatically Increased its Work Program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379886" y="4663040"/>
            <a:ext cx="773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 dirty="0" smtClean="0">
                <a:solidFill>
                  <a:prstClr val="white"/>
                </a:solidFill>
                <a:latin typeface="Calibri"/>
              </a:rPr>
              <a:t>2022</a:t>
            </a:r>
            <a:endParaRPr lang="en-US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548" y="4636923"/>
            <a:ext cx="773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Calibri"/>
              </a:rPr>
              <a:t>2008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829401" y="1582411"/>
            <a:ext cx="1407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Calibri"/>
              </a:rPr>
              <a:t>$</a:t>
            </a:r>
            <a:r>
              <a:rPr lang="en-US" sz="3200" b="1" dirty="0" smtClean="0">
                <a:solidFill>
                  <a:srgbClr val="002060"/>
                </a:solidFill>
                <a:latin typeface="Calibri"/>
              </a:rPr>
              <a:t>3.8B</a:t>
            </a:r>
            <a:endParaRPr lang="en-US" sz="32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19601" y="4648506"/>
            <a:ext cx="773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prstClr val="white"/>
                </a:solidFill>
                <a:latin typeface="Calibri"/>
              </a:rPr>
              <a:t>2014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3276601"/>
            <a:ext cx="1239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002060"/>
                </a:solidFill>
                <a:latin typeface="Calibri"/>
              </a:rPr>
              <a:t>$1B</a:t>
            </a:r>
          </a:p>
        </p:txBody>
      </p:sp>
      <p:sp>
        <p:nvSpPr>
          <p:cNvPr id="10" name="Freeform 9"/>
          <p:cNvSpPr/>
          <p:nvPr/>
        </p:nvSpPr>
        <p:spPr>
          <a:xfrm>
            <a:off x="93407" y="1676401"/>
            <a:ext cx="7907593" cy="2509634"/>
          </a:xfrm>
          <a:custGeom>
            <a:avLst/>
            <a:gdLst>
              <a:gd name="connsiteX0" fmla="*/ 0 w 7064801"/>
              <a:gd name="connsiteY0" fmla="*/ 2347708 h 2347708"/>
              <a:gd name="connsiteX1" fmla="*/ 1612900 w 7064801"/>
              <a:gd name="connsiteY1" fmla="*/ 1890508 h 2347708"/>
              <a:gd name="connsiteX2" fmla="*/ 4330700 w 7064801"/>
              <a:gd name="connsiteY2" fmla="*/ 2195308 h 2347708"/>
              <a:gd name="connsiteX3" fmla="*/ 6908800 w 7064801"/>
              <a:gd name="connsiteY3" fmla="*/ 163308 h 2347708"/>
              <a:gd name="connsiteX4" fmla="*/ 6807200 w 7064801"/>
              <a:gd name="connsiteY4" fmla="*/ 112508 h 2347708"/>
              <a:gd name="connsiteX0" fmla="*/ 0 w 7125572"/>
              <a:gd name="connsiteY0" fmla="*/ 2347708 h 2347708"/>
              <a:gd name="connsiteX1" fmla="*/ 1612900 w 7125572"/>
              <a:gd name="connsiteY1" fmla="*/ 1890508 h 2347708"/>
              <a:gd name="connsiteX2" fmla="*/ 4330700 w 7125572"/>
              <a:gd name="connsiteY2" fmla="*/ 2195308 h 2347708"/>
              <a:gd name="connsiteX3" fmla="*/ 6908800 w 7125572"/>
              <a:gd name="connsiteY3" fmla="*/ 163308 h 2347708"/>
              <a:gd name="connsiteX4" fmla="*/ 6997700 w 7125572"/>
              <a:gd name="connsiteY4" fmla="*/ 112508 h 2347708"/>
              <a:gd name="connsiteX0" fmla="*/ 0 w 6908800"/>
              <a:gd name="connsiteY0" fmla="*/ 2184400 h 2184400"/>
              <a:gd name="connsiteX1" fmla="*/ 1612900 w 6908800"/>
              <a:gd name="connsiteY1" fmla="*/ 1727200 h 2184400"/>
              <a:gd name="connsiteX2" fmla="*/ 4330700 w 6908800"/>
              <a:gd name="connsiteY2" fmla="*/ 2032000 h 2184400"/>
              <a:gd name="connsiteX3" fmla="*/ 6908800 w 6908800"/>
              <a:gd name="connsiteY3" fmla="*/ 0 h 2184400"/>
              <a:gd name="connsiteX0" fmla="*/ 0 w 6908800"/>
              <a:gd name="connsiteY0" fmla="*/ 2184400 h 2184400"/>
              <a:gd name="connsiteX1" fmla="*/ 1612900 w 6908800"/>
              <a:gd name="connsiteY1" fmla="*/ 1727200 h 2184400"/>
              <a:gd name="connsiteX2" fmla="*/ 4361180 w 6908800"/>
              <a:gd name="connsiteY2" fmla="*/ 1887220 h 2184400"/>
              <a:gd name="connsiteX3" fmla="*/ 6908800 w 6908800"/>
              <a:gd name="connsiteY3" fmla="*/ 0 h 2184400"/>
              <a:gd name="connsiteX0" fmla="*/ 0 w 6908800"/>
              <a:gd name="connsiteY0" fmla="*/ 2184400 h 2184400"/>
              <a:gd name="connsiteX1" fmla="*/ 1612900 w 6908800"/>
              <a:gd name="connsiteY1" fmla="*/ 1727200 h 2184400"/>
              <a:gd name="connsiteX2" fmla="*/ 4391660 w 6908800"/>
              <a:gd name="connsiteY2" fmla="*/ 1917700 h 2184400"/>
              <a:gd name="connsiteX3" fmla="*/ 6908800 w 6908800"/>
              <a:gd name="connsiteY3" fmla="*/ 0 h 2184400"/>
              <a:gd name="connsiteX0" fmla="*/ 0 w 7160260"/>
              <a:gd name="connsiteY0" fmla="*/ 2230120 h 2230120"/>
              <a:gd name="connsiteX1" fmla="*/ 1864360 w 7160260"/>
              <a:gd name="connsiteY1" fmla="*/ 1727200 h 2230120"/>
              <a:gd name="connsiteX2" fmla="*/ 4643120 w 7160260"/>
              <a:gd name="connsiteY2" fmla="*/ 1917700 h 2230120"/>
              <a:gd name="connsiteX3" fmla="*/ 7160260 w 7160260"/>
              <a:gd name="connsiteY3" fmla="*/ 0 h 2230120"/>
              <a:gd name="connsiteX0" fmla="*/ 0 w 7160260"/>
              <a:gd name="connsiteY0" fmla="*/ 2230120 h 2230120"/>
              <a:gd name="connsiteX1" fmla="*/ 1833880 w 7160260"/>
              <a:gd name="connsiteY1" fmla="*/ 1788160 h 2230120"/>
              <a:gd name="connsiteX2" fmla="*/ 4643120 w 7160260"/>
              <a:gd name="connsiteY2" fmla="*/ 1917700 h 2230120"/>
              <a:gd name="connsiteX3" fmla="*/ 7160260 w 7160260"/>
              <a:gd name="connsiteY3" fmla="*/ 0 h 2230120"/>
              <a:gd name="connsiteX0" fmla="*/ 0 w 7419340"/>
              <a:gd name="connsiteY0" fmla="*/ 2397760 h 2397760"/>
              <a:gd name="connsiteX1" fmla="*/ 1833880 w 7419340"/>
              <a:gd name="connsiteY1" fmla="*/ 1955800 h 2397760"/>
              <a:gd name="connsiteX2" fmla="*/ 4643120 w 7419340"/>
              <a:gd name="connsiteY2" fmla="*/ 2085340 h 2397760"/>
              <a:gd name="connsiteX3" fmla="*/ 7419340 w 7419340"/>
              <a:gd name="connsiteY3" fmla="*/ 0 h 2397760"/>
              <a:gd name="connsiteX0" fmla="*/ 0 w 7335520"/>
              <a:gd name="connsiteY0" fmla="*/ 2413000 h 2413000"/>
              <a:gd name="connsiteX1" fmla="*/ 1833880 w 7335520"/>
              <a:gd name="connsiteY1" fmla="*/ 1971040 h 2413000"/>
              <a:gd name="connsiteX2" fmla="*/ 4643120 w 7335520"/>
              <a:gd name="connsiteY2" fmla="*/ 2100580 h 2413000"/>
              <a:gd name="connsiteX3" fmla="*/ 7335520 w 7335520"/>
              <a:gd name="connsiteY3" fmla="*/ 0 h 2413000"/>
              <a:gd name="connsiteX0" fmla="*/ 0 w 7465060"/>
              <a:gd name="connsiteY0" fmla="*/ 2413000 h 2413000"/>
              <a:gd name="connsiteX1" fmla="*/ 1833880 w 7465060"/>
              <a:gd name="connsiteY1" fmla="*/ 1971040 h 2413000"/>
              <a:gd name="connsiteX2" fmla="*/ 4643120 w 7465060"/>
              <a:gd name="connsiteY2" fmla="*/ 2100580 h 2413000"/>
              <a:gd name="connsiteX3" fmla="*/ 7465060 w 7465060"/>
              <a:gd name="connsiteY3" fmla="*/ 0 h 241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65060" h="2413000">
                <a:moveTo>
                  <a:pt x="0" y="2413000"/>
                </a:moveTo>
                <a:cubicBezTo>
                  <a:pt x="445558" y="2197100"/>
                  <a:pt x="1060027" y="2023110"/>
                  <a:pt x="1833880" y="1971040"/>
                </a:cubicBezTo>
                <a:cubicBezTo>
                  <a:pt x="2607733" y="1918970"/>
                  <a:pt x="3704590" y="2429087"/>
                  <a:pt x="4643120" y="2100580"/>
                </a:cubicBezTo>
                <a:cubicBezTo>
                  <a:pt x="5581650" y="1772073"/>
                  <a:pt x="7020560" y="347133"/>
                  <a:pt x="7465060" y="0"/>
                </a:cubicBezTo>
              </a:path>
            </a:pathLst>
          </a:custGeom>
          <a:noFill/>
          <a:ln w="920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34187" y="3282463"/>
            <a:ext cx="1636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white"/>
                </a:solidFill>
                <a:latin typeface="Calibri"/>
              </a:rPr>
              <a:t>Construction Contracts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39267" y="2015410"/>
            <a:ext cx="17728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3x</a:t>
            </a:r>
          </a:p>
        </p:txBody>
      </p:sp>
    </p:spTree>
    <p:extLst>
      <p:ext uri="{BB962C8B-B14F-4D97-AF65-F5344CB8AC3E}">
        <p14:creationId xmlns:p14="http://schemas.microsoft.com/office/powerpoint/2010/main" val="269855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8E3A9AEE-410C-4D82-AAD4-819184E6FDE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5951" y="1243889"/>
          <a:ext cx="8082643" cy="4858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69776"/>
            <a:ext cx="9144000" cy="787574"/>
          </a:xfrm>
        </p:spPr>
        <p:txBody>
          <a:bodyPr>
            <a:normAutofit/>
          </a:bodyPr>
          <a:lstStyle/>
          <a:p>
            <a:r>
              <a:rPr lang="en-US" sz="3200" b="1" u="sng" dirty="0">
                <a:solidFill>
                  <a:srgbClr val="002060"/>
                </a:solidFill>
              </a:rPr>
              <a:t>SCDOT </a:t>
            </a:r>
            <a:r>
              <a:rPr lang="en-US" sz="3200" b="1" u="sng" dirty="0" smtClean="0">
                <a:solidFill>
                  <a:srgbClr val="002060"/>
                </a:solidFill>
              </a:rPr>
              <a:t>Professional Services Increase</a:t>
            </a:r>
            <a:endParaRPr lang="en-US" sz="3200" b="1" u="sng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79886" y="4663040"/>
            <a:ext cx="773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 dirty="0" smtClean="0">
                <a:solidFill>
                  <a:prstClr val="white"/>
                </a:solidFill>
                <a:latin typeface="Calibri"/>
              </a:rPr>
              <a:t>2022</a:t>
            </a:r>
            <a:endParaRPr lang="en-US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548" y="4636923"/>
            <a:ext cx="773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Calibri"/>
              </a:rPr>
              <a:t>2008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19601" y="4648506"/>
            <a:ext cx="773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prstClr val="white"/>
                </a:solidFill>
                <a:latin typeface="Calibri"/>
              </a:rPr>
              <a:t>2014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34187" y="3282463"/>
            <a:ext cx="1636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white"/>
                </a:solidFill>
                <a:latin typeface="Calibri"/>
              </a:rPr>
              <a:t>Construction Contracts</a:t>
            </a:r>
          </a:p>
        </p:txBody>
      </p:sp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2761542"/>
              </p:ext>
            </p:extLst>
          </p:nvPr>
        </p:nvGraphicFramePr>
        <p:xfrm>
          <a:off x="843853" y="1508629"/>
          <a:ext cx="7264741" cy="4329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0070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8686800" y="5486400"/>
            <a:ext cx="533400" cy="787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2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066DCEBC-ED79-E145-9C07-D3CDD1B44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67743" y="5726906"/>
            <a:ext cx="2133600" cy="273844"/>
          </a:xfrm>
        </p:spPr>
        <p:txBody>
          <a:bodyPr/>
          <a:lstStyle/>
          <a:p>
            <a:pPr>
              <a:defRPr/>
            </a:pPr>
            <a:fld id="{8B06EC52-0C8B-4719-A3FA-86A94A0795C2}" type="slidenum">
              <a:rPr lang="en-US" sz="3000" b="1">
                <a:solidFill>
                  <a:prstClr val="white"/>
                </a:solidFill>
                <a:latin typeface="Calibri"/>
              </a:rPr>
              <a:pPr>
                <a:defRPr/>
              </a:pPr>
              <a:t>9</a:t>
            </a:fld>
            <a:endParaRPr lang="en-US" sz="30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25" y="454106"/>
            <a:ext cx="8610600" cy="397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32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White background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29001</TotalTime>
  <Words>903</Words>
  <Application>Microsoft Office PowerPoint</Application>
  <PresentationFormat>On-screen Show (4:3)</PresentationFormat>
  <Paragraphs>126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Arial Black</vt:lpstr>
      <vt:lpstr>Calibri</vt:lpstr>
      <vt:lpstr>Wingdings</vt:lpstr>
      <vt:lpstr>Office Theme</vt:lpstr>
      <vt:lpstr>1_Office Theme</vt:lpstr>
      <vt:lpstr>2_White background Template</vt:lpstr>
      <vt:lpstr>  </vt:lpstr>
      <vt:lpstr>Purpose</vt:lpstr>
      <vt:lpstr>PowerPoint Presentation</vt:lpstr>
      <vt:lpstr>SCDOT Commission</vt:lpstr>
      <vt:lpstr>July 1, 2022 marked the final year of the phased-in 12¢ Gas Tax Increase</vt:lpstr>
      <vt:lpstr>PowerPoint Presentation</vt:lpstr>
      <vt:lpstr>SCDOT has Dramatically Increased its Work Program</vt:lpstr>
      <vt:lpstr>SCDOT Professional Services Increase</vt:lpstr>
      <vt:lpstr>PowerPoint Presentation</vt:lpstr>
      <vt:lpstr>More Federal Funding is Coming to SCDOT</vt:lpstr>
      <vt:lpstr>PowerPoint Presentation</vt:lpstr>
      <vt:lpstr>Professional Services Contracting Office</vt:lpstr>
      <vt:lpstr>SCDOT PROCUREMENT PRACTICES</vt:lpstr>
      <vt:lpstr>SCDOT PROCUREMENT PRACTICES</vt:lpstr>
      <vt:lpstr>SCDOT PROCUREMENT PRACTICES</vt:lpstr>
      <vt:lpstr>Round Table Discussion Topics</vt:lpstr>
      <vt:lpstr>Southeastern States Audit and Procurement Conference 2023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SCDOT</dc:title>
  <dc:creator>Quattlebaum, Leah</dc:creator>
  <cp:lastModifiedBy>Pizzuti, Nicholas C.</cp:lastModifiedBy>
  <cp:revision>79</cp:revision>
  <dcterms:created xsi:type="dcterms:W3CDTF">2018-03-13T14:39:57Z</dcterms:created>
  <dcterms:modified xsi:type="dcterms:W3CDTF">2022-10-20T14:09:06Z</dcterms:modified>
</cp:coreProperties>
</file>