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6" r:id="rId2"/>
    <p:sldId id="343" r:id="rId3"/>
    <p:sldId id="344" r:id="rId4"/>
    <p:sldId id="316" r:id="rId5"/>
    <p:sldId id="317" r:id="rId6"/>
    <p:sldId id="315" r:id="rId7"/>
    <p:sldId id="339" r:id="rId8"/>
    <p:sldId id="289" r:id="rId9"/>
    <p:sldId id="291" r:id="rId10"/>
    <p:sldId id="292" r:id="rId11"/>
    <p:sldId id="293" r:id="rId12"/>
    <p:sldId id="330" r:id="rId13"/>
    <p:sldId id="346" r:id="rId14"/>
    <p:sldId id="295" r:id="rId15"/>
    <p:sldId id="336" r:id="rId16"/>
    <p:sldId id="296" r:id="rId17"/>
    <p:sldId id="297" r:id="rId18"/>
    <p:sldId id="298" r:id="rId19"/>
    <p:sldId id="299" r:id="rId20"/>
    <p:sldId id="345" r:id="rId21"/>
    <p:sldId id="300" r:id="rId22"/>
    <p:sldId id="333" r:id="rId23"/>
    <p:sldId id="301" r:id="rId24"/>
    <p:sldId id="349" r:id="rId25"/>
    <p:sldId id="303" r:id="rId26"/>
    <p:sldId id="302" r:id="rId27"/>
    <p:sldId id="352" r:id="rId28"/>
    <p:sldId id="338" r:id="rId29"/>
    <p:sldId id="347" r:id="rId30"/>
    <p:sldId id="348" r:id="rId31"/>
    <p:sldId id="329" r:id="rId32"/>
    <p:sldId id="340" r:id="rId33"/>
    <p:sldId id="305" r:id="rId34"/>
    <p:sldId id="334" r:id="rId35"/>
    <p:sldId id="335" r:id="rId36"/>
    <p:sldId id="306" r:id="rId37"/>
    <p:sldId id="322" r:id="rId38"/>
    <p:sldId id="307" r:id="rId39"/>
    <p:sldId id="308" r:id="rId40"/>
    <p:sldId id="350" r:id="rId41"/>
    <p:sldId id="324"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68216" autoAdjust="0"/>
  </p:normalViewPr>
  <p:slideViewPr>
    <p:cSldViewPr>
      <p:cViewPr varScale="1">
        <p:scale>
          <a:sx n="58" d="100"/>
          <a:sy n="58" d="100"/>
        </p:scale>
        <p:origin x="21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1C0C5FA-1F57-41AC-90B9-920EDA9461D8}" type="datetimeFigureOut">
              <a:rPr lang="en-US"/>
              <a:pPr>
                <a:defRPr/>
              </a:pPr>
              <a:t>10/20/2022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5A2DDD3B-A130-4F5E-8BBD-410502D8F1FF}" type="slidenum">
              <a:rPr lang="en-US"/>
              <a:pPr>
                <a:defRPr/>
              </a:pPr>
              <a:t>‹#›</a:t>
            </a:fld>
            <a:endParaRPr lang="en-US" dirty="0"/>
          </a:p>
        </p:txBody>
      </p:sp>
    </p:spTree>
    <p:extLst>
      <p:ext uri="{BB962C8B-B14F-4D97-AF65-F5344CB8AC3E}">
        <p14:creationId xmlns:p14="http://schemas.microsoft.com/office/powerpoint/2010/main" val="190924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5BF49-4DA5-4CC8-BE7D-15A5DA607D48}"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323903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Highest racially diverse generation in American history ( 52% of Post-Millennial adults are non-white, the highest share of any generation.)</a:t>
            </a:r>
          </a:p>
          <a:p>
            <a:pPr eaLnBrk="1" hangingPunct="1">
              <a:spcBef>
                <a:spcPct val="0"/>
              </a:spcBef>
            </a:pPr>
            <a:endParaRPr lang="en-US" altLang="en-US" dirty="0"/>
          </a:p>
          <a:p>
            <a:pPr eaLnBrk="1" hangingPunct="1">
              <a:spcBef>
                <a:spcPct val="0"/>
              </a:spcBef>
            </a:pPr>
            <a:r>
              <a:rPr lang="en-US" altLang="en-US" dirty="0"/>
              <a:t>Source: Pew Research</a:t>
            </a:r>
          </a:p>
          <a:p>
            <a:pPr eaLnBrk="1" hangingPunct="1">
              <a:spcBef>
                <a:spcPct val="0"/>
              </a:spcBef>
            </a:pPr>
            <a:endParaRPr lang="en-US" altLang="en-US" dirty="0"/>
          </a:p>
          <a:p>
            <a:pPr eaLnBrk="1" hangingPunct="1">
              <a:spcBef>
                <a:spcPct val="0"/>
              </a:spcBef>
            </a:pPr>
            <a:endParaRPr lang="en-US" altLang="en-US" dirty="0"/>
          </a:p>
          <a:p>
            <a:r>
              <a:rPr lang="en-US" dirty="0"/>
              <a:t>Organizations must strive to reflect the demographic shifts of incoming accounting students, clients, business</a:t>
            </a:r>
          </a:p>
          <a:p>
            <a:r>
              <a:rPr lang="en-US" dirty="0"/>
              <a:t>and society.</a:t>
            </a:r>
          </a:p>
          <a:p>
            <a:endParaRPr lang="en-US" dirty="0"/>
          </a:p>
          <a:p>
            <a:r>
              <a:rPr lang="en-US" dirty="0"/>
              <a:t>Programs offered to support young professionals, minorities, women in the workplace must be more widely implemented</a:t>
            </a:r>
          </a:p>
          <a:p>
            <a:r>
              <a:rPr lang="en-US" dirty="0"/>
              <a:t>throughout the organization.</a:t>
            </a:r>
            <a:endParaRPr lang="en-US" altLang="en-US" dirty="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9F34C4-25CD-4CB7-83BF-E653FAF75BFE}" type="slidenum">
              <a:rPr lang="en-US" smtClean="0"/>
              <a:pPr fontAlgn="base">
                <a:spcBef>
                  <a:spcPct val="0"/>
                </a:spcBef>
                <a:spcAft>
                  <a:spcPct val="0"/>
                </a:spcAft>
                <a:defRPr/>
              </a:pPr>
              <a:t>10</a:t>
            </a:fld>
            <a:endParaRPr lang="en-US" dirty="0"/>
          </a:p>
        </p:txBody>
      </p:sp>
    </p:spTree>
    <p:extLst>
      <p:ext uri="{BB962C8B-B14F-4D97-AF65-F5344CB8AC3E}">
        <p14:creationId xmlns:p14="http://schemas.microsoft.com/office/powerpoint/2010/main" val="3505039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Higher levels of student loan debt, poverty and unemployment, and lower levels of wealth and personal income than their two immediate predecessor generations (Gen Xers and Boomers)</a:t>
            </a:r>
          </a:p>
          <a:p>
            <a:pPr eaLnBrk="1" hangingPunct="1">
              <a:spcBef>
                <a:spcPct val="0"/>
              </a:spcBef>
            </a:pPr>
            <a:endParaRPr lang="en-US" altLang="en-US" dirty="0"/>
          </a:p>
          <a:p>
            <a:pPr eaLnBrk="1" hangingPunct="1">
              <a:spcBef>
                <a:spcPct val="0"/>
              </a:spcBef>
            </a:pPr>
            <a:r>
              <a:rPr lang="en-US" altLang="en-US" dirty="0"/>
              <a:t>Millennials owe an average debt of about $39,000. Even with the most recent debt-forgiveness for student loan borrowers, a large majority of Millennials will STILL owe. 36% believe this debt amongst the rising cost of living is keeping them from owning a home. </a:t>
            </a:r>
          </a:p>
          <a:p>
            <a:pPr eaLnBrk="1" hangingPunct="1">
              <a:spcBef>
                <a:spcPct val="0"/>
              </a:spcBef>
            </a:pPr>
            <a:endParaRPr lang="en-US" altLang="en-US" dirty="0"/>
          </a:p>
          <a:p>
            <a:pPr eaLnBrk="1" hangingPunct="1">
              <a:spcBef>
                <a:spcPct val="0"/>
              </a:spcBef>
            </a:pPr>
            <a:r>
              <a:rPr lang="en-US" altLang="en-US" dirty="0"/>
              <a:t>Their difficult economic circumstances in part reflect the impact of the Great Recession (2007-2009) and in part the longer-term effects of globalization and rapid technological change on the American workforce. In addition to economic conditions, we’re also facing geopolitical conflict, extreme climate events, inequality, and a steep rise of inflation. Median household income in the U.S. today remains below its 1999 peak, the longest stretch of stagnation in the modern era, and during that time income and wealth gaps have widened. Rather than these conditions being temporary, disruption has become a part of the “new normal”</a:t>
            </a:r>
          </a:p>
          <a:p>
            <a:pPr eaLnBrk="1" hangingPunct="1">
              <a:spcBef>
                <a:spcPct val="0"/>
              </a:spcBef>
            </a:pPr>
            <a:endParaRPr lang="en-US" altLang="en-US" dirty="0"/>
          </a:p>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410CEB-69CF-46C2-8C07-97F04EE010BF}" type="slidenum">
              <a:rPr lang="en-US" smtClean="0"/>
              <a:pPr fontAlgn="base">
                <a:spcBef>
                  <a:spcPct val="0"/>
                </a:spcBef>
                <a:spcAft>
                  <a:spcPct val="0"/>
                </a:spcAft>
                <a:defRPr/>
              </a:pPr>
              <a:t>11</a:t>
            </a:fld>
            <a:endParaRPr lang="en-US" dirty="0"/>
          </a:p>
        </p:txBody>
      </p:sp>
    </p:spTree>
    <p:extLst>
      <p:ext uri="{BB962C8B-B14F-4D97-AF65-F5344CB8AC3E}">
        <p14:creationId xmlns:p14="http://schemas.microsoft.com/office/powerpoint/2010/main" val="1524803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According to the 2022 Deloitte Survey:</a:t>
            </a:r>
          </a:p>
          <a:p>
            <a:endParaRPr lang="en-US" dirty="0"/>
          </a:p>
          <a:p>
            <a:r>
              <a:rPr lang="en-US" dirty="0"/>
              <a:t>STUGGLING WITH COST OF LIVING:</a:t>
            </a:r>
          </a:p>
          <a:p>
            <a:r>
              <a:rPr lang="en-US" dirty="0"/>
              <a:t>Gen Zs (29%) and millennials (36%) selected cost of living (e.g., housing, transport, bills, etc.) as their greatest concern.</a:t>
            </a:r>
          </a:p>
          <a:p>
            <a:endParaRPr lang="en-US" dirty="0"/>
          </a:p>
          <a:p>
            <a:r>
              <a:rPr lang="en-US" dirty="0"/>
              <a:t>Of note, 12% of Gen Zs and 11% of millennials selected political instability, war, and conflicts between countries as their greatest concern, percentages that likely would have been much higher if the survey had been fielded just a few months later, as Russia invaded Ukraine. </a:t>
            </a:r>
          </a:p>
          <a:p>
            <a:endParaRPr lang="en-US" dirty="0"/>
          </a:p>
          <a:p>
            <a:r>
              <a:rPr lang="en-US" dirty="0"/>
              <a:t>Concerns about cost of living may be a symptom of the times, given high levels of inflation, but they also speak to issues that these generations have been expressing for years: they don’t feel financially secure personally, and at a broader societal level, they are deeply concerned about wealth inequality. </a:t>
            </a:r>
          </a:p>
          <a:p>
            <a:r>
              <a:rPr lang="en-US" dirty="0"/>
              <a:t>• Almost half of Gen Zs (46%) and millennials (47%) live paycheck to paycheck and worry they won’t be able to cover their expenses. </a:t>
            </a:r>
          </a:p>
          <a:p>
            <a:r>
              <a:rPr lang="en-US" dirty="0"/>
              <a:t>• More than a quarter of Gen Zs (26%) and millennials (31%) are not confident they will be able to retire comfortably. </a:t>
            </a:r>
          </a:p>
          <a:p>
            <a:r>
              <a:rPr lang="en-US" dirty="0"/>
              <a:t>• Around three-quarters of Gen Zs (72%) and millennials (77%) agree that the gap between the richest and poorest people in their country is widening. </a:t>
            </a:r>
          </a:p>
          <a:p>
            <a:endParaRPr lang="en-US" dirty="0"/>
          </a:p>
          <a:p>
            <a:r>
              <a:rPr lang="en-US" dirty="0"/>
              <a:t>Amid this financial unease, many Gen Zs and millennials are redefining their working patterns. As many as 43% of Gen Zs and 33% of millennials have a second part- or full-time paying job in addition to their primary job. A small, but growing, percentage are also moving to less expensive cities with remote jobs.</a:t>
            </a:r>
          </a:p>
          <a:p>
            <a:endParaRPr lang="en-US" dirty="0"/>
          </a:p>
          <a:p>
            <a:r>
              <a:rPr lang="en-US" dirty="0"/>
              <a:t>MENTAL HEALTH:</a:t>
            </a:r>
          </a:p>
          <a:p>
            <a:r>
              <a:rPr lang="en-US" dirty="0"/>
              <a:t>Long-term financial futures and day-to-day finances continue to be top stress drivers for both generations. Meanwhile, burnout is very high among both generations, and signals a major retention issue for employers: </a:t>
            </a:r>
          </a:p>
          <a:p>
            <a:r>
              <a:rPr lang="en-US" dirty="0"/>
              <a:t>• 46% of Gen Zs and 45% of millennials feel burned out due to the intensity/demands of their working environments. </a:t>
            </a:r>
          </a:p>
          <a:p>
            <a:r>
              <a:rPr lang="en-US" dirty="0"/>
              <a:t>• 44% of Gen Zs and 43% of millennials say many people have recently left their organization due to workload pressure. </a:t>
            </a:r>
          </a:p>
          <a:p>
            <a:endParaRPr lang="en-US" dirty="0"/>
          </a:p>
          <a:p>
            <a:r>
              <a:rPr lang="en-US" dirty="0"/>
              <a:t>Employers do seem to be making progress when it comes to prioritizing mental health and well-being in the workplace. More than half agree that workplace well-being and mental health has become more of a focus for their employers since the start of the pandemic. However, there are mixed reviews on whether the increased focus is actually having a positive impact. </a:t>
            </a:r>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12</a:t>
            </a:fld>
            <a:endParaRPr lang="en-US" dirty="0"/>
          </a:p>
        </p:txBody>
      </p:sp>
    </p:spTree>
    <p:extLst>
      <p:ext uri="{BB962C8B-B14F-4D97-AF65-F5344CB8AC3E}">
        <p14:creationId xmlns:p14="http://schemas.microsoft.com/office/powerpoint/2010/main" val="1262473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13</a:t>
            </a:fld>
            <a:endParaRPr lang="en-US" dirty="0"/>
          </a:p>
        </p:txBody>
      </p:sp>
    </p:spTree>
    <p:extLst>
      <p:ext uri="{BB962C8B-B14F-4D97-AF65-F5344CB8AC3E}">
        <p14:creationId xmlns:p14="http://schemas.microsoft.com/office/powerpoint/2010/main" val="2364394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D99869-E806-4432-9394-80BCD21DDAC4}" type="slidenum">
              <a:rPr lang="en-US" smtClean="0"/>
              <a:pPr fontAlgn="base">
                <a:spcBef>
                  <a:spcPct val="0"/>
                </a:spcBef>
                <a:spcAft>
                  <a:spcPct val="0"/>
                </a:spcAft>
                <a:defRPr/>
              </a:pPr>
              <a:t>14</a:t>
            </a:fld>
            <a:endParaRPr lang="en-US" dirty="0"/>
          </a:p>
        </p:txBody>
      </p:sp>
    </p:spTree>
    <p:extLst>
      <p:ext uri="{BB962C8B-B14F-4D97-AF65-F5344CB8AC3E}">
        <p14:creationId xmlns:p14="http://schemas.microsoft.com/office/powerpoint/2010/main" val="14229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Gen Y and post-Millennials are regularly stressed and anxious. Nearly half say that they feel stressed all or most of the time. </a:t>
            </a:r>
          </a:p>
          <a:p>
            <a:pPr marL="171450" indent="-171450">
              <a:buFont typeface="Arial" panose="020B0604020202020204" pitchFamily="34" charset="0"/>
              <a:buChar char="•"/>
            </a:pPr>
            <a:r>
              <a:rPr lang="en-US" dirty="0"/>
              <a:t>Long-term financial futures and day-to-day finances continue to be top stress drivers for both generations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Burnout is very high among both generations, and signals a major retention issue for employers: </a:t>
            </a:r>
          </a:p>
          <a:p>
            <a:pPr marL="0" indent="0">
              <a:buFont typeface="Arial" panose="020B0604020202020204" pitchFamily="34" charset="0"/>
              <a:buNone/>
            </a:pPr>
            <a:r>
              <a:rPr lang="en-US" dirty="0"/>
              <a:t>• 46% of Gen Zs and 45% of millennials feel burned out due to the intensity/demands of their working environments. </a:t>
            </a:r>
          </a:p>
          <a:p>
            <a:pPr marL="0" indent="0">
              <a:buFont typeface="Arial" panose="020B0604020202020204" pitchFamily="34" charset="0"/>
              <a:buNone/>
            </a:pPr>
            <a:r>
              <a:rPr lang="en-US" dirty="0"/>
              <a:t>• 44% of Gen Zs and 43% of millennials say many people have recently left their organization due to workload pressure.</a:t>
            </a:r>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Financial anxiety is widespread among Gen Zs and millennials. They are worried about their day-to-day finances, and fear that they won’t be able to retire comfortably. Perhaps as a way to alleviate financial concerns, many are taking on side jobs.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Employers do seem to be making progress when it comes to prioritizing mental health and well-being in the workplace. More than half agree that workplace well-being and mental health has become more of a focus for their employers since the start of the pandemic. However, there are mixed reviews on whether the increased focus is actually having a positive impact and whether employers are implementing change to the work environment.</a:t>
            </a:r>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15</a:t>
            </a:fld>
            <a:endParaRPr lang="en-US" dirty="0"/>
          </a:p>
        </p:txBody>
      </p:sp>
    </p:spTree>
    <p:extLst>
      <p:ext uri="{BB962C8B-B14F-4D97-AF65-F5344CB8AC3E}">
        <p14:creationId xmlns:p14="http://schemas.microsoft.com/office/powerpoint/2010/main" val="38909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dirty="0"/>
              <a:t>In order to attract and retain younger generations, employers must increase flexible work arrangements and work-at-home options. This is beginning to be a non-negotiable.</a:t>
            </a:r>
          </a:p>
          <a:p>
            <a:endParaRPr lang="en-US" altLang="en-US" dirty="0"/>
          </a:p>
          <a:p>
            <a:r>
              <a:rPr lang="en-US" altLang="en-US" dirty="0"/>
              <a:t>76% of millennials and 75% of post millennials would prefer a hybrid or remote working pattern.</a:t>
            </a:r>
          </a:p>
          <a:p>
            <a:endParaRPr lang="en-US" altLang="en-US" dirty="0"/>
          </a:p>
          <a:p>
            <a:r>
              <a:rPr lang="en-US" dirty="0"/>
              <a:t>Almost three years into the pandemic, levels of burnout, categorized by the World Health Organization as an occupational phenomenon resulting from chronic workplace stress, are very high in both millennials and Gen Zs. </a:t>
            </a:r>
          </a:p>
          <a:p>
            <a:endParaRPr lang="en-US" dirty="0"/>
          </a:p>
          <a:p>
            <a:r>
              <a:rPr lang="en-US" dirty="0"/>
              <a:t>More than four in 10 Gen Zs (46%) and millennials (45%) surveyed said they feel burned out due to the intensity and demands of their work environments. This signals a significant retention issue for employers. In fact, 44% of Gen Zs and 43% of millennials say that many people have recently left their organizations due to the pressure of their workloads, and Gen Zs and millennials who have changed organizations in the last two years cited burnout as one of the top three reasons for leaving their previous employer. </a:t>
            </a:r>
          </a:p>
          <a:p>
            <a:pPr marL="171450" indent="-171450">
              <a:buFont typeface="Arial" panose="020B0604020202020204" pitchFamily="34" charset="0"/>
              <a:buChar char="•"/>
            </a:pPr>
            <a:r>
              <a:rPr lang="en-US" dirty="0"/>
              <a:t>Despite this, one in four millennials and one in five Gen Zs do not believe that their employer takes burnout seriously or is taking steps to address it, indicating that many employers have yet to fully understand—or address—the impact that burnout is having on their business.</a:t>
            </a:r>
            <a:endParaRPr lang="en-US" alt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Saving on expenses like gas, commuting, clothes, dry cleaning, and more—is one of the top reasons that many Gen Zs and millennials prefer hybrid or remote work. A smaller percentage are taking advantage of remote work to relocate to less expensive cities. This appears to be a growing trend, roughly 15% of Gen Zs and millennials say they've done so this year, up from the 9% of respondents in last year's survey who said they'd temporarily or permanently moved out of a major city. </a:t>
            </a:r>
          </a:p>
          <a:p>
            <a:endParaRPr lang="en-US" alt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A82483-77CA-42DD-9513-D49FF0C5C865}" type="slidenum">
              <a:rPr lang="en-US" smtClean="0"/>
              <a:pPr fontAlgn="base">
                <a:spcBef>
                  <a:spcPct val="0"/>
                </a:spcBef>
                <a:spcAft>
                  <a:spcPct val="0"/>
                </a:spcAft>
                <a:defRPr/>
              </a:pPr>
              <a:t>16</a:t>
            </a:fld>
            <a:endParaRPr lang="en-US" dirty="0"/>
          </a:p>
        </p:txBody>
      </p:sp>
    </p:spTree>
    <p:extLst>
      <p:ext uri="{BB962C8B-B14F-4D97-AF65-F5344CB8AC3E}">
        <p14:creationId xmlns:p14="http://schemas.microsoft.com/office/powerpoint/2010/main" val="3291534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Go beyond recruitment and standard</a:t>
            </a:r>
            <a:r>
              <a:rPr lang="en-US" altLang="en-US" baseline="0" dirty="0"/>
              <a:t> job fairs. </a:t>
            </a:r>
            <a:endParaRPr lang="en-US" altLang="en-US" dirty="0"/>
          </a:p>
          <a:p>
            <a:pPr eaLnBrk="1" hangingPunct="1">
              <a:spcBef>
                <a:spcPct val="0"/>
              </a:spcBef>
            </a:pPr>
            <a:endParaRPr lang="en-US" altLang="en-US" dirty="0"/>
          </a:p>
          <a:p>
            <a:pPr eaLnBrk="1" hangingPunct="1">
              <a:spcBef>
                <a:spcPct val="0"/>
              </a:spcBef>
            </a:pPr>
            <a:r>
              <a:rPr lang="en-US" altLang="en-US" dirty="0"/>
              <a:t>Speaking at high schools, colleges,</a:t>
            </a:r>
            <a:r>
              <a:rPr lang="en-US" altLang="en-US" baseline="0" dirty="0"/>
              <a:t> and universities</a:t>
            </a:r>
          </a:p>
          <a:p>
            <a:pPr eaLnBrk="1" hangingPunct="1">
              <a:spcBef>
                <a:spcPct val="0"/>
              </a:spcBef>
            </a:pPr>
            <a:r>
              <a:rPr lang="en-US" altLang="en-US" baseline="0" dirty="0"/>
              <a:t>Job shadow and internship programs</a:t>
            </a:r>
          </a:p>
          <a:p>
            <a:pPr eaLnBrk="1" hangingPunct="1">
              <a:spcBef>
                <a:spcPct val="0"/>
              </a:spcBef>
            </a:pPr>
            <a:r>
              <a:rPr lang="en-US" altLang="en-US" baseline="0" dirty="0"/>
              <a:t>Workshop and professional development opportunities (With Live, Breathing People)</a:t>
            </a:r>
          </a:p>
          <a:p>
            <a:pPr eaLnBrk="1" hangingPunct="1">
              <a:spcBef>
                <a:spcPct val="0"/>
              </a:spcBef>
            </a:pPr>
            <a:r>
              <a:rPr lang="en-US" altLang="en-US" baseline="0" dirty="0"/>
              <a:t>Mentorship</a:t>
            </a:r>
          </a:p>
          <a:p>
            <a:pPr eaLnBrk="1" hangingPunct="1">
              <a:spcBef>
                <a:spcPct val="0"/>
              </a:spcBef>
            </a:pPr>
            <a:r>
              <a:rPr lang="en-US" altLang="en-US" baseline="0" dirty="0"/>
              <a:t>Community events</a:t>
            </a:r>
            <a:endParaRPr lang="en-US" alt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F377F7-BC07-4687-9E41-3AA47B36458C}" type="slidenum">
              <a:rPr lang="en-US" smtClean="0"/>
              <a:pPr fontAlgn="base">
                <a:spcBef>
                  <a:spcPct val="0"/>
                </a:spcBef>
                <a:spcAft>
                  <a:spcPct val="0"/>
                </a:spcAft>
                <a:defRPr/>
              </a:pPr>
              <a:t>17</a:t>
            </a:fld>
            <a:endParaRPr lang="en-US" dirty="0"/>
          </a:p>
        </p:txBody>
      </p:sp>
    </p:spTree>
    <p:extLst>
      <p:ext uri="{BB962C8B-B14F-4D97-AF65-F5344CB8AC3E}">
        <p14:creationId xmlns:p14="http://schemas.microsoft.com/office/powerpoint/2010/main" val="1412930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The key to creating an effective hybrid work strategy is offering flexibility, while fostering an inclusive workplace culture, where everyone has equal opportunities to form connections, learn, grow, and advance in their careers.</a:t>
            </a:r>
            <a:endParaRPr lang="en-US" altLang="en-US" dirty="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E9FE60-D6AE-4B34-ADEE-ABD37B9DA63E}" type="slidenum">
              <a:rPr lang="en-US" smtClean="0"/>
              <a:pPr fontAlgn="base">
                <a:spcBef>
                  <a:spcPct val="0"/>
                </a:spcBef>
                <a:spcAft>
                  <a:spcPct val="0"/>
                </a:spcAft>
                <a:defRPr/>
              </a:pPr>
              <a:t>18</a:t>
            </a:fld>
            <a:endParaRPr lang="en-US" dirty="0"/>
          </a:p>
        </p:txBody>
      </p:sp>
    </p:spTree>
    <p:extLst>
      <p:ext uri="{BB962C8B-B14F-4D97-AF65-F5344CB8AC3E}">
        <p14:creationId xmlns:p14="http://schemas.microsoft.com/office/powerpoint/2010/main" val="91287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SUMMARY…</a:t>
            </a:r>
          </a:p>
          <a:p>
            <a:pPr eaLnBrk="1" hangingPunct="1">
              <a:spcBef>
                <a:spcPct val="0"/>
              </a:spcBef>
            </a:pPr>
            <a:endParaRPr lang="en-US" altLang="en-US" dirty="0"/>
          </a:p>
          <a:p>
            <a:pPr eaLnBrk="1" hangingPunct="1">
              <a:spcBef>
                <a:spcPct val="0"/>
              </a:spcBef>
            </a:pPr>
            <a:r>
              <a:rPr lang="en-US" altLang="en-US" dirty="0"/>
              <a:t>Emphasis on FINANCIAL BENEFITS. The days of a job having “good benefits” are becoming obsolete!</a:t>
            </a:r>
          </a:p>
          <a:p>
            <a:pPr eaLnBrk="1" hangingPunct="1">
              <a:spcBef>
                <a:spcPct val="0"/>
              </a:spcBef>
            </a:pPr>
            <a:endParaRPr lang="en-US" altLang="en-US" dirty="0"/>
          </a:p>
          <a:p>
            <a:pPr eaLnBrk="1" hangingPunct="1">
              <a:spcBef>
                <a:spcPct val="0"/>
              </a:spcBef>
            </a:pPr>
            <a:r>
              <a:rPr lang="en-US" altLang="en-US" dirty="0"/>
              <a:t>COVID 19 has showed a lot of employees that the things employers use to say that could not do regarding flexible work environments, THEY CAN!</a:t>
            </a:r>
          </a:p>
          <a:p>
            <a:pPr marL="171450" indent="-171450" eaLnBrk="1" hangingPunct="1">
              <a:spcBef>
                <a:spcPct val="0"/>
              </a:spcBef>
              <a:buFont typeface="Arial" panose="020B0604020202020204" pitchFamily="34" charset="0"/>
              <a:buChar char="•"/>
            </a:pPr>
            <a:r>
              <a:rPr lang="en-US" altLang="en-US" dirty="0"/>
              <a:t>This has created a level of distrust between upper and lower management and employees.</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2CEC81-6335-4B85-A8E2-DF6FA20C322F}" type="slidenum">
              <a:rPr lang="en-US" smtClean="0"/>
              <a:pPr fontAlgn="base">
                <a:spcBef>
                  <a:spcPct val="0"/>
                </a:spcBef>
                <a:spcAft>
                  <a:spcPct val="0"/>
                </a:spcAft>
                <a:defRPr/>
              </a:pPr>
              <a:t>19</a:t>
            </a:fld>
            <a:endParaRPr lang="en-US" dirty="0"/>
          </a:p>
        </p:txBody>
      </p:sp>
    </p:spTree>
    <p:extLst>
      <p:ext uri="{BB962C8B-B14F-4D97-AF65-F5344CB8AC3E}">
        <p14:creationId xmlns:p14="http://schemas.microsoft.com/office/powerpoint/2010/main" val="285292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2</a:t>
            </a:fld>
            <a:endParaRPr lang="en-US" dirty="0"/>
          </a:p>
        </p:txBody>
      </p:sp>
    </p:spTree>
    <p:extLst>
      <p:ext uri="{BB962C8B-B14F-4D97-AF65-F5344CB8AC3E}">
        <p14:creationId xmlns:p14="http://schemas.microsoft.com/office/powerpoint/2010/main" val="194682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74D5251-2BF3-4227-BC81-D97FF86AEF25}"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362684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9CD2BA-2800-49FF-B199-B120211101E3}" type="slidenum">
              <a:rPr lang="en-US" smtClean="0"/>
              <a:pPr fontAlgn="base">
                <a:spcBef>
                  <a:spcPct val="0"/>
                </a:spcBef>
                <a:spcAft>
                  <a:spcPct val="0"/>
                </a:spcAft>
                <a:defRPr/>
              </a:pPr>
              <a:t>21</a:t>
            </a:fld>
            <a:endParaRPr lang="en-US" dirty="0"/>
          </a:p>
        </p:txBody>
      </p:sp>
    </p:spTree>
    <p:extLst>
      <p:ext uri="{BB962C8B-B14F-4D97-AF65-F5344CB8AC3E}">
        <p14:creationId xmlns:p14="http://schemas.microsoft.com/office/powerpoint/2010/main" val="898422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ED16D72-6CAF-4005-8ED6-50DD27F9A0BD}" type="slidenum">
              <a:rPr lang="en-US" altLang="en-US" smtClean="0"/>
              <a:pPr eaLnBrk="1" hangingPunct="1"/>
              <a:t>22</a:t>
            </a:fld>
            <a:endParaRPr lang="en-US" alt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short, this generation thrives on tangible results, honest feedback and technology-inspired collaboration</a:t>
            </a:r>
          </a:p>
        </p:txBody>
      </p:sp>
    </p:spTree>
    <p:extLst>
      <p:ext uri="{BB962C8B-B14F-4D97-AF65-F5344CB8AC3E}">
        <p14:creationId xmlns:p14="http://schemas.microsoft.com/office/powerpoint/2010/main" val="610638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Experienced professionals should mentor professionals and identify leadership and advancement opportunities that will foster stronger relationships </a:t>
            </a:r>
          </a:p>
          <a:p>
            <a:r>
              <a:rPr lang="en-US" dirty="0"/>
              <a:t>and loyalty.</a:t>
            </a:r>
            <a:endParaRPr lang="en-US" alt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3AF2B-9467-43C2-9B2D-A53081DADF76}" type="slidenum">
              <a:rPr lang="en-US" smtClean="0"/>
              <a:pPr fontAlgn="base">
                <a:spcBef>
                  <a:spcPct val="0"/>
                </a:spcBef>
                <a:spcAft>
                  <a:spcPct val="0"/>
                </a:spcAft>
                <a:defRPr/>
              </a:pPr>
              <a:t>23</a:t>
            </a:fld>
            <a:endParaRPr lang="en-US" dirty="0"/>
          </a:p>
        </p:txBody>
      </p:sp>
    </p:spTree>
    <p:extLst>
      <p:ext uri="{BB962C8B-B14F-4D97-AF65-F5344CB8AC3E}">
        <p14:creationId xmlns:p14="http://schemas.microsoft.com/office/powerpoint/2010/main" val="3699467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ED16D72-6CAF-4005-8ED6-50DD27F9A0BD}" type="slidenum">
              <a:rPr lang="en-US" altLang="en-US" smtClean="0"/>
              <a:pPr eaLnBrk="1" hangingPunct="1"/>
              <a:t>24</a:t>
            </a:fld>
            <a:endParaRPr lang="en-US" alt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short, this generation thrives on tangible results, honest feedback and technology-inspired collaboration</a:t>
            </a:r>
          </a:p>
        </p:txBody>
      </p:sp>
    </p:spTree>
    <p:extLst>
      <p:ext uri="{BB962C8B-B14F-4D97-AF65-F5344CB8AC3E}">
        <p14:creationId xmlns:p14="http://schemas.microsoft.com/office/powerpoint/2010/main" val="3600702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Only about half of Millennials feel the organization they work for encourages its people to suggest new ways of doing things or rewards them for innovative ideas. Further, many Millennials believe they are not being given the opportunity to develop professionally.</a:t>
            </a:r>
          </a:p>
          <a:p>
            <a:pPr eaLnBrk="1" hangingPunct="1">
              <a:spcBef>
                <a:spcPct val="0"/>
              </a:spcBef>
            </a:pPr>
            <a:r>
              <a:rPr lang="en-US" altLang="en-US" dirty="0"/>
              <a:t>Only roughly half of Millennials agree that their organization does all it can to develop their skills as a leader.</a:t>
            </a:r>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0ECC58-C805-431C-B2ED-FB183A13716B}" type="slidenum">
              <a:rPr lang="en-US" smtClean="0"/>
              <a:pPr fontAlgn="base">
                <a:spcBef>
                  <a:spcPct val="0"/>
                </a:spcBef>
                <a:spcAft>
                  <a:spcPct val="0"/>
                </a:spcAft>
                <a:defRPr/>
              </a:pPr>
              <a:t>25</a:t>
            </a:fld>
            <a:endParaRPr lang="en-US" dirty="0"/>
          </a:p>
        </p:txBody>
      </p:sp>
    </p:spTree>
    <p:extLst>
      <p:ext uri="{BB962C8B-B14F-4D97-AF65-F5344CB8AC3E}">
        <p14:creationId xmlns:p14="http://schemas.microsoft.com/office/powerpoint/2010/main" val="2937165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a:t>Collaboration: </a:t>
            </a:r>
            <a:r>
              <a:rPr lang="en-US" dirty="0"/>
              <a:t>Understand the different perceptions and realities of the generations and find ways to bridge the gap and</a:t>
            </a:r>
          </a:p>
          <a:p>
            <a:r>
              <a:rPr lang="en-US" dirty="0"/>
              <a:t>take advantage of the best each can offer</a:t>
            </a:r>
            <a:endParaRPr lang="en-US" altLang="en-US"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AE6445-C3B6-4005-8D5F-BE0A1EBE62F0}" type="slidenum">
              <a:rPr lang="en-US" smtClean="0"/>
              <a:pPr fontAlgn="base">
                <a:spcBef>
                  <a:spcPct val="0"/>
                </a:spcBef>
                <a:spcAft>
                  <a:spcPct val="0"/>
                </a:spcAft>
                <a:defRPr/>
              </a:pPr>
              <a:t>26</a:t>
            </a:fld>
            <a:endParaRPr lang="en-US" dirty="0"/>
          </a:p>
        </p:txBody>
      </p:sp>
    </p:spTree>
    <p:extLst>
      <p:ext uri="{BB962C8B-B14F-4D97-AF65-F5344CB8AC3E}">
        <p14:creationId xmlns:p14="http://schemas.microsoft.com/office/powerpoint/2010/main" val="3961225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27</a:t>
            </a:fld>
            <a:endParaRPr lang="en-US" dirty="0"/>
          </a:p>
        </p:txBody>
      </p:sp>
    </p:spTree>
    <p:extLst>
      <p:ext uri="{BB962C8B-B14F-4D97-AF65-F5344CB8AC3E}">
        <p14:creationId xmlns:p14="http://schemas.microsoft.com/office/powerpoint/2010/main" val="1683692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28</a:t>
            </a:fld>
            <a:endParaRPr lang="en-US" dirty="0"/>
          </a:p>
        </p:txBody>
      </p:sp>
    </p:spTree>
    <p:extLst>
      <p:ext uri="{BB962C8B-B14F-4D97-AF65-F5344CB8AC3E}">
        <p14:creationId xmlns:p14="http://schemas.microsoft.com/office/powerpoint/2010/main" val="2728099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greatest challenges facing society are not the</a:t>
            </a:r>
            <a:r>
              <a:rPr lang="en-US" baseline="0" dirty="0"/>
              <a:t> </a:t>
            </a:r>
            <a:r>
              <a:rPr lang="en-US" dirty="0"/>
              <a:t>exclusive province of either business or government. Both</a:t>
            </a:r>
          </a:p>
          <a:p>
            <a:r>
              <a:rPr lang="en-US" dirty="0"/>
              <a:t>need to work collaboratively to address them.</a:t>
            </a:r>
          </a:p>
          <a:p>
            <a:endParaRPr lang="en-US" dirty="0"/>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29</a:t>
            </a:fld>
            <a:endParaRPr lang="en-US" dirty="0"/>
          </a:p>
        </p:txBody>
      </p:sp>
    </p:spTree>
    <p:extLst>
      <p:ext uri="{BB962C8B-B14F-4D97-AF65-F5344CB8AC3E}">
        <p14:creationId xmlns:p14="http://schemas.microsoft.com/office/powerpoint/2010/main" val="334763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3</a:t>
            </a:fld>
            <a:endParaRPr lang="en-US" dirty="0"/>
          </a:p>
        </p:txBody>
      </p:sp>
    </p:spTree>
    <p:extLst>
      <p:ext uri="{BB962C8B-B14F-4D97-AF65-F5344CB8AC3E}">
        <p14:creationId xmlns:p14="http://schemas.microsoft.com/office/powerpoint/2010/main" val="1353072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greatest challenges facing society are not the</a:t>
            </a:r>
            <a:r>
              <a:rPr lang="en-US" baseline="0" dirty="0"/>
              <a:t> </a:t>
            </a:r>
            <a:r>
              <a:rPr lang="en-US" dirty="0"/>
              <a:t>exclusive province of either business or government. Both</a:t>
            </a:r>
          </a:p>
          <a:p>
            <a:r>
              <a:rPr lang="en-US" dirty="0"/>
              <a:t>need to work collaboratively to address them.</a:t>
            </a:r>
          </a:p>
          <a:p>
            <a:endParaRPr lang="en-US" dirty="0"/>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30</a:t>
            </a:fld>
            <a:endParaRPr lang="en-US" dirty="0"/>
          </a:p>
        </p:txBody>
      </p:sp>
    </p:spTree>
    <p:extLst>
      <p:ext uri="{BB962C8B-B14F-4D97-AF65-F5344CB8AC3E}">
        <p14:creationId xmlns:p14="http://schemas.microsoft.com/office/powerpoint/2010/main" val="3347630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31</a:t>
            </a:fld>
            <a:endParaRPr lang="en-US" dirty="0"/>
          </a:p>
        </p:txBody>
      </p:sp>
    </p:spTree>
    <p:extLst>
      <p:ext uri="{BB962C8B-B14F-4D97-AF65-F5344CB8AC3E}">
        <p14:creationId xmlns:p14="http://schemas.microsoft.com/office/powerpoint/2010/main" val="2805886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SUMMARY…</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7BC0CF-458D-44C1-A634-068363695BC7}" type="slidenum">
              <a:rPr lang="en-US" smtClean="0"/>
              <a:pPr fontAlgn="base">
                <a:spcBef>
                  <a:spcPct val="0"/>
                </a:spcBef>
                <a:spcAft>
                  <a:spcPct val="0"/>
                </a:spcAft>
                <a:defRPr/>
              </a:pPr>
              <a:t>32</a:t>
            </a:fld>
            <a:endParaRPr lang="en-US" dirty="0"/>
          </a:p>
        </p:txBody>
      </p:sp>
    </p:spTree>
    <p:extLst>
      <p:ext uri="{BB962C8B-B14F-4D97-AF65-F5344CB8AC3E}">
        <p14:creationId xmlns:p14="http://schemas.microsoft.com/office/powerpoint/2010/main" val="2780506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7EC176-0423-468A-A354-AC4044F19B45}" type="slidenum">
              <a:rPr lang="en-US" smtClean="0"/>
              <a:pPr fontAlgn="base">
                <a:spcBef>
                  <a:spcPct val="0"/>
                </a:spcBef>
                <a:spcAft>
                  <a:spcPct val="0"/>
                </a:spcAft>
                <a:defRPr/>
              </a:pPr>
              <a:t>33</a:t>
            </a:fld>
            <a:endParaRPr lang="en-US" dirty="0"/>
          </a:p>
        </p:txBody>
      </p:sp>
    </p:spTree>
    <p:extLst>
      <p:ext uri="{BB962C8B-B14F-4D97-AF65-F5344CB8AC3E}">
        <p14:creationId xmlns:p14="http://schemas.microsoft.com/office/powerpoint/2010/main" val="2696410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must use</a:t>
            </a:r>
            <a:r>
              <a:rPr lang="en-US" baseline="0" dirty="0"/>
              <a:t> </a:t>
            </a:r>
            <a:r>
              <a:rPr lang="en-US" dirty="0"/>
              <a:t>technology to increase speed of analysis and enhance decision-making.</a:t>
            </a:r>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34</a:t>
            </a:fld>
            <a:endParaRPr lang="en-US" dirty="0"/>
          </a:p>
        </p:txBody>
      </p:sp>
    </p:spTree>
    <p:extLst>
      <p:ext uri="{BB962C8B-B14F-4D97-AF65-F5344CB8AC3E}">
        <p14:creationId xmlns:p14="http://schemas.microsoft.com/office/powerpoint/2010/main" val="3840323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6C419EA-45FB-4F9D-85C5-CB43249C4E4A}" type="slidenum">
              <a:rPr lang="en-US" altLang="en-US" smtClean="0"/>
              <a:pPr eaLnBrk="1" hangingPunct="1"/>
              <a:t>35</a:t>
            </a:fld>
            <a:endParaRPr lang="en-US" alt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1131"/>
            <a:r>
              <a:rPr lang="en-US" dirty="0"/>
              <a:t>Millennials are also distinctive in how they place themselves at the center of self-created digital networks. Fully 55% have posted a “selfie” on a social media site; no other generation is nearly as inclined to do this.</a:t>
            </a:r>
          </a:p>
        </p:txBody>
      </p:sp>
    </p:spTree>
    <p:extLst>
      <p:ext uri="{BB962C8B-B14F-4D97-AF65-F5344CB8AC3E}">
        <p14:creationId xmlns:p14="http://schemas.microsoft.com/office/powerpoint/2010/main" val="2887830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Work smarter and with greater output</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22D07-87AC-419A-9C3D-668C0337CDE8}" type="slidenum">
              <a:rPr lang="en-US" smtClean="0"/>
              <a:pPr fontAlgn="base">
                <a:spcBef>
                  <a:spcPct val="0"/>
                </a:spcBef>
                <a:spcAft>
                  <a:spcPct val="0"/>
                </a:spcAft>
                <a:defRPr/>
              </a:pPr>
              <a:t>36</a:t>
            </a:fld>
            <a:endParaRPr lang="en-US" dirty="0"/>
          </a:p>
        </p:txBody>
      </p:sp>
    </p:spTree>
    <p:extLst>
      <p:ext uri="{BB962C8B-B14F-4D97-AF65-F5344CB8AC3E}">
        <p14:creationId xmlns:p14="http://schemas.microsoft.com/office/powerpoint/2010/main" val="2697839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37</a:t>
            </a:fld>
            <a:endParaRPr lang="en-US" dirty="0"/>
          </a:p>
        </p:txBody>
      </p:sp>
    </p:spTree>
    <p:extLst>
      <p:ext uri="{BB962C8B-B14F-4D97-AF65-F5344CB8AC3E}">
        <p14:creationId xmlns:p14="http://schemas.microsoft.com/office/powerpoint/2010/main" val="876718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Conscious of the competition. Coming of age in a recession makes Gen Y more aware of job-market competition. So unlike older workers who may be more used to calling the shots in their careers, this generation of interns counts their blessings when it comes to employment opportunities.</a:t>
            </a:r>
          </a:p>
          <a:p>
            <a:pPr eaLnBrk="1" hangingPunct="1">
              <a:spcBef>
                <a:spcPct val="0"/>
              </a:spcBef>
            </a:pPr>
            <a:endParaRPr lang="en-US" altLang="en-US" dirty="0"/>
          </a:p>
          <a:p>
            <a:pPr eaLnBrk="1" hangingPunct="1">
              <a:spcBef>
                <a:spcPct val="0"/>
              </a:spcBef>
            </a:pPr>
            <a:r>
              <a:rPr lang="en-US" altLang="en-US" dirty="0"/>
              <a:t>Essentially, they know there are more applicants than openings and that someone is always willing to take their place. Should they actually get a chance in their chosen field, they're more likely to make the extra effort to stay there.</a:t>
            </a:r>
          </a:p>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B3EA98-F5F6-4DB4-BA22-BA1433FEA8BA}" type="slidenum">
              <a:rPr lang="en-US" smtClean="0"/>
              <a:pPr fontAlgn="base">
                <a:spcBef>
                  <a:spcPct val="0"/>
                </a:spcBef>
                <a:spcAft>
                  <a:spcPct val="0"/>
                </a:spcAft>
                <a:defRPr/>
              </a:pPr>
              <a:t>38</a:t>
            </a:fld>
            <a:endParaRPr lang="en-US" dirty="0"/>
          </a:p>
        </p:txBody>
      </p:sp>
    </p:spTree>
    <p:extLst>
      <p:ext uri="{BB962C8B-B14F-4D97-AF65-F5344CB8AC3E}">
        <p14:creationId xmlns:p14="http://schemas.microsoft.com/office/powerpoint/2010/main" val="2520422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Great Resignation signals a breaking point and an opportunity to reassess how we work</a:t>
            </a:r>
          </a:p>
          <a:p>
            <a:pPr eaLnBrk="1" hangingPunct="1">
              <a:spcBef>
                <a:spcPct val="0"/>
              </a:spcBef>
            </a:pPr>
            <a:endParaRPr lang="en-US" altLang="en-US" dirty="0"/>
          </a:p>
          <a:p>
            <a:pPr eaLnBrk="1" hangingPunct="1">
              <a:spcBef>
                <a:spcPct val="0"/>
              </a:spcBef>
            </a:pPr>
            <a:r>
              <a:rPr lang="en-US" altLang="en-US" dirty="0"/>
              <a:t>Nearly a quarter of millennials and 40% of Gen Z want to leave with in 2 years and a third are willing to leave without a job lined up. </a:t>
            </a:r>
          </a:p>
          <a:p>
            <a:pPr eaLnBrk="1" hangingPunct="1">
              <a:spcBef>
                <a:spcPct val="0"/>
              </a:spcBef>
            </a:pPr>
            <a:endParaRPr lang="en-US" altLang="en-US" dirty="0"/>
          </a:p>
          <a:p>
            <a:pPr eaLnBrk="1" hangingPunct="1">
              <a:spcBef>
                <a:spcPct val="0"/>
              </a:spcBef>
            </a:pPr>
            <a:r>
              <a:rPr lang="en-US" altLang="en-US" dirty="0"/>
              <a:t>Pay is the number 1 reason for millennial and Gen Z departures; however, good work/life balance and learning/development opportunities were their top priorities when choosing an employer.</a:t>
            </a:r>
          </a:p>
          <a:p>
            <a:pPr marL="171450" indent="-171450" eaLnBrk="1" hangingPunct="1">
              <a:spcBef>
                <a:spcPct val="0"/>
              </a:spcBef>
              <a:buFont typeface="Arial" panose="020B0604020202020204" pitchFamily="34" charset="0"/>
              <a:buChar char="•"/>
            </a:pPr>
            <a:r>
              <a:rPr lang="en-US" altLang="en-US" dirty="0"/>
              <a:t>If the ability to pay is out of your control; aligning with the idea of a good work/life balance is a great meeting ground.</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CFDB81-1AA5-4A28-95A7-A7B5DCC9193F}" type="slidenum">
              <a:rPr lang="en-US" smtClean="0"/>
              <a:pPr fontAlgn="base">
                <a:spcBef>
                  <a:spcPct val="0"/>
                </a:spcBef>
                <a:spcAft>
                  <a:spcPct val="0"/>
                </a:spcAft>
                <a:defRPr/>
              </a:pPr>
              <a:t>39</a:t>
            </a:fld>
            <a:endParaRPr lang="en-US" dirty="0"/>
          </a:p>
        </p:txBody>
      </p:sp>
    </p:spTree>
    <p:extLst>
      <p:ext uri="{BB962C8B-B14F-4D97-AF65-F5344CB8AC3E}">
        <p14:creationId xmlns:p14="http://schemas.microsoft.com/office/powerpoint/2010/main" val="151168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4</a:t>
            </a:fld>
            <a:endParaRPr lang="en-US" dirty="0"/>
          </a:p>
        </p:txBody>
      </p:sp>
    </p:spTree>
    <p:extLst>
      <p:ext uri="{BB962C8B-B14F-4D97-AF65-F5344CB8AC3E}">
        <p14:creationId xmlns:p14="http://schemas.microsoft.com/office/powerpoint/2010/main" val="2441586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a:t>
            </a:r>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40</a:t>
            </a:fld>
            <a:endParaRPr lang="en-US" dirty="0"/>
          </a:p>
        </p:txBody>
      </p:sp>
    </p:spTree>
    <p:extLst>
      <p:ext uri="{BB962C8B-B14F-4D97-AF65-F5344CB8AC3E}">
        <p14:creationId xmlns:p14="http://schemas.microsoft.com/office/powerpoint/2010/main" val="3215450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41</a:t>
            </a:fld>
            <a:endParaRPr lang="en-US" dirty="0"/>
          </a:p>
        </p:txBody>
      </p:sp>
    </p:spTree>
    <p:extLst>
      <p:ext uri="{BB962C8B-B14F-4D97-AF65-F5344CB8AC3E}">
        <p14:creationId xmlns:p14="http://schemas.microsoft.com/office/powerpoint/2010/main" val="37454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DD3B-A130-4F5E-8BBD-410502D8F1FF}" type="slidenum">
              <a:rPr lang="en-US" smtClean="0"/>
              <a:pPr>
                <a:defRPr/>
              </a:pPr>
              <a:t>5</a:t>
            </a:fld>
            <a:endParaRPr lang="en-US" dirty="0"/>
          </a:p>
        </p:txBody>
      </p:sp>
    </p:spTree>
    <p:extLst>
      <p:ext uri="{BB962C8B-B14F-4D97-AF65-F5344CB8AC3E}">
        <p14:creationId xmlns:p14="http://schemas.microsoft.com/office/powerpoint/2010/main" val="201352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4D6E7D-ED64-46AE-B435-ACD63C23AA04}" type="slidenum">
              <a:rPr lang="en-US" smtClean="0"/>
              <a:pPr fontAlgn="base">
                <a:spcBef>
                  <a:spcPct val="0"/>
                </a:spcBef>
                <a:spcAft>
                  <a:spcPct val="0"/>
                </a:spcAft>
                <a:defRPr/>
              </a:pPr>
              <a:t>6</a:t>
            </a:fld>
            <a:endParaRPr lang="en-US" dirty="0"/>
          </a:p>
        </p:txBody>
      </p:sp>
    </p:spTree>
    <p:extLst>
      <p:ext uri="{BB962C8B-B14F-4D97-AF65-F5344CB8AC3E}">
        <p14:creationId xmlns:p14="http://schemas.microsoft.com/office/powerpoint/2010/main" val="388581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our roles in leadership increase, we are literally “the bridge” needed to strengthen a multi-generational workplace.</a:t>
            </a:r>
          </a:p>
          <a:p>
            <a:pPr eaLnBrk="1" hangingPunct="1">
              <a:spcBef>
                <a:spcPct val="0"/>
              </a:spcBef>
            </a:pPr>
            <a:endParaRPr lang="en-US" altLang="en-US" dirty="0"/>
          </a:p>
          <a:p>
            <a:pPr eaLnBrk="1" hangingPunct="1">
              <a:spcBef>
                <a:spcPct val="0"/>
              </a:spcBef>
            </a:pPr>
            <a:r>
              <a:rPr lang="en-US" altLang="en-US" dirty="0"/>
              <a:t>We understand the hard work, determination, and independence of the Baby Boomers and Generation X but also understand the need for a work/life balance needed for Gen Y, and Z</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0BCAB-8600-4F51-B340-EC4C389A3E24}" type="slidenum">
              <a:rPr lang="en-US" smtClean="0"/>
              <a:pPr fontAlgn="base">
                <a:spcBef>
                  <a:spcPct val="0"/>
                </a:spcBef>
                <a:spcAft>
                  <a:spcPct val="0"/>
                </a:spcAft>
                <a:defRPr/>
              </a:pPr>
              <a:t>7</a:t>
            </a:fld>
            <a:endParaRPr lang="en-US" dirty="0"/>
          </a:p>
        </p:txBody>
      </p:sp>
    </p:spTree>
    <p:extLst>
      <p:ext uri="{BB962C8B-B14F-4D97-AF65-F5344CB8AC3E}">
        <p14:creationId xmlns:p14="http://schemas.microsoft.com/office/powerpoint/2010/main" val="189034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Millennials range</a:t>
            </a:r>
            <a:r>
              <a:rPr lang="en-US" altLang="en-US" baseline="0" dirty="0"/>
              <a:t> in age from 26 to 41.</a:t>
            </a:r>
          </a:p>
          <a:p>
            <a:pPr eaLnBrk="1" hangingPunct="1">
              <a:spcBef>
                <a:spcPct val="0"/>
              </a:spcBef>
            </a:pPr>
            <a:endParaRPr lang="en-US" altLang="en-US" baseline="0" dirty="0"/>
          </a:p>
          <a:p>
            <a:pPr eaLnBrk="1" hangingPunct="1">
              <a:spcBef>
                <a:spcPct val="0"/>
              </a:spcBef>
            </a:pPr>
            <a:r>
              <a:rPr lang="en-US" altLang="en-US" baseline="0" dirty="0"/>
              <a:t>We are no longer the generation that’s wide-eyed and fresh out of college.</a:t>
            </a:r>
            <a:endParaRPr lang="en-US" altLang="en-US" dirty="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401125-07ED-49DC-9DD5-2EF4DE61F003}" type="slidenum">
              <a:rPr lang="en-US" smtClean="0"/>
              <a:pPr fontAlgn="base">
                <a:spcBef>
                  <a:spcPct val="0"/>
                </a:spcBef>
                <a:spcAft>
                  <a:spcPct val="0"/>
                </a:spcAft>
                <a:defRPr/>
              </a:pPr>
              <a:t>8</a:t>
            </a:fld>
            <a:endParaRPr lang="en-US" dirty="0"/>
          </a:p>
        </p:txBody>
      </p:sp>
    </p:spTree>
    <p:extLst>
      <p:ext uri="{BB962C8B-B14F-4D97-AF65-F5344CB8AC3E}">
        <p14:creationId xmlns:p14="http://schemas.microsoft.com/office/powerpoint/2010/main" val="411339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Millennials are at the leading edge of this social phenomenon. They have also taken the lead in seizing on the new platforms of the digital era—the internet, mobile technology, social media—to construct personalized networks of friends, colleagues and affinity groups. They are “digital natives”—the only generation for which these new technologies are not something they’ve had to adapt to. </a:t>
            </a:r>
          </a:p>
          <a:p>
            <a:pPr eaLnBrk="1" hangingPunct="1">
              <a:spcBef>
                <a:spcPct val="0"/>
              </a:spcBef>
            </a:pPr>
            <a:endParaRPr lang="en-US" altLang="en-US" dirty="0"/>
          </a:p>
          <a:p>
            <a:pPr eaLnBrk="1" hangingPunct="1">
              <a:spcBef>
                <a:spcPct val="0"/>
              </a:spcBef>
            </a:pPr>
            <a:r>
              <a:rPr lang="en-US" altLang="en-US" dirty="0"/>
              <a:t>Source:  Pew Research</a:t>
            </a:r>
          </a:p>
          <a:p>
            <a:pPr eaLnBrk="1" hangingPunct="1">
              <a:spcBef>
                <a:spcPct val="0"/>
              </a:spcBef>
            </a:pPr>
            <a:endParaRPr lang="en-US" altLang="en-US" dirty="0"/>
          </a:p>
          <a:p>
            <a:pPr eaLnBrk="1" hangingPunct="1">
              <a:spcBef>
                <a:spcPct val="0"/>
              </a:spcBef>
            </a:pPr>
            <a:r>
              <a:rPr lang="en-US" altLang="en-US" dirty="0"/>
              <a:t>Following Gen Y is Gen Z, who do not know of a time before technology.</a:t>
            </a:r>
          </a:p>
          <a:p>
            <a:pPr eaLnBrk="1" hangingPunct="1">
              <a:spcBef>
                <a:spcPct val="0"/>
              </a:spcBef>
            </a:pPr>
            <a:endParaRPr lang="en-US" altLang="en-US" dirty="0"/>
          </a:p>
          <a:p>
            <a:r>
              <a:rPr lang="en-US" dirty="0"/>
              <a:t>Organizations must create opportunities to allow younger professionals to learn from more</a:t>
            </a:r>
            <a:r>
              <a:rPr lang="en-US" baseline="0" dirty="0"/>
              <a:t> </a:t>
            </a:r>
            <a:r>
              <a:rPr lang="en-US" dirty="0"/>
              <a:t>experienced members of the profession while teaching experienced professionals to</a:t>
            </a:r>
            <a:r>
              <a:rPr lang="en-US" baseline="0" dirty="0"/>
              <a:t> </a:t>
            </a:r>
            <a:r>
              <a:rPr lang="en-US" dirty="0"/>
              <a:t>be more tech-savvy.</a:t>
            </a:r>
          </a:p>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6BC04D-8FA4-4EC9-8D7A-4A6D66F31E90}" type="slidenum">
              <a:rPr lang="en-US" smtClean="0"/>
              <a:pPr fontAlgn="base">
                <a:spcBef>
                  <a:spcPct val="0"/>
                </a:spcBef>
                <a:spcAft>
                  <a:spcPct val="0"/>
                </a:spcAft>
                <a:defRPr/>
              </a:pPr>
              <a:t>9</a:t>
            </a:fld>
            <a:endParaRPr lang="en-US" dirty="0"/>
          </a:p>
        </p:txBody>
      </p:sp>
    </p:spTree>
    <p:extLst>
      <p:ext uri="{BB962C8B-B14F-4D97-AF65-F5344CB8AC3E}">
        <p14:creationId xmlns:p14="http://schemas.microsoft.com/office/powerpoint/2010/main" val="98140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15D1E8D-3D33-4930-9E77-0139C902A218}" type="datetimeFigureOut">
              <a:rPr lang="en-US"/>
              <a:pPr>
                <a:defRPr/>
              </a:pPr>
              <a:t>10/20/2022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0963115-41F1-4AC9-866B-39D502CCBC00}" type="slidenum">
              <a:rPr lang="en-US"/>
              <a:pPr>
                <a:defRPr/>
              </a:pPr>
              <a:t>‹#›</a:t>
            </a:fld>
            <a:endParaRPr lang="en-US" dirty="0"/>
          </a:p>
        </p:txBody>
      </p:sp>
    </p:spTree>
    <p:extLst>
      <p:ext uri="{BB962C8B-B14F-4D97-AF65-F5344CB8AC3E}">
        <p14:creationId xmlns:p14="http://schemas.microsoft.com/office/powerpoint/2010/main" val="6407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07A6E5-9A88-4F13-944B-D12133AB8D8C}" type="datetimeFigureOut">
              <a:rPr lang="en-US"/>
              <a:pPr>
                <a:defRPr/>
              </a:pPr>
              <a:t>10/20/2022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517B20-EEB9-4308-BF5E-65D3517D9D1D}" type="slidenum">
              <a:rPr lang="en-US"/>
              <a:pPr>
                <a:defRPr/>
              </a:pPr>
              <a:t>‹#›</a:t>
            </a:fld>
            <a:endParaRPr lang="en-US" dirty="0"/>
          </a:p>
        </p:txBody>
      </p:sp>
    </p:spTree>
    <p:extLst>
      <p:ext uri="{BB962C8B-B14F-4D97-AF65-F5344CB8AC3E}">
        <p14:creationId xmlns:p14="http://schemas.microsoft.com/office/powerpoint/2010/main" val="351900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cap="none" spc="15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DC7D2BB-BDED-42D7-B223-91DC8F660EEA}" type="datetimeFigureOut">
              <a:rPr lang="en-US"/>
              <a:pPr>
                <a:defRPr/>
              </a:pPr>
              <a:t>10/20/2022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D40775E-9495-4D4F-BBD1-5435D393CA43}" type="slidenum">
              <a:rPr lang="en-US"/>
              <a:pPr>
                <a:defRPr/>
              </a:pPr>
              <a:t>‹#›</a:t>
            </a:fld>
            <a:endParaRPr lang="en-US" dirty="0"/>
          </a:p>
        </p:txBody>
      </p:sp>
    </p:spTree>
    <p:extLst>
      <p:ext uri="{BB962C8B-B14F-4D97-AF65-F5344CB8AC3E}">
        <p14:creationId xmlns:p14="http://schemas.microsoft.com/office/powerpoint/2010/main" val="2991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7D758F-C562-4D62-AD30-2E99F9AE12D8}" type="datetimeFigureOut">
              <a:rPr lang="en-US"/>
              <a:pPr>
                <a:defRPr/>
              </a:pPr>
              <a:t>10/20/2022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77DE4B-2B23-45BF-AA22-88BF40859F3F}" type="slidenum">
              <a:rPr lang="en-US"/>
              <a:pPr>
                <a:defRPr/>
              </a:pPr>
              <a:t>‹#›</a:t>
            </a:fld>
            <a:endParaRPr lang="en-US" dirty="0"/>
          </a:p>
        </p:txBody>
      </p:sp>
    </p:spTree>
    <p:extLst>
      <p:ext uri="{BB962C8B-B14F-4D97-AF65-F5344CB8AC3E}">
        <p14:creationId xmlns:p14="http://schemas.microsoft.com/office/powerpoint/2010/main" val="25200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B2A74D-3DA0-4237-8BAD-BFD17D777F20}" type="datetimeFigureOut">
              <a:rPr lang="en-US"/>
              <a:pPr>
                <a:defRPr/>
              </a:pPr>
              <a:t>10/20/2022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0D90A4A-9BAC-440B-B4B4-CFD7D4A61451}" type="slidenum">
              <a:rPr lang="en-US"/>
              <a:pPr>
                <a:defRPr/>
              </a:pPr>
              <a:t>‹#›</a:t>
            </a:fld>
            <a:endParaRPr lang="en-US" dirty="0"/>
          </a:p>
        </p:txBody>
      </p:sp>
    </p:spTree>
    <p:extLst>
      <p:ext uri="{BB962C8B-B14F-4D97-AF65-F5344CB8AC3E}">
        <p14:creationId xmlns:p14="http://schemas.microsoft.com/office/powerpoint/2010/main" val="42225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E415F8-C916-4517-81BF-0A7C44DF77C4}" type="datetimeFigureOut">
              <a:rPr lang="en-US"/>
              <a:pPr>
                <a:defRPr/>
              </a:pPr>
              <a:t>10/20/2022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94808D3-2D13-4EA7-B1EB-BD9E4B2B8BDD}" type="slidenum">
              <a:rPr lang="en-US"/>
              <a:pPr>
                <a:defRPr/>
              </a:pPr>
              <a:t>‹#›</a:t>
            </a:fld>
            <a:endParaRPr lang="en-US" dirty="0"/>
          </a:p>
        </p:txBody>
      </p:sp>
    </p:spTree>
    <p:extLst>
      <p:ext uri="{BB962C8B-B14F-4D97-AF65-F5344CB8AC3E}">
        <p14:creationId xmlns:p14="http://schemas.microsoft.com/office/powerpoint/2010/main" val="221968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86A469E-FCA0-42D6-81B0-2735FD50B23A}" type="datetimeFigureOut">
              <a:rPr lang="en-US"/>
              <a:pPr>
                <a:defRPr/>
              </a:pPr>
              <a:t>10/20/2022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434EF66-A12C-4F85-8D6F-6D4D41D95D44}" type="slidenum">
              <a:rPr lang="en-US"/>
              <a:pPr>
                <a:defRPr/>
              </a:pPr>
              <a:t>‹#›</a:t>
            </a:fld>
            <a:endParaRPr lang="en-US" dirty="0"/>
          </a:p>
        </p:txBody>
      </p:sp>
    </p:spTree>
    <p:extLst>
      <p:ext uri="{BB962C8B-B14F-4D97-AF65-F5344CB8AC3E}">
        <p14:creationId xmlns:p14="http://schemas.microsoft.com/office/powerpoint/2010/main" val="402823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BFA702CF-98BF-49B5-9F95-3517FC9D3F69}" type="datetimeFigureOut">
              <a:rPr lang="en-US"/>
              <a:pPr>
                <a:defRPr/>
              </a:pPr>
              <a:t>10/20/2022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CD27121-E8F7-4996-8B49-5C9181CE2B5D}" type="slidenum">
              <a:rPr lang="en-US"/>
              <a:pPr>
                <a:defRPr/>
              </a:pPr>
              <a:t>‹#›</a:t>
            </a:fld>
            <a:endParaRPr lang="en-US" dirty="0"/>
          </a:p>
        </p:txBody>
      </p:sp>
    </p:spTree>
    <p:extLst>
      <p:ext uri="{BB962C8B-B14F-4D97-AF65-F5344CB8AC3E}">
        <p14:creationId xmlns:p14="http://schemas.microsoft.com/office/powerpoint/2010/main" val="295813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AABE0D-EF0B-49BB-8CAF-79919299A55D}" type="datetimeFigureOut">
              <a:rPr lang="en-US"/>
              <a:pPr>
                <a:defRPr/>
              </a:pPr>
              <a:t>10/20/2022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0EA1102-56A8-4D89-88A2-A1FCD569055D}" type="slidenum">
              <a:rPr lang="en-US"/>
              <a:pPr>
                <a:defRPr/>
              </a:pPr>
              <a:t>‹#›</a:t>
            </a:fld>
            <a:endParaRPr lang="en-US" dirty="0"/>
          </a:p>
        </p:txBody>
      </p:sp>
    </p:spTree>
    <p:extLst>
      <p:ext uri="{BB962C8B-B14F-4D97-AF65-F5344CB8AC3E}">
        <p14:creationId xmlns:p14="http://schemas.microsoft.com/office/powerpoint/2010/main" val="146734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7793F26-3A16-4B7F-89E5-75031EC056B2}" type="datetimeFigureOut">
              <a:rPr lang="en-US"/>
              <a:pPr>
                <a:defRPr/>
              </a:pPr>
              <a:t>10/20/2022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AB33C9D-2016-42EA-A335-624C4E4A11C5}" type="slidenum">
              <a:rPr lang="en-US"/>
              <a:pPr>
                <a:defRPr/>
              </a:pPr>
              <a:t>‹#›</a:t>
            </a:fld>
            <a:endParaRPr lang="en-US" dirty="0"/>
          </a:p>
        </p:txBody>
      </p:sp>
    </p:spTree>
    <p:extLst>
      <p:ext uri="{BB962C8B-B14F-4D97-AF65-F5344CB8AC3E}">
        <p14:creationId xmlns:p14="http://schemas.microsoft.com/office/powerpoint/2010/main" val="297400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35D6D3F-642D-4EDE-8449-7CF206CA91E3}" type="datetimeFigureOut">
              <a:rPr lang="en-US"/>
              <a:pPr>
                <a:defRPr/>
              </a:pPr>
              <a:t>10/20/2022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8AD9CEF-9C09-4A3F-8F1C-3C9635808C00}" type="slidenum">
              <a:rPr lang="en-US"/>
              <a:pPr>
                <a:defRPr/>
              </a:pPr>
              <a:t>‹#›</a:t>
            </a:fld>
            <a:endParaRPr lang="en-US" dirty="0"/>
          </a:p>
        </p:txBody>
      </p:sp>
    </p:spTree>
    <p:extLst>
      <p:ext uri="{BB962C8B-B14F-4D97-AF65-F5344CB8AC3E}">
        <p14:creationId xmlns:p14="http://schemas.microsoft.com/office/powerpoint/2010/main" val="133905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47FF"/>
            </a:gs>
            <a:gs pos="13000">
              <a:srgbClr val="0047FF"/>
            </a:gs>
            <a:gs pos="20000">
              <a:srgbClr val="000082"/>
            </a:gs>
            <a:gs pos="28000">
              <a:srgbClr val="000082"/>
            </a:gs>
            <a:gs pos="42999">
              <a:srgbClr val="0047FF"/>
            </a:gs>
            <a:gs pos="58000">
              <a:srgbClr val="000082"/>
            </a:gs>
            <a:gs pos="72000">
              <a:srgbClr val="0047FF"/>
            </a:gs>
            <a:gs pos="87000">
              <a:srgbClr val="000082"/>
            </a:gs>
            <a:gs pos="100000">
              <a:srgbClr val="0047FF"/>
            </a:gs>
          </a:gsLst>
          <a:lin ang="27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p>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4E3AA56-9D2E-4881-89CA-A9752091719A}" type="datetimeFigureOut">
              <a:rPr lang="en-US"/>
              <a:pPr>
                <a:defRPr/>
              </a:pPr>
              <a:t>10/20/2022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A0681CE-C4CA-4A1C-B9DB-0DDC4D977EC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spc="150">
          <a:ln w="11430"/>
          <a:solidFill>
            <a:srgbClr val="F8F8F8"/>
          </a:solidFill>
          <a:effectLst>
            <a:outerShdw blurRad="25400" algn="tl" rotWithShape="0">
              <a:srgbClr val="000000">
                <a:alpha val="43000"/>
              </a:srgbClr>
            </a:outerShdw>
          </a:effectLst>
          <a:latin typeface="+mj-lt"/>
          <a:ea typeface="+mj-ea"/>
          <a:cs typeface="+mj-cs"/>
        </a:defRPr>
      </a:lvl1pPr>
      <a:lvl2pPr algn="ctr" rtl="0" eaLnBrk="0" fontAlgn="base" hangingPunct="0">
        <a:spcBef>
          <a:spcPct val="0"/>
        </a:spcBef>
        <a:spcAft>
          <a:spcPct val="0"/>
        </a:spcAft>
        <a:defRPr sz="4400" b="1">
          <a:solidFill>
            <a:srgbClr val="F8F8F8"/>
          </a:solidFill>
          <a:latin typeface="Calibri" pitchFamily="34" charset="0"/>
        </a:defRPr>
      </a:lvl2pPr>
      <a:lvl3pPr algn="ctr" rtl="0" eaLnBrk="0" fontAlgn="base" hangingPunct="0">
        <a:spcBef>
          <a:spcPct val="0"/>
        </a:spcBef>
        <a:spcAft>
          <a:spcPct val="0"/>
        </a:spcAft>
        <a:defRPr sz="4400" b="1">
          <a:solidFill>
            <a:srgbClr val="F8F8F8"/>
          </a:solidFill>
          <a:latin typeface="Calibri" pitchFamily="34" charset="0"/>
        </a:defRPr>
      </a:lvl3pPr>
      <a:lvl4pPr algn="ctr" rtl="0" eaLnBrk="0" fontAlgn="base" hangingPunct="0">
        <a:spcBef>
          <a:spcPct val="0"/>
        </a:spcBef>
        <a:spcAft>
          <a:spcPct val="0"/>
        </a:spcAft>
        <a:defRPr sz="4400" b="1">
          <a:solidFill>
            <a:srgbClr val="F8F8F8"/>
          </a:solidFill>
          <a:latin typeface="Calibri" pitchFamily="34" charset="0"/>
        </a:defRPr>
      </a:lvl4pPr>
      <a:lvl5pPr algn="ctr" rtl="0" eaLnBrk="0" fontAlgn="base" hangingPunct="0">
        <a:spcBef>
          <a:spcPct val="0"/>
        </a:spcBef>
        <a:spcAft>
          <a:spcPct val="0"/>
        </a:spcAft>
        <a:defRPr sz="4400" b="1">
          <a:solidFill>
            <a:srgbClr val="F8F8F8"/>
          </a:solidFill>
          <a:latin typeface="Calibri" pitchFamily="34" charset="0"/>
        </a:defRPr>
      </a:lvl5pPr>
      <a:lvl6pPr marL="457200" algn="ctr" rtl="0" fontAlgn="base">
        <a:spcBef>
          <a:spcPct val="0"/>
        </a:spcBef>
        <a:spcAft>
          <a:spcPct val="0"/>
        </a:spcAft>
        <a:defRPr sz="4400" b="1">
          <a:solidFill>
            <a:srgbClr val="F8F8F8"/>
          </a:solidFill>
          <a:latin typeface="Calibri" pitchFamily="34" charset="0"/>
        </a:defRPr>
      </a:lvl6pPr>
      <a:lvl7pPr marL="914400" algn="ctr" rtl="0" fontAlgn="base">
        <a:spcBef>
          <a:spcPct val="0"/>
        </a:spcBef>
        <a:spcAft>
          <a:spcPct val="0"/>
        </a:spcAft>
        <a:defRPr sz="4400" b="1">
          <a:solidFill>
            <a:srgbClr val="F8F8F8"/>
          </a:solidFill>
          <a:latin typeface="Calibri" pitchFamily="34" charset="0"/>
        </a:defRPr>
      </a:lvl7pPr>
      <a:lvl8pPr marL="1371600" algn="ctr" rtl="0" fontAlgn="base">
        <a:spcBef>
          <a:spcPct val="0"/>
        </a:spcBef>
        <a:spcAft>
          <a:spcPct val="0"/>
        </a:spcAft>
        <a:defRPr sz="4400" b="1">
          <a:solidFill>
            <a:srgbClr val="F8F8F8"/>
          </a:solidFill>
          <a:latin typeface="Calibri" pitchFamily="34" charset="0"/>
        </a:defRPr>
      </a:lvl8pPr>
      <a:lvl9pPr marL="1828800" algn="ctr" rtl="0" fontAlgn="base">
        <a:spcBef>
          <a:spcPct val="0"/>
        </a:spcBef>
        <a:spcAft>
          <a:spcPct val="0"/>
        </a:spcAft>
        <a:defRPr sz="4400" b="1">
          <a:solidFill>
            <a:srgbClr val="F8F8F8"/>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FFFF0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6.xml"/><Relationship Id="rId18" Type="http://schemas.openxmlformats.org/officeDocument/2006/relationships/slide" Target="slide21.xml"/><Relationship Id="rId3" Type="http://schemas.openxmlformats.org/officeDocument/2006/relationships/slide" Target="slide7.xml"/><Relationship Id="rId21" Type="http://schemas.openxmlformats.org/officeDocument/2006/relationships/slide" Target="slide36.xml"/><Relationship Id="rId7" Type="http://schemas.openxmlformats.org/officeDocument/2006/relationships/slide" Target="slide8.xml"/><Relationship Id="rId12" Type="http://schemas.openxmlformats.org/officeDocument/2006/relationships/slide" Target="slide17.xml"/><Relationship Id="rId17" Type="http://schemas.openxmlformats.org/officeDocument/2006/relationships/slide" Target="slide23.xml"/><Relationship Id="rId2" Type="http://schemas.openxmlformats.org/officeDocument/2006/relationships/notesSlide" Target="../notesSlides/notesSlide6.xml"/><Relationship Id="rId16" Type="http://schemas.openxmlformats.org/officeDocument/2006/relationships/slide" Target="slide25.xml"/><Relationship Id="rId20" Type="http://schemas.openxmlformats.org/officeDocument/2006/relationships/slide" Target="slide38.xml"/><Relationship Id="rId1" Type="http://schemas.openxmlformats.org/officeDocument/2006/relationships/slideLayout" Target="../slideLayouts/slideLayout7.xml"/><Relationship Id="rId6" Type="http://schemas.openxmlformats.org/officeDocument/2006/relationships/slide" Target="slide32.xml"/><Relationship Id="rId11" Type="http://schemas.openxmlformats.org/officeDocument/2006/relationships/slide" Target="slide18.xml"/><Relationship Id="rId5" Type="http://schemas.openxmlformats.org/officeDocument/2006/relationships/slide" Target="slide20.xml"/><Relationship Id="rId15" Type="http://schemas.openxmlformats.org/officeDocument/2006/relationships/slide" Target="slide26.xml"/><Relationship Id="rId23" Type="http://schemas.openxmlformats.org/officeDocument/2006/relationships/image" Target="../media/image3.png"/><Relationship Id="rId10" Type="http://schemas.openxmlformats.org/officeDocument/2006/relationships/slide" Target="slide11.xml"/><Relationship Id="rId19" Type="http://schemas.openxmlformats.org/officeDocument/2006/relationships/slide" Target="slide39.xml"/><Relationship Id="rId4" Type="http://schemas.openxmlformats.org/officeDocument/2006/relationships/slide" Target="slide12.xml"/><Relationship Id="rId9" Type="http://schemas.openxmlformats.org/officeDocument/2006/relationships/slide" Target="slide10.xml"/><Relationship Id="rId14" Type="http://schemas.openxmlformats.org/officeDocument/2006/relationships/slide" Target="slide14.xml"/><Relationship Id="rId22" Type="http://schemas.openxmlformats.org/officeDocument/2006/relationships/slide" Target="slide33.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2"/>
          <p:cNvSpPr txBox="1">
            <a:spLocks noChangeArrowheads="1"/>
          </p:cNvSpPr>
          <p:nvPr/>
        </p:nvSpPr>
        <p:spPr bwMode="auto">
          <a:xfrm>
            <a:off x="1028700" y="4953000"/>
            <a:ext cx="7086600" cy="1446550"/>
          </a:xfrm>
          <a:prstGeom prst="rect">
            <a:avLst/>
          </a:prstGeom>
          <a:noFill/>
          <a:ln w="9525">
            <a:noFill/>
            <a:miter lim="800000"/>
            <a:headEnd/>
            <a:tailEnd/>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400" b="1" dirty="0">
                <a:ln w="50800"/>
                <a:solidFill>
                  <a:schemeClr val="bg1">
                    <a:shade val="50000"/>
                  </a:schemeClr>
                </a:solidFill>
              </a:rPr>
              <a:t>Abel Abebe</a:t>
            </a:r>
          </a:p>
          <a:p>
            <a:pPr algn="ctr">
              <a:defRPr/>
            </a:pPr>
            <a:r>
              <a:rPr lang="en-US" sz="4400" b="1" dirty="0">
                <a:ln w="50800"/>
                <a:solidFill>
                  <a:schemeClr val="bg1">
                    <a:shade val="50000"/>
                  </a:schemeClr>
                </a:solidFill>
              </a:rPr>
              <a:t>Mildred Heard</a:t>
            </a:r>
          </a:p>
        </p:txBody>
      </p:sp>
      <p:sp>
        <p:nvSpPr>
          <p:cNvPr id="2" name="Rectangle 1"/>
          <p:cNvSpPr/>
          <p:nvPr/>
        </p:nvSpPr>
        <p:spPr>
          <a:xfrm>
            <a:off x="1604683" y="119335"/>
            <a:ext cx="5813258" cy="144655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8800" b="1" dirty="0">
                <a:ln/>
                <a:solidFill>
                  <a:srgbClr val="CCCCFF"/>
                </a:solidFill>
              </a:rPr>
              <a:t>Why </a:t>
            </a:r>
            <a:r>
              <a:rPr lang="en-US" sz="8000" b="1" dirty="0">
                <a:ln/>
                <a:solidFill>
                  <a:srgbClr val="CCCCFF"/>
                </a:solidFill>
              </a:rPr>
              <a:t>ask</a:t>
            </a:r>
            <a:r>
              <a:rPr lang="en-US" sz="8800" b="1" dirty="0">
                <a:ln/>
                <a:solidFill>
                  <a:srgbClr val="CCCCFF"/>
                </a:solidFill>
              </a:rPr>
              <a:t> Y</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957" b="46366"/>
          <a:stretch/>
        </p:blipFill>
        <p:spPr>
          <a:xfrm>
            <a:off x="1387112" y="3125450"/>
            <a:ext cx="6248400" cy="1446550"/>
          </a:xfrm>
          <a:prstGeom prst="rect">
            <a:avLst/>
          </a:prstGeom>
        </p:spPr>
      </p:pic>
      <p:sp>
        <p:nvSpPr>
          <p:cNvPr id="4" name="TextBox 3">
            <a:extLst>
              <a:ext uri="{FF2B5EF4-FFF2-40B4-BE49-F238E27FC236}">
                <a16:creationId xmlns:a16="http://schemas.microsoft.com/office/drawing/2014/main" id="{3308514E-999D-45D3-BA01-061E1A7B0704}"/>
              </a:ext>
            </a:extLst>
          </p:cNvPr>
          <p:cNvSpPr txBox="1"/>
          <p:nvPr/>
        </p:nvSpPr>
        <p:spPr>
          <a:xfrm>
            <a:off x="1660856" y="1789093"/>
            <a:ext cx="5905500" cy="954107"/>
          </a:xfrm>
          <a:prstGeom prst="rect">
            <a:avLst/>
          </a:prstGeom>
          <a:noFill/>
        </p:spPr>
        <p:txBody>
          <a:bodyPr wrap="square" rtlCol="0">
            <a:spAutoFit/>
          </a:bodyPr>
          <a:lstStyle/>
          <a:p>
            <a:pPr algn="ctr"/>
            <a:r>
              <a:rPr lang="en-US" sz="2800" b="1" dirty="0">
                <a:solidFill>
                  <a:srgbClr val="FFFF00"/>
                </a:solidFill>
              </a:rPr>
              <a:t>Generational Diversity – The Millennial Perspective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Who– 300 Points</a:t>
            </a:r>
          </a:p>
        </p:txBody>
      </p:sp>
      <p:sp>
        <p:nvSpPr>
          <p:cNvPr id="4" name="Left Arrow 3">
            <a:hlinkClick r:id="rId3" action="ppaction://hlinksldjump"/>
          </p:cNvPr>
          <p:cNvSpPr/>
          <p:nvPr/>
        </p:nvSpPr>
        <p:spPr bwMode="auto">
          <a:xfrm>
            <a:off x="609600" y="57912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
        <p:nvSpPr>
          <p:cNvPr id="5" name="TextBox 4"/>
          <p:cNvSpPr txBox="1">
            <a:spLocks noChangeArrowheads="1"/>
          </p:cNvSpPr>
          <p:nvPr/>
        </p:nvSpPr>
        <p:spPr bwMode="auto">
          <a:xfrm>
            <a:off x="609600" y="1600200"/>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Generation Y is considered racially diverse with over this percentage of adults classified as non-white.</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43%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9040"/>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Who– 400 Points</a:t>
            </a:r>
          </a:p>
        </p:txBody>
      </p:sp>
      <p:sp>
        <p:nvSpPr>
          <p:cNvPr id="4" name="Left Arrow 3">
            <a:hlinkClick r:id="rId3" action="ppaction://hlinksldjump"/>
          </p:cNvPr>
          <p:cNvSpPr/>
          <p:nvPr/>
        </p:nvSpPr>
        <p:spPr bwMode="auto">
          <a:xfrm>
            <a:off x="497114" y="58674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
        <p:nvSpPr>
          <p:cNvPr id="5" name="TextBox 4"/>
          <p:cNvSpPr txBox="1">
            <a:spLocks noChangeArrowheads="1"/>
          </p:cNvSpPr>
          <p:nvPr/>
        </p:nvSpPr>
        <p:spPr bwMode="auto">
          <a:xfrm>
            <a:off x="533400" y="1676400"/>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Gen Y undergraduate student loan debt averages around this level.</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$39,000?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r>
              <a:rPr lang="en-US" sz="5400" dirty="0">
                <a:solidFill>
                  <a:schemeClr val="tx1">
                    <a:lumMod val="50000"/>
                    <a:lumOff val="50000"/>
                  </a:schemeClr>
                </a:solidFill>
              </a:rPr>
              <a:t>What</a:t>
            </a:r>
          </a:p>
        </p:txBody>
      </p:sp>
      <p:sp>
        <p:nvSpPr>
          <p:cNvPr id="3" name="Content Placeholder 2"/>
          <p:cNvSpPr>
            <a:spLocks noGrp="1"/>
          </p:cNvSpPr>
          <p:nvPr>
            <p:ph idx="1"/>
          </p:nvPr>
        </p:nvSpPr>
        <p:spPr>
          <a:xfrm>
            <a:off x="457200" y="1066800"/>
            <a:ext cx="8229600" cy="5562600"/>
          </a:xfrm>
        </p:spPr>
        <p:txBody>
          <a:bodyPr/>
          <a:lstStyle/>
          <a:p>
            <a:pPr marL="0" indent="0" algn="ctr">
              <a:buNone/>
            </a:pPr>
            <a:endParaRPr lang="en-US" sz="2400" b="1" u="sng" dirty="0">
              <a:solidFill>
                <a:schemeClr val="tx1"/>
              </a:solidFill>
              <a:latin typeface="Arial Black" panose="020B0A04020102020204" pitchFamily="34" charset="0"/>
            </a:endParaRPr>
          </a:p>
          <a:p>
            <a:pPr marL="0" indent="0">
              <a:buNone/>
            </a:pPr>
            <a:endParaRPr lang="en-US" sz="2400" b="1" u="sng" dirty="0"/>
          </a:p>
          <a:p>
            <a:pPr marL="0" indent="0">
              <a:buNone/>
            </a:pPr>
            <a:r>
              <a:rPr lang="en-US" sz="2400" b="1" u="sng" dirty="0"/>
              <a:t>Struggling with Cost of Living </a:t>
            </a:r>
            <a:r>
              <a:rPr lang="en-US" sz="2400" dirty="0">
                <a:solidFill>
                  <a:schemeClr val="bg1"/>
                </a:solidFill>
              </a:rPr>
              <a:t>and</a:t>
            </a:r>
            <a:r>
              <a:rPr lang="en-US" sz="2400" dirty="0">
                <a:solidFill>
                  <a:srgbClr val="CCCCFF"/>
                </a:solidFill>
              </a:rPr>
              <a:t> </a:t>
            </a:r>
            <a:r>
              <a:rPr lang="en-US" sz="2400" b="1" u="sng" dirty="0"/>
              <a:t>Mental Health </a:t>
            </a:r>
            <a:r>
              <a:rPr lang="en-US" sz="2400" dirty="0">
                <a:solidFill>
                  <a:schemeClr val="bg1"/>
                </a:solidFill>
              </a:rPr>
              <a:t>summarize the results of the 2022 Deloitte Millennial (Generation Y) and Generation Z Survey.</a:t>
            </a:r>
          </a:p>
          <a:p>
            <a:pPr marL="0" indent="0">
              <a:buNone/>
            </a:pPr>
            <a:endParaRPr lang="en-US" sz="2400" dirty="0">
              <a:solidFill>
                <a:schemeClr val="bg1"/>
              </a:solidFill>
            </a:endParaRPr>
          </a:p>
          <a:p>
            <a:pPr marL="0" indent="0">
              <a:buNone/>
            </a:pPr>
            <a:r>
              <a:rPr lang="en-US" sz="2400" dirty="0">
                <a:solidFill>
                  <a:schemeClr val="bg1"/>
                </a:solidFill>
              </a:rPr>
              <a:t>The Deloitte’s annual study of Generation Y points to significant challenges facing business leaders if they are to meet the expectations of the Millennial generation.</a:t>
            </a:r>
          </a:p>
          <a:p>
            <a:pPr marL="0" indent="0">
              <a:buNone/>
            </a:pPr>
            <a:endParaRPr lang="en-US" sz="2400" dirty="0">
              <a:solidFill>
                <a:srgbClr val="CCCCFF"/>
              </a:solidFill>
              <a:latin typeface="Arial Black" panose="020B0A04020102020204" pitchFamily="34" charset="0"/>
            </a:endParaRPr>
          </a:p>
        </p:txBody>
      </p:sp>
    </p:spTree>
    <p:extLst>
      <p:ext uri="{BB962C8B-B14F-4D97-AF65-F5344CB8AC3E}">
        <p14:creationId xmlns:p14="http://schemas.microsoft.com/office/powerpoint/2010/main" val="230879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5400" dirty="0">
                <a:solidFill>
                  <a:schemeClr val="tx1">
                    <a:lumMod val="50000"/>
                    <a:lumOff val="50000"/>
                  </a:schemeClr>
                </a:solidFill>
              </a:rPr>
              <a:t>What</a:t>
            </a:r>
          </a:p>
        </p:txBody>
      </p:sp>
      <p:sp>
        <p:nvSpPr>
          <p:cNvPr id="3" name="Content Placeholder 2"/>
          <p:cNvSpPr>
            <a:spLocks noGrp="1"/>
          </p:cNvSpPr>
          <p:nvPr>
            <p:ph idx="1"/>
          </p:nvPr>
        </p:nvSpPr>
        <p:spPr>
          <a:xfrm>
            <a:off x="533400" y="1828800"/>
            <a:ext cx="8229600" cy="5562600"/>
          </a:xfrm>
        </p:spPr>
        <p:txBody>
          <a:bodyPr/>
          <a:lstStyle/>
          <a:p>
            <a:pPr marL="0" indent="0">
              <a:buNone/>
            </a:pPr>
            <a:r>
              <a:rPr lang="en-US" sz="2400" dirty="0"/>
              <a:t>To attract and retain Gen Y and post-millennials, organizations must understand and implement changes that millennials have been asking for:</a:t>
            </a:r>
          </a:p>
          <a:p>
            <a:pPr lvl="1"/>
            <a:r>
              <a:rPr lang="en-US" sz="2400" dirty="0"/>
              <a:t>Higher Compensation</a:t>
            </a:r>
          </a:p>
          <a:p>
            <a:pPr lvl="1"/>
            <a:r>
              <a:rPr lang="en-US" sz="2400" dirty="0"/>
              <a:t>More Flexibility</a:t>
            </a:r>
          </a:p>
          <a:p>
            <a:pPr lvl="1"/>
            <a:r>
              <a:rPr lang="en-US" sz="2400" dirty="0"/>
              <a:t>Better Work/Life Balance</a:t>
            </a:r>
          </a:p>
          <a:p>
            <a:pPr lvl="1"/>
            <a:r>
              <a:rPr lang="en-US" sz="2400" dirty="0"/>
              <a:t>Increased Learning and Development Opportunities, </a:t>
            </a:r>
          </a:p>
          <a:p>
            <a:pPr lvl="1"/>
            <a:r>
              <a:rPr lang="en-US" sz="2400" dirty="0"/>
              <a:t>Better Mental Health and Wellness Support,</a:t>
            </a:r>
          </a:p>
          <a:p>
            <a:pPr lvl="1"/>
            <a:r>
              <a:rPr lang="en-US" sz="2400" dirty="0"/>
              <a:t>A Greater Commitment from Businesses to Make a Positive Societal Impact</a:t>
            </a:r>
            <a:endParaRPr lang="en-US" sz="2400" dirty="0">
              <a:solidFill>
                <a:srgbClr val="CCCCFF"/>
              </a:solidFill>
              <a:latin typeface="Arial Black" panose="020B0A04020102020204" pitchFamily="34" charset="0"/>
            </a:endParaRPr>
          </a:p>
        </p:txBody>
      </p:sp>
      <p:sp>
        <p:nvSpPr>
          <p:cNvPr id="5" name="Left Arrow 3">
            <a:hlinkClick r:id="rId3" action="ppaction://hlinksldjump"/>
            <a:extLst>
              <a:ext uri="{FF2B5EF4-FFF2-40B4-BE49-F238E27FC236}">
                <a16:creationId xmlns:a16="http://schemas.microsoft.com/office/drawing/2014/main" id="{14076C22-18AD-43AD-B263-87909D01E59B}"/>
              </a:ext>
            </a:extLst>
          </p:cNvPr>
          <p:cNvSpPr/>
          <p:nvPr/>
        </p:nvSpPr>
        <p:spPr bwMode="auto">
          <a:xfrm>
            <a:off x="609600" y="60198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prstClr val="black"/>
              </a:solidFill>
              <a:latin typeface="Times New Roman" pitchFamily="18" charset="0"/>
            </a:endParaRPr>
          </a:p>
        </p:txBody>
      </p:sp>
    </p:spTree>
    <p:extLst>
      <p:ext uri="{BB962C8B-B14F-4D97-AF65-F5344CB8AC3E}">
        <p14:creationId xmlns:p14="http://schemas.microsoft.com/office/powerpoint/2010/main" val="3540595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113"/>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What– 100 Points</a:t>
            </a:r>
          </a:p>
        </p:txBody>
      </p:sp>
      <p:sp>
        <p:nvSpPr>
          <p:cNvPr id="5" name="TextBox 4"/>
          <p:cNvSpPr txBox="1">
            <a:spLocks noChangeArrowheads="1"/>
          </p:cNvSpPr>
          <p:nvPr/>
        </p:nvSpPr>
        <p:spPr bwMode="auto">
          <a:xfrm>
            <a:off x="609600" y="1931843"/>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Gen Y’s want to work for organizations that are committed to this.</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Mental Health?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1">
                    <a:lumMod val="50000"/>
                    <a:lumOff val="50000"/>
                  </a:schemeClr>
                </a:solidFill>
              </a:rPr>
              <a:t>Mental Health</a:t>
            </a:r>
          </a:p>
        </p:txBody>
      </p:sp>
      <p:sp>
        <p:nvSpPr>
          <p:cNvPr id="5" name="Rectangle 4"/>
          <p:cNvSpPr/>
          <p:nvPr/>
        </p:nvSpPr>
        <p:spPr>
          <a:xfrm>
            <a:off x="1181100" y="2590800"/>
            <a:ext cx="6781800" cy="2677656"/>
          </a:xfrm>
          <a:prstGeom prst="rect">
            <a:avLst/>
          </a:prstGeom>
        </p:spPr>
        <p:txBody>
          <a:bodyPr wrap="square">
            <a:spAutoFit/>
          </a:bodyPr>
          <a:lstStyle/>
          <a:p>
            <a:r>
              <a:rPr lang="en-US" sz="2400" b="0" i="0" dirty="0">
                <a:solidFill>
                  <a:srgbClr val="FFFF00"/>
                </a:solidFill>
                <a:effectLst/>
                <a:latin typeface="Tahoma" panose="020B0604030504040204" pitchFamily="34" charset="0"/>
              </a:rPr>
              <a:t>Mental health includes our emotional, psychological, and social well-being. It affects how we think, feel, and act. It also helps determine how we handle stress, relate to others, and make choices. Mental health is important at every stage of life, from childhood and adolescence through adulthood.</a:t>
            </a:r>
            <a:endParaRPr lang="en-US" sz="2400" dirty="0">
              <a:solidFill>
                <a:srgbClr val="FFFF00"/>
              </a:solidFill>
              <a:latin typeface="+mn-lt"/>
            </a:endParaRPr>
          </a:p>
        </p:txBody>
      </p:sp>
      <p:sp>
        <p:nvSpPr>
          <p:cNvPr id="4" name="Left Arrow 3">
            <a:hlinkClick r:id="rId3" action="ppaction://hlinksldjump"/>
            <a:extLst>
              <a:ext uri="{FF2B5EF4-FFF2-40B4-BE49-F238E27FC236}">
                <a16:creationId xmlns:a16="http://schemas.microsoft.com/office/drawing/2014/main" id="{4BC254E4-4B36-4CA0-A20D-D410606FCF9F}"/>
              </a:ext>
            </a:extLst>
          </p:cNvPr>
          <p:cNvSpPr/>
          <p:nvPr/>
        </p:nvSpPr>
        <p:spPr bwMode="auto">
          <a:xfrm>
            <a:off x="609600" y="5903685"/>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Tree>
    <p:extLst>
      <p:ext uri="{BB962C8B-B14F-4D97-AF65-F5344CB8AC3E}">
        <p14:creationId xmlns:p14="http://schemas.microsoft.com/office/powerpoint/2010/main" val="172166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669"/>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What– 200 Points</a:t>
            </a:r>
          </a:p>
        </p:txBody>
      </p:sp>
      <p:sp>
        <p:nvSpPr>
          <p:cNvPr id="4" name="Left Arrow 3">
            <a:hlinkClick r:id="rId3" action="ppaction://hlinksldjump"/>
          </p:cNvPr>
          <p:cNvSpPr/>
          <p:nvPr/>
        </p:nvSpPr>
        <p:spPr bwMode="auto">
          <a:xfrm>
            <a:off x="533400" y="58674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
        <p:nvSpPr>
          <p:cNvPr id="5" name="TextBox 4"/>
          <p:cNvSpPr txBox="1">
            <a:spLocks noChangeArrowheads="1"/>
          </p:cNvSpPr>
          <p:nvPr/>
        </p:nvSpPr>
        <p:spPr bwMode="auto">
          <a:xfrm>
            <a:off x="533400" y="1828800"/>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Gen Y ‘s are drawn to organizations that offer this key benefit.</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 What is work-life balance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What – 300 Points</a:t>
            </a:r>
          </a:p>
        </p:txBody>
      </p:sp>
      <p:sp>
        <p:nvSpPr>
          <p:cNvPr id="4" name="Left Arrow 3">
            <a:hlinkClick r:id="rId3" action="ppaction://hlinksldjump"/>
          </p:cNvPr>
          <p:cNvSpPr/>
          <p:nvPr/>
        </p:nvSpPr>
        <p:spPr bwMode="auto">
          <a:xfrm>
            <a:off x="533400" y="58674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
        <p:nvSpPr>
          <p:cNvPr id="5" name="TextBox 4"/>
          <p:cNvSpPr txBox="1">
            <a:spLocks noChangeArrowheads="1"/>
          </p:cNvSpPr>
          <p:nvPr/>
        </p:nvSpPr>
        <p:spPr bwMode="auto">
          <a:xfrm>
            <a:off x="533400" y="1524000"/>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Time spent fostering connections with Gen Y should be looked at from this perspective.</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an investment?</a:t>
            </a:r>
          </a:p>
          <a:p>
            <a:pPr lvl="1" eaLnBrk="1" hangingPunct="1"/>
            <a:endParaRPr lang="en-US" altLang="en-US" sz="24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86" y="280012"/>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What– 400 Points</a:t>
            </a:r>
          </a:p>
        </p:txBody>
      </p:sp>
      <p:sp>
        <p:nvSpPr>
          <p:cNvPr id="5" name="TextBox 4"/>
          <p:cNvSpPr txBox="1">
            <a:spLocks noChangeArrowheads="1"/>
          </p:cNvSpPr>
          <p:nvPr/>
        </p:nvSpPr>
        <p:spPr bwMode="auto">
          <a:xfrm>
            <a:off x="540657" y="1752600"/>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A set of circumstances that makes it possible to do something.</a:t>
            </a:r>
          </a:p>
          <a:p>
            <a:pPr eaLnBrk="1" hangingPunct="1">
              <a:buFont typeface="Arial" charset="0"/>
              <a:buChar char="•"/>
            </a:pPr>
            <a:endParaRPr lang="en-US" altLang="en-US" sz="2400" dirty="0">
              <a:solidFill>
                <a:srgbClr val="CCCCFF"/>
              </a:solidFill>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are opportunities?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1059"/>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What</a:t>
            </a:r>
          </a:p>
        </p:txBody>
      </p:sp>
      <p:sp>
        <p:nvSpPr>
          <p:cNvPr id="6" name="Rectangle 5"/>
          <p:cNvSpPr/>
          <p:nvPr/>
        </p:nvSpPr>
        <p:spPr>
          <a:xfrm>
            <a:off x="304800" y="1828800"/>
            <a:ext cx="8686800" cy="2677656"/>
          </a:xfrm>
          <a:prstGeom prst="rect">
            <a:avLst/>
          </a:prstGeom>
        </p:spPr>
        <p:txBody>
          <a:bodyPr wrap="square">
            <a:spAutoFit/>
          </a:bodyPr>
          <a:lstStyle/>
          <a:p>
            <a:r>
              <a:rPr lang="en-US" sz="2400" dirty="0">
                <a:solidFill>
                  <a:schemeClr val="bg1"/>
                </a:solidFill>
                <a:latin typeface="+mn-lt"/>
              </a:rPr>
              <a:t>Millennials, who are already emerging as leaders in technology and other industries, want to work for organizations that have:</a:t>
            </a:r>
          </a:p>
          <a:p>
            <a:endParaRPr lang="en-US" sz="2400" dirty="0">
              <a:solidFill>
                <a:schemeClr val="bg1"/>
              </a:solidFill>
              <a:latin typeface="+mn-lt"/>
            </a:endParaRPr>
          </a:p>
          <a:p>
            <a:pPr marL="457200" indent="-457200">
              <a:buFont typeface="Wingdings" panose="05000000000000000000" pitchFamily="2" charset="2"/>
              <a:buChar char="Ø"/>
            </a:pPr>
            <a:r>
              <a:rPr lang="en-US" sz="2400" dirty="0">
                <a:solidFill>
                  <a:schemeClr val="bg1"/>
                </a:solidFill>
                <a:latin typeface="+mn-lt"/>
              </a:rPr>
              <a:t>A flexible work/life balance</a:t>
            </a:r>
          </a:p>
          <a:p>
            <a:pPr marL="457200" indent="-457200">
              <a:buFont typeface="Wingdings" panose="05000000000000000000" pitchFamily="2" charset="2"/>
              <a:buChar char="Ø"/>
            </a:pPr>
            <a:r>
              <a:rPr lang="en-US" sz="2400" dirty="0">
                <a:solidFill>
                  <a:schemeClr val="bg1"/>
                </a:solidFill>
                <a:latin typeface="+mn-lt"/>
              </a:rPr>
              <a:t>Provide meaningful learning and advancement opportunities,</a:t>
            </a:r>
          </a:p>
          <a:p>
            <a:pPr marL="457200" indent="-457200">
              <a:buFont typeface="Wingdings" panose="05000000000000000000" pitchFamily="2" charset="2"/>
              <a:buChar char="Ø"/>
            </a:pPr>
            <a:r>
              <a:rPr lang="en-US" sz="2400" dirty="0">
                <a:solidFill>
                  <a:schemeClr val="bg1"/>
                </a:solidFill>
                <a:latin typeface="+mn-lt"/>
              </a:rPr>
              <a:t>High Salary or other FINANCIAL benefits</a:t>
            </a:r>
          </a:p>
          <a:p>
            <a:pPr marL="457200" indent="-457200">
              <a:buFont typeface="Wingdings" panose="05000000000000000000" pitchFamily="2" charset="2"/>
              <a:buChar char="Ø"/>
            </a:pPr>
            <a:r>
              <a:rPr lang="en-US" sz="2400" dirty="0">
                <a:solidFill>
                  <a:schemeClr val="bg1"/>
                </a:solidFill>
                <a:latin typeface="+mn-lt"/>
              </a:rPr>
              <a:t>Help them make a positive contribution to society. </a:t>
            </a:r>
          </a:p>
        </p:txBody>
      </p:sp>
      <p:sp>
        <p:nvSpPr>
          <p:cNvPr id="4" name="Left Arrow 3">
            <a:hlinkClick r:id="rId3" action="ppaction://hlinksldjump"/>
            <a:extLst>
              <a:ext uri="{FF2B5EF4-FFF2-40B4-BE49-F238E27FC236}">
                <a16:creationId xmlns:a16="http://schemas.microsoft.com/office/drawing/2014/main" id="{30B4978F-0017-4394-8B58-C9111AB0C910}"/>
              </a:ext>
            </a:extLst>
          </p:cNvPr>
          <p:cNvSpPr/>
          <p:nvPr/>
        </p:nvSpPr>
        <p:spPr bwMode="auto">
          <a:xfrm>
            <a:off x="533400" y="58674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US" sz="5400" dirty="0">
                <a:solidFill>
                  <a:schemeClr val="tx1">
                    <a:lumMod val="50000"/>
                    <a:lumOff val="50000"/>
                  </a:schemeClr>
                </a:solidFill>
              </a:rPr>
              <a:t>Why ask Y</a:t>
            </a:r>
          </a:p>
        </p:txBody>
      </p:sp>
      <p:sp>
        <p:nvSpPr>
          <p:cNvPr id="3" name="Content Placeholder 2"/>
          <p:cNvSpPr>
            <a:spLocks noGrp="1"/>
          </p:cNvSpPr>
          <p:nvPr>
            <p:ph idx="1"/>
          </p:nvPr>
        </p:nvSpPr>
        <p:spPr>
          <a:xfrm>
            <a:off x="457200" y="2041751"/>
            <a:ext cx="8229600" cy="4830763"/>
          </a:xfrm>
        </p:spPr>
        <p:txBody>
          <a:bodyPr/>
          <a:lstStyle/>
          <a:p>
            <a:r>
              <a:rPr lang="en-US" sz="2400" dirty="0">
                <a:solidFill>
                  <a:schemeClr val="bg1"/>
                </a:solidFill>
              </a:rPr>
              <a:t>Approximately 43 percent of the federal work force is age 50 and older,  according to the Society for Human Resource Management. </a:t>
            </a:r>
          </a:p>
          <a:p>
            <a:r>
              <a:rPr lang="en-US" sz="2400" dirty="0">
                <a:solidFill>
                  <a:schemeClr val="bg1"/>
                </a:solidFill>
              </a:rPr>
              <a:t>Baby boomers are exiting the public work force in numbers that will grow significantly over time.</a:t>
            </a:r>
          </a:p>
          <a:p>
            <a:r>
              <a:rPr lang="en-US" sz="2400" dirty="0">
                <a:solidFill>
                  <a:schemeClr val="bg1"/>
                </a:solidFill>
              </a:rPr>
              <a:t>Average age of a State employee is 45.6 years old, according to Alabama State Personnel Dept. 2020 Annual Report.</a:t>
            </a:r>
          </a:p>
        </p:txBody>
      </p:sp>
    </p:spTree>
    <p:extLst>
      <p:ext uri="{BB962C8B-B14F-4D97-AF65-F5344CB8AC3E}">
        <p14:creationId xmlns:p14="http://schemas.microsoft.com/office/powerpoint/2010/main" val="219118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6166"/>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How</a:t>
            </a:r>
          </a:p>
        </p:txBody>
      </p:sp>
      <p:sp>
        <p:nvSpPr>
          <p:cNvPr id="5" name="TextBox 4"/>
          <p:cNvSpPr txBox="1">
            <a:spLocks noChangeArrowheads="1"/>
          </p:cNvSpPr>
          <p:nvPr/>
        </p:nvSpPr>
        <p:spPr bwMode="auto">
          <a:xfrm>
            <a:off x="609600" y="2209800"/>
            <a:ext cx="822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buNone/>
            </a:pPr>
            <a:r>
              <a:rPr lang="en-US" sz="2400" dirty="0">
                <a:solidFill>
                  <a:schemeClr val="bg1"/>
                </a:solidFill>
                <a:latin typeface="+mn-lt"/>
              </a:rPr>
              <a:t>“The job titles of tomorrow will be ones we’ve not even thought of yet.  As generations collide, workforces become more diverse and people work longer, what are the implications for career models? ”</a:t>
            </a:r>
          </a:p>
          <a:p>
            <a:pPr marL="0" indent="0">
              <a:buNone/>
            </a:pPr>
            <a:endParaRPr lang="en-US" sz="2400" dirty="0">
              <a:solidFill>
                <a:schemeClr val="bg1"/>
              </a:solidFill>
              <a:latin typeface="+mn-lt"/>
            </a:endParaRPr>
          </a:p>
          <a:p>
            <a:pPr marL="0" indent="0">
              <a:buNone/>
            </a:pPr>
            <a:r>
              <a:rPr lang="en-US" sz="2400" dirty="0">
                <a:solidFill>
                  <a:schemeClr val="bg1"/>
                </a:solidFill>
                <a:latin typeface="+mn-lt"/>
              </a:rPr>
              <a:t>PriceWaterhouse Coopers</a:t>
            </a:r>
          </a:p>
        </p:txBody>
      </p:sp>
      <p:sp>
        <p:nvSpPr>
          <p:cNvPr id="4" name="Left Arrow 3">
            <a:hlinkClick r:id="rId3" action="ppaction://hlinksldjump"/>
            <a:extLst>
              <a:ext uri="{FF2B5EF4-FFF2-40B4-BE49-F238E27FC236}">
                <a16:creationId xmlns:a16="http://schemas.microsoft.com/office/drawing/2014/main" id="{F5D7CB86-FC3B-4957-8DCA-C382CC0E2A9F}"/>
              </a:ext>
            </a:extLst>
          </p:cNvPr>
          <p:cNvSpPr/>
          <p:nvPr/>
        </p:nvSpPr>
        <p:spPr bwMode="auto">
          <a:xfrm>
            <a:off x="304800" y="60198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Tree>
    <p:extLst>
      <p:ext uri="{BB962C8B-B14F-4D97-AF65-F5344CB8AC3E}">
        <p14:creationId xmlns:p14="http://schemas.microsoft.com/office/powerpoint/2010/main" val="53370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How– 100 Points</a:t>
            </a:r>
          </a:p>
        </p:txBody>
      </p:sp>
      <p:sp>
        <p:nvSpPr>
          <p:cNvPr id="5" name="TextBox 4"/>
          <p:cNvSpPr txBox="1">
            <a:spLocks noChangeArrowheads="1"/>
          </p:cNvSpPr>
          <p:nvPr/>
        </p:nvSpPr>
        <p:spPr bwMode="auto">
          <a:xfrm>
            <a:off x="533400" y="1676400"/>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The successful conveying or sharing ideas, facts, thoughts, and values with others. </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communication?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Title 7"/>
          <p:cNvSpPr>
            <a:spLocks noGrp="1"/>
          </p:cNvSpPr>
          <p:nvPr>
            <p:ph type="title"/>
          </p:nvPr>
        </p:nvSpPr>
        <p:spPr>
          <a:xfrm>
            <a:off x="1104900" y="304800"/>
            <a:ext cx="6934200" cy="563562"/>
          </a:xfrm>
        </p:spPr>
        <p:txBody>
          <a:bodyPr>
            <a:normAutofit fontScale="90000"/>
          </a:bodyPr>
          <a:lstStyle/>
          <a:p>
            <a:r>
              <a:rPr lang="en-US" altLang="en-US" sz="6000" dirty="0">
                <a:solidFill>
                  <a:schemeClr val="tx1">
                    <a:lumMod val="50000"/>
                    <a:lumOff val="50000"/>
                  </a:schemeClr>
                </a:solidFill>
              </a:rPr>
              <a:t>Communication</a:t>
            </a:r>
            <a:r>
              <a:rPr lang="en-US" altLang="en-US" dirty="0"/>
              <a:t>	</a:t>
            </a:r>
          </a:p>
        </p:txBody>
      </p:sp>
      <p:sp>
        <p:nvSpPr>
          <p:cNvPr id="25608" name="Content Placeholder 8"/>
          <p:cNvSpPr>
            <a:spLocks noGrp="1"/>
          </p:cNvSpPr>
          <p:nvPr>
            <p:ph idx="1"/>
          </p:nvPr>
        </p:nvSpPr>
        <p:spPr>
          <a:xfrm>
            <a:off x="522350" y="990600"/>
            <a:ext cx="8607136" cy="4419599"/>
          </a:xfrm>
        </p:spPr>
        <p:txBody>
          <a:bodyPr>
            <a:normAutofit fontScale="62500" lnSpcReduction="20000"/>
          </a:bodyPr>
          <a:lstStyle/>
          <a:p>
            <a:pPr algn="ctr">
              <a:buFontTx/>
              <a:buNone/>
            </a:pPr>
            <a:endParaRPr lang="en-US" altLang="en-US" sz="2800" dirty="0"/>
          </a:p>
          <a:p>
            <a:endParaRPr lang="en-US" altLang="en-US" sz="2400" dirty="0"/>
          </a:p>
          <a:p>
            <a:r>
              <a:rPr lang="en-US" altLang="en-US" sz="3400" dirty="0">
                <a:solidFill>
                  <a:schemeClr val="bg1"/>
                </a:solidFill>
              </a:rPr>
              <a:t>Wants structure and direction in roles and responsibilities</a:t>
            </a:r>
          </a:p>
          <a:p>
            <a:r>
              <a:rPr lang="en-US" sz="3400" dirty="0">
                <a:solidFill>
                  <a:schemeClr val="bg1"/>
                </a:solidFill>
              </a:rPr>
              <a:t>Transparency in the workplace</a:t>
            </a:r>
          </a:p>
          <a:p>
            <a:pPr lvl="1"/>
            <a:r>
              <a:rPr lang="en-US" sz="3400" dirty="0"/>
              <a:t>Explain the performance review process</a:t>
            </a:r>
          </a:p>
          <a:p>
            <a:pPr lvl="1"/>
            <a:r>
              <a:rPr lang="en-US" sz="3400" dirty="0"/>
              <a:t>Provide feedback on job duties</a:t>
            </a:r>
          </a:p>
          <a:p>
            <a:endParaRPr lang="en-US" sz="3400" dirty="0"/>
          </a:p>
          <a:p>
            <a:endParaRPr lang="en-US" altLang="en-US" sz="3400" dirty="0"/>
          </a:p>
          <a:p>
            <a:endParaRPr lang="en-US" altLang="en-US" sz="3400" dirty="0"/>
          </a:p>
          <a:p>
            <a:endParaRPr lang="en-US" altLang="en-US" sz="2400" dirty="0"/>
          </a:p>
          <a:p>
            <a:endParaRPr lang="en-US" altLang="en-US" sz="2400" dirty="0"/>
          </a:p>
          <a:p>
            <a:endParaRPr lang="en-US" altLang="en-US" sz="2400" dirty="0"/>
          </a:p>
          <a:p>
            <a:pPr>
              <a:buFontTx/>
              <a:buNone/>
            </a:pPr>
            <a:br>
              <a:rPr lang="en-US" altLang="en-US" sz="2800" dirty="0"/>
            </a:br>
            <a:endParaRPr lang="en-US" alt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895600"/>
            <a:ext cx="4962574" cy="2920237"/>
          </a:xfrm>
          <a:prstGeom prst="rect">
            <a:avLst/>
          </a:prstGeom>
        </p:spPr>
      </p:pic>
      <p:sp>
        <p:nvSpPr>
          <p:cNvPr id="5" name="Left Arrow 3">
            <a:hlinkClick r:id="rId4" action="ppaction://hlinksldjump"/>
            <a:extLst>
              <a:ext uri="{FF2B5EF4-FFF2-40B4-BE49-F238E27FC236}">
                <a16:creationId xmlns:a16="http://schemas.microsoft.com/office/drawing/2014/main" id="{8397C0B2-FACD-4113-9577-C799494B579B}"/>
              </a:ext>
            </a:extLst>
          </p:cNvPr>
          <p:cNvSpPr/>
          <p:nvPr/>
        </p:nvSpPr>
        <p:spPr bwMode="auto">
          <a:xfrm>
            <a:off x="533400" y="57912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Tree>
    <p:extLst>
      <p:ext uri="{BB962C8B-B14F-4D97-AF65-F5344CB8AC3E}">
        <p14:creationId xmlns:p14="http://schemas.microsoft.com/office/powerpoint/2010/main" val="1859969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919"/>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How– 200 Points</a:t>
            </a:r>
          </a:p>
        </p:txBody>
      </p:sp>
      <p:sp>
        <p:nvSpPr>
          <p:cNvPr id="5" name="TextBox 4"/>
          <p:cNvSpPr txBox="1">
            <a:spLocks noChangeArrowheads="1"/>
          </p:cNvSpPr>
          <p:nvPr/>
        </p:nvSpPr>
        <p:spPr bwMode="auto">
          <a:xfrm>
            <a:off x="533400" y="1518359"/>
            <a:ext cx="82296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A relationship with a more experienced, often older colleague, built on collaboration and the commitment to one or both of its participants that can be both personally or professionally rewarding. </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professional development and mentorship?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Title 7"/>
          <p:cNvSpPr>
            <a:spLocks noGrp="1"/>
          </p:cNvSpPr>
          <p:nvPr>
            <p:ph type="title"/>
          </p:nvPr>
        </p:nvSpPr>
        <p:spPr>
          <a:xfrm>
            <a:off x="1104900" y="337672"/>
            <a:ext cx="6934200" cy="563562"/>
          </a:xfrm>
        </p:spPr>
        <p:txBody>
          <a:bodyPr>
            <a:noAutofit/>
          </a:bodyPr>
          <a:lstStyle/>
          <a:p>
            <a:r>
              <a:rPr lang="en-US" altLang="en-US" sz="5400" dirty="0">
                <a:solidFill>
                  <a:schemeClr val="tx1">
                    <a:lumMod val="50000"/>
                    <a:lumOff val="50000"/>
                  </a:schemeClr>
                </a:solidFill>
              </a:rPr>
              <a:t>Development</a:t>
            </a:r>
          </a:p>
        </p:txBody>
      </p:sp>
      <p:sp>
        <p:nvSpPr>
          <p:cNvPr id="25608" name="Content Placeholder 8"/>
          <p:cNvSpPr>
            <a:spLocks noGrp="1"/>
          </p:cNvSpPr>
          <p:nvPr>
            <p:ph idx="1"/>
          </p:nvPr>
        </p:nvSpPr>
        <p:spPr>
          <a:xfrm>
            <a:off x="685800" y="685800"/>
            <a:ext cx="8607136" cy="4419599"/>
          </a:xfrm>
        </p:spPr>
        <p:txBody>
          <a:bodyPr>
            <a:normAutofit fontScale="70000" lnSpcReduction="20000"/>
          </a:bodyPr>
          <a:lstStyle/>
          <a:p>
            <a:pPr algn="ctr">
              <a:buFontTx/>
              <a:buNone/>
            </a:pPr>
            <a:endParaRPr lang="en-US" altLang="en-US" sz="2800" dirty="0"/>
          </a:p>
          <a:p>
            <a:endParaRPr lang="en-US" altLang="en-US" sz="2400" dirty="0"/>
          </a:p>
          <a:p>
            <a:r>
              <a:rPr lang="en-US" altLang="en-US" sz="3100" dirty="0">
                <a:solidFill>
                  <a:schemeClr val="bg1"/>
                </a:solidFill>
              </a:rPr>
              <a:t>Training is important and will ease stressful situations.</a:t>
            </a:r>
          </a:p>
          <a:p>
            <a:r>
              <a:rPr lang="en-US" altLang="en-US" sz="3100" dirty="0">
                <a:solidFill>
                  <a:schemeClr val="bg1"/>
                </a:solidFill>
              </a:rPr>
              <a:t>Motivated by learning new skills/want to see immediate results.</a:t>
            </a:r>
          </a:p>
          <a:p>
            <a:r>
              <a:rPr lang="en-US" sz="3100" dirty="0">
                <a:solidFill>
                  <a:schemeClr val="bg1"/>
                </a:solidFill>
              </a:rPr>
              <a:t>Eager to learn </a:t>
            </a:r>
          </a:p>
          <a:p>
            <a:r>
              <a:rPr lang="en-US" sz="3100" dirty="0">
                <a:solidFill>
                  <a:schemeClr val="bg1"/>
                </a:solidFill>
              </a:rPr>
              <a:t>Open to positive mentorship</a:t>
            </a:r>
          </a:p>
          <a:p>
            <a:endParaRPr 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pPr>
              <a:buFontTx/>
              <a:buNone/>
            </a:pPr>
            <a:br>
              <a:rPr lang="en-US" altLang="en-US" sz="2800" dirty="0"/>
            </a:br>
            <a:endParaRPr lang="en-US" alt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743200"/>
            <a:ext cx="4962574" cy="2920237"/>
          </a:xfrm>
          <a:prstGeom prst="rect">
            <a:avLst/>
          </a:prstGeom>
        </p:spPr>
      </p:pic>
      <p:sp>
        <p:nvSpPr>
          <p:cNvPr id="5" name="Left Arrow 3">
            <a:hlinkClick r:id="rId4" action="ppaction://hlinksldjump"/>
            <a:extLst>
              <a:ext uri="{FF2B5EF4-FFF2-40B4-BE49-F238E27FC236}">
                <a16:creationId xmlns:a16="http://schemas.microsoft.com/office/drawing/2014/main" id="{B551711E-EF2B-4CA4-BA2E-970193B79101}"/>
              </a:ext>
            </a:extLst>
          </p:cNvPr>
          <p:cNvSpPr/>
          <p:nvPr/>
        </p:nvSpPr>
        <p:spPr bwMode="auto">
          <a:xfrm>
            <a:off x="533400" y="5867399"/>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Tree>
    <p:extLst>
      <p:ext uri="{BB962C8B-B14F-4D97-AF65-F5344CB8AC3E}">
        <p14:creationId xmlns:p14="http://schemas.microsoft.com/office/powerpoint/2010/main" val="191906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How– 300 Points</a:t>
            </a:r>
          </a:p>
        </p:txBody>
      </p:sp>
      <p:sp>
        <p:nvSpPr>
          <p:cNvPr id="4" name="Left Arrow 3">
            <a:hlinkClick r:id="rId3" action="ppaction://hlinksldjump"/>
          </p:cNvPr>
          <p:cNvSpPr/>
          <p:nvPr/>
        </p:nvSpPr>
        <p:spPr bwMode="auto">
          <a:xfrm>
            <a:off x="609600" y="5862288"/>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
        <p:nvSpPr>
          <p:cNvPr id="5" name="TextBox 4"/>
          <p:cNvSpPr txBox="1">
            <a:spLocks noChangeArrowheads="1"/>
          </p:cNvSpPr>
          <p:nvPr/>
        </p:nvSpPr>
        <p:spPr bwMode="auto">
          <a:xfrm>
            <a:off x="609600" y="1892631"/>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mn-lt"/>
              </a:rPr>
              <a:t>QUESTION:</a:t>
            </a:r>
          </a:p>
          <a:p>
            <a:pPr eaLnBrk="1" hangingPunct="1">
              <a:buFont typeface="Arial" charset="0"/>
              <a:buChar char="•"/>
            </a:pPr>
            <a:endParaRPr lang="en-US" altLang="en-US" sz="2400" dirty="0">
              <a:latin typeface="+mn-lt"/>
            </a:endParaRPr>
          </a:p>
          <a:p>
            <a:r>
              <a:rPr lang="en-US" sz="2400" dirty="0">
                <a:solidFill>
                  <a:schemeClr val="bg1"/>
                </a:solidFill>
                <a:latin typeface="+mn-lt"/>
              </a:rPr>
              <a:t>Millennials want to work for organizations that foster this type of thinking</a:t>
            </a:r>
            <a:r>
              <a:rPr lang="en-US" altLang="en-US" sz="2400" dirty="0">
                <a:solidFill>
                  <a:schemeClr val="bg1"/>
                </a:solidFill>
                <a:latin typeface="+mn-lt"/>
              </a:rPr>
              <a:t>.</a:t>
            </a:r>
          </a:p>
          <a:p>
            <a:pPr eaLnBrk="1" hangingPunct="1">
              <a:buFont typeface="Arial" charset="0"/>
              <a:buChar char="•"/>
            </a:pPr>
            <a:endParaRPr lang="en-US" altLang="en-US" sz="2400" dirty="0">
              <a:latin typeface="+mn-lt"/>
            </a:endParaRPr>
          </a:p>
          <a:p>
            <a:pPr eaLnBrk="1" hangingPunct="1"/>
            <a:r>
              <a:rPr lang="en-US" altLang="en-US" sz="2400" b="1" dirty="0">
                <a:solidFill>
                  <a:srgbClr val="FFFF00"/>
                </a:solidFill>
                <a:latin typeface="+mn-lt"/>
              </a:rPr>
              <a:t>ANSWER:</a:t>
            </a:r>
          </a:p>
          <a:p>
            <a:pPr eaLnBrk="1" hangingPunct="1">
              <a:buFont typeface="Arial" charset="0"/>
              <a:buChar char="•"/>
            </a:pPr>
            <a:endParaRPr lang="en-US" altLang="en-US" sz="2400" dirty="0">
              <a:latin typeface="+mn-lt"/>
            </a:endParaRPr>
          </a:p>
          <a:p>
            <a:pPr lvl="1" eaLnBrk="1" hangingPunct="1">
              <a:buFont typeface="Arial" charset="0"/>
              <a:buChar char="•"/>
            </a:pPr>
            <a:r>
              <a:rPr lang="en-US" altLang="en-US" sz="2400" dirty="0">
                <a:solidFill>
                  <a:schemeClr val="bg1"/>
                </a:solidFill>
                <a:latin typeface="+mn-lt"/>
              </a:rPr>
              <a:t>What is innovation?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669"/>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How– 400 Points</a:t>
            </a:r>
          </a:p>
        </p:txBody>
      </p:sp>
      <p:sp>
        <p:nvSpPr>
          <p:cNvPr id="5" name="TextBox 4"/>
          <p:cNvSpPr txBox="1">
            <a:spLocks noChangeArrowheads="1"/>
          </p:cNvSpPr>
          <p:nvPr/>
        </p:nvSpPr>
        <p:spPr bwMode="auto">
          <a:xfrm>
            <a:off x="918029" y="1937352"/>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This is a way to “bridge the gap” between different generations.</a:t>
            </a:r>
          </a:p>
          <a:p>
            <a:pPr eaLnBrk="1" hangingPunct="1">
              <a:buFont typeface="Arial" charset="0"/>
              <a:buChar char="•"/>
            </a:pPr>
            <a:endParaRPr lang="en-US" altLang="en-US" sz="2400" dirty="0">
              <a:solidFill>
                <a:srgbClr val="FFFF00"/>
              </a:solidFill>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collaboration?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a:solidFill>
                  <a:schemeClr val="tx1">
                    <a:lumMod val="50000"/>
                    <a:lumOff val="50000"/>
                  </a:schemeClr>
                </a:solidFill>
              </a:rPr>
              <a:t>Other Generations in the Workforce</a:t>
            </a:r>
          </a:p>
        </p:txBody>
      </p:sp>
      <p:sp>
        <p:nvSpPr>
          <p:cNvPr id="3" name="Content Placeholder 2"/>
          <p:cNvSpPr>
            <a:spLocks noGrp="1"/>
          </p:cNvSpPr>
          <p:nvPr>
            <p:ph idx="1"/>
          </p:nvPr>
        </p:nvSpPr>
        <p:spPr>
          <a:xfrm>
            <a:off x="471714" y="1676400"/>
            <a:ext cx="8229600" cy="4525963"/>
          </a:xfrm>
        </p:spPr>
        <p:txBody>
          <a:bodyPr/>
          <a:lstStyle/>
          <a:p>
            <a:r>
              <a:rPr lang="en-US" sz="2400" dirty="0"/>
              <a:t>Baby Boomers-</a:t>
            </a:r>
          </a:p>
          <a:p>
            <a:pPr lvl="1"/>
            <a:r>
              <a:rPr lang="en-US" sz="2400" dirty="0"/>
              <a:t>Now ranging in age from 58-76</a:t>
            </a:r>
          </a:p>
          <a:p>
            <a:pPr lvl="1"/>
            <a:r>
              <a:rPr lang="en-US" sz="2400" dirty="0"/>
              <a:t>Extremely hard working and motivated by position, perks, and prestige, security</a:t>
            </a:r>
          </a:p>
          <a:p>
            <a:pPr lvl="1"/>
            <a:r>
              <a:rPr lang="en-US" sz="2400" dirty="0"/>
              <a:t>Confident, independent, self-reliant, seek structure.</a:t>
            </a:r>
          </a:p>
          <a:p>
            <a:r>
              <a:rPr lang="en-US" sz="2400" dirty="0"/>
              <a:t>Generation X</a:t>
            </a:r>
          </a:p>
          <a:p>
            <a:pPr lvl="1"/>
            <a:r>
              <a:rPr lang="en-US" sz="2400" dirty="0"/>
              <a:t>Now ranging in age from 42 - 57</a:t>
            </a:r>
          </a:p>
          <a:p>
            <a:pPr lvl="1"/>
            <a:r>
              <a:rPr lang="en-US" sz="2400" dirty="0"/>
              <a:t>Value work/life balance, benefits, family focus</a:t>
            </a:r>
          </a:p>
          <a:p>
            <a:pPr lvl="1"/>
            <a:r>
              <a:rPr lang="en-US" sz="2400" dirty="0"/>
              <a:t>Independent, resourceful, and self-sufficient.</a:t>
            </a:r>
          </a:p>
          <a:p>
            <a:pPr lvl="1"/>
            <a:endParaRPr lang="en-US" sz="2400" dirty="0"/>
          </a:p>
        </p:txBody>
      </p:sp>
    </p:spTree>
    <p:extLst>
      <p:ext uri="{BB962C8B-B14F-4D97-AF65-F5344CB8AC3E}">
        <p14:creationId xmlns:p14="http://schemas.microsoft.com/office/powerpoint/2010/main" val="1037618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a:solidFill>
                  <a:schemeClr val="tx1">
                    <a:lumMod val="50000"/>
                    <a:lumOff val="50000"/>
                  </a:schemeClr>
                </a:solidFill>
              </a:rPr>
              <a:t>Other Generations in the Workforce</a:t>
            </a:r>
          </a:p>
        </p:txBody>
      </p:sp>
      <p:sp>
        <p:nvSpPr>
          <p:cNvPr id="3" name="Content Placeholder 2"/>
          <p:cNvSpPr>
            <a:spLocks noGrp="1"/>
          </p:cNvSpPr>
          <p:nvPr>
            <p:ph idx="1"/>
          </p:nvPr>
        </p:nvSpPr>
        <p:spPr>
          <a:xfrm>
            <a:off x="471714" y="1676400"/>
            <a:ext cx="8229600" cy="4525963"/>
          </a:xfrm>
        </p:spPr>
        <p:txBody>
          <a:bodyPr/>
          <a:lstStyle/>
          <a:p>
            <a:r>
              <a:rPr lang="en-US" sz="2400" dirty="0"/>
              <a:t>Generation Z</a:t>
            </a:r>
          </a:p>
          <a:p>
            <a:pPr lvl="1"/>
            <a:r>
              <a:rPr lang="en-US" sz="2400" dirty="0"/>
              <a:t>Now ranging in age 25 &amp; younger</a:t>
            </a:r>
          </a:p>
          <a:p>
            <a:pPr lvl="1"/>
            <a:r>
              <a:rPr lang="en-US" sz="2400" dirty="0"/>
              <a:t>Fresh out of college; Value diversity and finding their own unique identities</a:t>
            </a:r>
          </a:p>
          <a:p>
            <a:pPr lvl="1"/>
            <a:r>
              <a:rPr lang="en-US" sz="2400" dirty="0"/>
              <a:t>More independent, More communitive, Motivated by Security, driven by career/financial goals</a:t>
            </a:r>
          </a:p>
          <a:p>
            <a:pPr lvl="1"/>
            <a:endParaRPr lang="en-US" sz="2400" dirty="0"/>
          </a:p>
        </p:txBody>
      </p:sp>
    </p:spTree>
    <p:extLst>
      <p:ext uri="{BB962C8B-B14F-4D97-AF65-F5344CB8AC3E}">
        <p14:creationId xmlns:p14="http://schemas.microsoft.com/office/powerpoint/2010/main" val="2905859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US" sz="5400" dirty="0">
                <a:solidFill>
                  <a:schemeClr val="tx1">
                    <a:lumMod val="50000"/>
                    <a:lumOff val="50000"/>
                  </a:schemeClr>
                </a:solidFill>
              </a:rPr>
              <a:t>Mentor Up</a:t>
            </a:r>
          </a:p>
        </p:txBody>
      </p:sp>
      <p:sp>
        <p:nvSpPr>
          <p:cNvPr id="3" name="Content Placeholder 2"/>
          <p:cNvSpPr>
            <a:spLocks noGrp="1"/>
          </p:cNvSpPr>
          <p:nvPr>
            <p:ph idx="1"/>
          </p:nvPr>
        </p:nvSpPr>
        <p:spPr>
          <a:xfrm>
            <a:off x="533400" y="2484646"/>
            <a:ext cx="8229600" cy="4352933"/>
          </a:xfrm>
        </p:spPr>
        <p:txBody>
          <a:bodyPr/>
          <a:lstStyle/>
          <a:p>
            <a:pPr marL="0" indent="0">
              <a:buNone/>
            </a:pPr>
            <a:r>
              <a:rPr lang="en-US" sz="2000" dirty="0"/>
              <a:t>Executives in government would be wise to allow Millennials to "mentor up" for the benefit of government veterans -- and all of government in general.</a:t>
            </a:r>
          </a:p>
          <a:p>
            <a:r>
              <a:rPr lang="en-US" sz="2000" dirty="0">
                <a:solidFill>
                  <a:schemeClr val="bg1"/>
                </a:solidFill>
              </a:rPr>
              <a:t>Guide others on the role and potential professional uses of game-changing social platforms such as Twitter.</a:t>
            </a:r>
          </a:p>
          <a:p>
            <a:r>
              <a:rPr lang="en-US" sz="2000" dirty="0">
                <a:solidFill>
                  <a:schemeClr val="bg1"/>
                </a:solidFill>
              </a:rPr>
              <a:t> Introduce to facilitate the ability for multiple people to collaborate, brainstorm, share and edit documents.</a:t>
            </a:r>
          </a:p>
          <a:p>
            <a:r>
              <a:rPr lang="en-US" sz="2000" dirty="0">
                <a:solidFill>
                  <a:schemeClr val="bg1"/>
                </a:solidFill>
              </a:rPr>
              <a:t>Remind colleagues that Millennials like to work in "real time," which means that banging away on laptops during a meeting is not a sign of disrespect; it's more likely that they're getting an assignment started.</a:t>
            </a:r>
            <a:endParaRPr lang="en-US" sz="2000" dirty="0">
              <a:solidFill>
                <a:srgbClr val="CCCC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1230"/>
            <a:ext cx="2237426" cy="2274005"/>
          </a:xfrm>
          <a:prstGeom prst="rect">
            <a:avLst/>
          </a:prstGeom>
        </p:spPr>
      </p:pic>
    </p:spTree>
    <p:extLst>
      <p:ext uri="{BB962C8B-B14F-4D97-AF65-F5344CB8AC3E}">
        <p14:creationId xmlns:p14="http://schemas.microsoft.com/office/powerpoint/2010/main" val="315584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r>
              <a:rPr lang="en-US" sz="5400" dirty="0">
                <a:solidFill>
                  <a:schemeClr val="tx1">
                    <a:lumMod val="50000"/>
                    <a:lumOff val="50000"/>
                  </a:schemeClr>
                </a:solidFill>
              </a:rPr>
              <a:t>Why ask Y</a:t>
            </a:r>
          </a:p>
        </p:txBody>
      </p:sp>
      <p:sp>
        <p:nvSpPr>
          <p:cNvPr id="3" name="Content Placeholder 2"/>
          <p:cNvSpPr>
            <a:spLocks noGrp="1"/>
          </p:cNvSpPr>
          <p:nvPr>
            <p:ph idx="1"/>
          </p:nvPr>
        </p:nvSpPr>
        <p:spPr>
          <a:xfrm>
            <a:off x="457200" y="1600200"/>
            <a:ext cx="8229600" cy="5105400"/>
          </a:xfrm>
        </p:spPr>
        <p:txBody>
          <a:bodyPr/>
          <a:lstStyle/>
          <a:p>
            <a:pPr marL="0" indent="0">
              <a:buNone/>
            </a:pPr>
            <a:r>
              <a:rPr lang="en-US" sz="2400" dirty="0">
                <a:solidFill>
                  <a:schemeClr val="bg1"/>
                </a:solidFill>
              </a:rPr>
              <a:t>With so many longtime government workers heading into retirement, the public sector has an unprecedented opportunity to match new, collaborative technologies with an emerging generation -- a generation of</a:t>
            </a:r>
          </a:p>
          <a:p>
            <a:pPr marL="1714500" lvl="3" indent="-457200">
              <a:buFont typeface="Wingdings" panose="05000000000000000000" pitchFamily="2" charset="2"/>
              <a:buChar char="Ø"/>
            </a:pPr>
            <a:r>
              <a:rPr lang="en-US" sz="2400" dirty="0">
                <a:solidFill>
                  <a:schemeClr val="bg1"/>
                </a:solidFill>
              </a:rPr>
              <a:t> passionate, </a:t>
            </a:r>
          </a:p>
          <a:p>
            <a:pPr marL="1714500" lvl="3" indent="-457200">
              <a:buFont typeface="Wingdings" panose="05000000000000000000" pitchFamily="2" charset="2"/>
              <a:buChar char="Ø"/>
            </a:pPr>
            <a:r>
              <a:rPr lang="en-US" sz="2400" dirty="0">
                <a:solidFill>
                  <a:schemeClr val="bg1"/>
                </a:solidFill>
              </a:rPr>
              <a:t>results-oriented, </a:t>
            </a:r>
          </a:p>
          <a:p>
            <a:pPr marL="1714500" lvl="3" indent="-457200">
              <a:buFont typeface="Wingdings" panose="05000000000000000000" pitchFamily="2" charset="2"/>
              <a:buChar char="Ø"/>
            </a:pPr>
            <a:r>
              <a:rPr lang="en-US" sz="2400" dirty="0">
                <a:solidFill>
                  <a:schemeClr val="bg1"/>
                </a:solidFill>
              </a:rPr>
              <a:t>civically-minded </a:t>
            </a:r>
          </a:p>
          <a:p>
            <a:pPr marL="0" indent="0">
              <a:buNone/>
            </a:pPr>
            <a:r>
              <a:rPr lang="en-US" sz="2400" dirty="0">
                <a:solidFill>
                  <a:schemeClr val="bg1"/>
                </a:solidFill>
              </a:rPr>
              <a:t>young people who can improve the way government operates by making bureaucracies more efficient and leaders more effective, and developing forward-thinking policy from the bottom up. </a:t>
            </a:r>
          </a:p>
        </p:txBody>
      </p:sp>
    </p:spTree>
    <p:extLst>
      <p:ext uri="{BB962C8B-B14F-4D97-AF65-F5344CB8AC3E}">
        <p14:creationId xmlns:p14="http://schemas.microsoft.com/office/powerpoint/2010/main" val="31746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5400" dirty="0">
                <a:solidFill>
                  <a:schemeClr val="tx1">
                    <a:lumMod val="50000"/>
                    <a:lumOff val="50000"/>
                  </a:schemeClr>
                </a:solidFill>
              </a:rPr>
              <a:t>Mentor Up</a:t>
            </a:r>
          </a:p>
        </p:txBody>
      </p:sp>
      <p:sp>
        <p:nvSpPr>
          <p:cNvPr id="3" name="Content Placeholder 2"/>
          <p:cNvSpPr>
            <a:spLocks noGrp="1"/>
          </p:cNvSpPr>
          <p:nvPr>
            <p:ph idx="1"/>
          </p:nvPr>
        </p:nvSpPr>
        <p:spPr>
          <a:xfrm>
            <a:off x="228600" y="1524001"/>
            <a:ext cx="8229600" cy="5333999"/>
          </a:xfrm>
        </p:spPr>
        <p:txBody>
          <a:bodyPr/>
          <a:lstStyle/>
          <a:p>
            <a:r>
              <a:rPr lang="en-US" sz="2400" dirty="0">
                <a:solidFill>
                  <a:schemeClr val="bg1"/>
                </a:solidFill>
              </a:rPr>
              <a:t>Create a "show and tell" opportunity and highlight a few technological innovations that may hold potential in your area.</a:t>
            </a:r>
          </a:p>
          <a:p>
            <a:r>
              <a:rPr lang="en-US" sz="2400" dirty="0">
                <a:solidFill>
                  <a:schemeClr val="bg1"/>
                </a:solidFill>
              </a:rPr>
              <a:t>Realize that your older colleagues may not be digital natives and be accommodating. Let non-tech savvy colleagues know that you don’t need to be expert or even fluent in all aspects of a computer program to try it and get some value -- don't be afraid to try new things.</a:t>
            </a:r>
          </a:p>
          <a:p>
            <a:r>
              <a:rPr lang="en-US" sz="2400" dirty="0">
                <a:solidFill>
                  <a:schemeClr val="bg1"/>
                </a:solidFill>
              </a:rPr>
              <a:t>Be open to helping colleagues find the small ways to modernize their roles and responsibilities -- starting with greater openness and transparency whenever plausible.</a:t>
            </a:r>
          </a:p>
        </p:txBody>
      </p:sp>
    </p:spTree>
    <p:extLst>
      <p:ext uri="{BB962C8B-B14F-4D97-AF65-F5344CB8AC3E}">
        <p14:creationId xmlns:p14="http://schemas.microsoft.com/office/powerpoint/2010/main" val="2677595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pPr algn="ctr"/>
            <a:r>
              <a:rPr lang="en-US" sz="5400" dirty="0">
                <a:solidFill>
                  <a:schemeClr val="tx1">
                    <a:lumMod val="50000"/>
                    <a:lumOff val="50000"/>
                  </a:schemeClr>
                </a:solidFill>
              </a:rPr>
              <a:t>How</a:t>
            </a:r>
          </a:p>
        </p:txBody>
      </p:sp>
      <p:sp>
        <p:nvSpPr>
          <p:cNvPr id="3" name="Content Placeholder 2"/>
          <p:cNvSpPr>
            <a:spLocks noGrp="1"/>
          </p:cNvSpPr>
          <p:nvPr>
            <p:ph idx="1"/>
          </p:nvPr>
        </p:nvSpPr>
        <p:spPr>
          <a:xfrm>
            <a:off x="1066800" y="2590800"/>
            <a:ext cx="8229600" cy="4525963"/>
          </a:xfrm>
        </p:spPr>
        <p:txBody>
          <a:bodyPr/>
          <a:lstStyle/>
          <a:p>
            <a:pPr>
              <a:buFont typeface="Wingdings" panose="05000000000000000000" pitchFamily="2" charset="2"/>
              <a:buChar char="Ø"/>
            </a:pPr>
            <a:r>
              <a:rPr lang="en-US" sz="2400" dirty="0">
                <a:solidFill>
                  <a:schemeClr val="bg1"/>
                </a:solidFill>
              </a:rPr>
              <a:t>Clear and consistent job assessment criteria</a:t>
            </a:r>
          </a:p>
          <a:p>
            <a:pPr>
              <a:buFont typeface="Wingdings" panose="05000000000000000000" pitchFamily="2" charset="2"/>
              <a:buChar char="Ø"/>
            </a:pPr>
            <a:r>
              <a:rPr lang="en-US" sz="2400" dirty="0">
                <a:solidFill>
                  <a:schemeClr val="bg1"/>
                </a:solidFill>
              </a:rPr>
              <a:t>Offer training and developmental opportunities</a:t>
            </a:r>
          </a:p>
          <a:p>
            <a:pPr>
              <a:buFont typeface="Wingdings" panose="05000000000000000000" pitchFamily="2" charset="2"/>
              <a:buChar char="Ø"/>
            </a:pPr>
            <a:r>
              <a:rPr lang="en-US" sz="2400" dirty="0">
                <a:solidFill>
                  <a:schemeClr val="bg1"/>
                </a:solidFill>
              </a:rPr>
              <a:t>Open and honest communication between generations</a:t>
            </a:r>
          </a:p>
          <a:p>
            <a:endParaRPr lang="en-US" dirty="0"/>
          </a:p>
          <a:p>
            <a:pPr marL="0" indent="0">
              <a:buNone/>
            </a:pPr>
            <a:endParaRPr lang="en-US" dirty="0"/>
          </a:p>
          <a:p>
            <a:endParaRPr lang="en-US" dirty="0"/>
          </a:p>
          <a:p>
            <a:endParaRPr lang="en-US" dirty="0"/>
          </a:p>
          <a:p>
            <a:endParaRPr lang="en-US" dirty="0"/>
          </a:p>
        </p:txBody>
      </p:sp>
      <p:sp>
        <p:nvSpPr>
          <p:cNvPr id="4" name="Left Arrow 3">
            <a:hlinkClick r:id="rId3" action="ppaction://hlinksldjump"/>
            <a:extLst>
              <a:ext uri="{FF2B5EF4-FFF2-40B4-BE49-F238E27FC236}">
                <a16:creationId xmlns:a16="http://schemas.microsoft.com/office/drawing/2014/main" id="{FBF0D077-21EC-4369-AC44-43B5A87C90A7}"/>
              </a:ext>
            </a:extLst>
          </p:cNvPr>
          <p:cNvSpPr/>
          <p:nvPr/>
        </p:nvSpPr>
        <p:spPr bwMode="auto">
          <a:xfrm>
            <a:off x="533400" y="5871029"/>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Tree>
    <p:extLst>
      <p:ext uri="{BB962C8B-B14F-4D97-AF65-F5344CB8AC3E}">
        <p14:creationId xmlns:p14="http://schemas.microsoft.com/office/powerpoint/2010/main" val="4242093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Why</a:t>
            </a:r>
          </a:p>
        </p:txBody>
      </p:sp>
      <p:sp>
        <p:nvSpPr>
          <p:cNvPr id="4" name="Left Arrow 3">
            <a:hlinkClick r:id="rId3" action="ppaction://hlinksldjump"/>
          </p:cNvPr>
          <p:cNvSpPr/>
          <p:nvPr/>
        </p:nvSpPr>
        <p:spPr bwMode="auto">
          <a:xfrm>
            <a:off x="533400" y="5871029"/>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
        <p:nvSpPr>
          <p:cNvPr id="5" name="TextBox 4"/>
          <p:cNvSpPr txBox="1">
            <a:spLocks noChangeArrowheads="1"/>
          </p:cNvSpPr>
          <p:nvPr/>
        </p:nvSpPr>
        <p:spPr bwMode="auto">
          <a:xfrm>
            <a:off x="533400" y="2105253"/>
            <a:ext cx="8229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18872" indent="0">
              <a:buNone/>
            </a:pPr>
            <a:r>
              <a:rPr lang="en-US" sz="2400" dirty="0">
                <a:solidFill>
                  <a:schemeClr val="bg1"/>
                </a:solidFill>
                <a:latin typeface="+mn-lt"/>
              </a:rPr>
              <a:t>“Disruptive innovation and generational change are set to create new industries and business models and destroy old ones. The role of technology, digital transformation, big data and social networks will have a huge impact on how organizations and the workplaces of the future will function.”</a:t>
            </a:r>
          </a:p>
          <a:p>
            <a:pPr marL="118872" indent="0">
              <a:buNone/>
            </a:pPr>
            <a:endParaRPr lang="en-US" sz="2400" dirty="0">
              <a:solidFill>
                <a:schemeClr val="bg1"/>
              </a:solidFill>
              <a:latin typeface="+mn-lt"/>
            </a:endParaRPr>
          </a:p>
          <a:p>
            <a:pPr marL="118872" indent="0">
              <a:buNone/>
            </a:pPr>
            <a:r>
              <a:rPr lang="en-US" sz="2400" dirty="0">
                <a:solidFill>
                  <a:schemeClr val="bg1"/>
                </a:solidFill>
                <a:latin typeface="+mn-lt"/>
              </a:rPr>
              <a:t>Horizon 2025 - AICPA</a:t>
            </a:r>
          </a:p>
        </p:txBody>
      </p:sp>
    </p:spTree>
    <p:extLst>
      <p:ext uri="{BB962C8B-B14F-4D97-AF65-F5344CB8AC3E}">
        <p14:creationId xmlns:p14="http://schemas.microsoft.com/office/powerpoint/2010/main" val="335920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Why– 100 Points</a:t>
            </a:r>
          </a:p>
        </p:txBody>
      </p:sp>
      <p:sp>
        <p:nvSpPr>
          <p:cNvPr id="5" name="TextBox 4"/>
          <p:cNvSpPr txBox="1">
            <a:spLocks noChangeArrowheads="1"/>
          </p:cNvSpPr>
          <p:nvPr/>
        </p:nvSpPr>
        <p:spPr bwMode="auto">
          <a:xfrm>
            <a:off x="486229" y="1806287"/>
            <a:ext cx="8229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 The branch of knowledge with the creation and use of technical means and their interrelation with life, society, and the environment.</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technology?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1">
                    <a:lumMod val="50000"/>
                    <a:lumOff val="50000"/>
                  </a:schemeClr>
                </a:solidFill>
              </a:rPr>
              <a:t>Technology</a:t>
            </a:r>
          </a:p>
        </p:txBody>
      </p:sp>
      <p:sp>
        <p:nvSpPr>
          <p:cNvPr id="3" name="Content Placeholder 2"/>
          <p:cNvSpPr>
            <a:spLocks noGrp="1"/>
          </p:cNvSpPr>
          <p:nvPr>
            <p:ph idx="1"/>
          </p:nvPr>
        </p:nvSpPr>
        <p:spPr/>
        <p:txBody>
          <a:bodyPr>
            <a:normAutofit/>
          </a:bodyPr>
          <a:lstStyle/>
          <a:p>
            <a:pPr marL="0" indent="0">
              <a:buNone/>
            </a:pPr>
            <a:r>
              <a:rPr lang="en-US" sz="2400" dirty="0">
                <a:solidFill>
                  <a:schemeClr val="bg1"/>
                </a:solidFill>
              </a:rPr>
              <a:t>Technology also is changing the way people interact with each other: </a:t>
            </a:r>
          </a:p>
          <a:p>
            <a:pPr>
              <a:buFont typeface="Wingdings" panose="05000000000000000000" pitchFamily="2" charset="2"/>
              <a:buChar char="Ø"/>
            </a:pPr>
            <a:r>
              <a:rPr lang="en-US" sz="2400" dirty="0">
                <a:solidFill>
                  <a:schemeClr val="bg1"/>
                </a:solidFill>
              </a:rPr>
              <a:t>Face-to-face meetings are being replaced by conference calls, which are evolving to video conferences.  </a:t>
            </a:r>
          </a:p>
          <a:p>
            <a:pPr>
              <a:buFont typeface="Wingdings" panose="05000000000000000000" pitchFamily="2" charset="2"/>
              <a:buChar char="Ø"/>
            </a:pPr>
            <a:r>
              <a:rPr lang="en-US" sz="2400" dirty="0">
                <a:solidFill>
                  <a:schemeClr val="bg1"/>
                </a:solidFill>
              </a:rPr>
              <a:t>Emails have replaced letters and are the preferred means of office communication. </a:t>
            </a:r>
          </a:p>
          <a:p>
            <a:pPr>
              <a:buFont typeface="Wingdings" panose="05000000000000000000" pitchFamily="2" charset="2"/>
              <a:buChar char="Ø"/>
            </a:pPr>
            <a:r>
              <a:rPr lang="en-US" sz="2400" dirty="0">
                <a:solidFill>
                  <a:schemeClr val="bg1"/>
                </a:solidFill>
              </a:rPr>
              <a:t>Social media is blurring the boundary of business and personal. A social media presence is becoming as much a marketing imperative today as a website was just five years ago. </a:t>
            </a:r>
          </a:p>
        </p:txBody>
      </p:sp>
    </p:spTree>
    <p:extLst>
      <p:ext uri="{BB962C8B-B14F-4D97-AF65-F5344CB8AC3E}">
        <p14:creationId xmlns:p14="http://schemas.microsoft.com/office/powerpoint/2010/main" val="356822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itle 7"/>
          <p:cNvSpPr>
            <a:spLocks noGrp="1"/>
          </p:cNvSpPr>
          <p:nvPr>
            <p:ph type="title"/>
          </p:nvPr>
        </p:nvSpPr>
        <p:spPr>
          <a:xfrm>
            <a:off x="990600" y="293234"/>
            <a:ext cx="6934200" cy="1143000"/>
          </a:xfrm>
        </p:spPr>
        <p:txBody>
          <a:bodyPr>
            <a:noAutofit/>
          </a:bodyPr>
          <a:lstStyle/>
          <a:p>
            <a:r>
              <a:rPr lang="en-US" altLang="en-US" sz="5400" dirty="0">
                <a:solidFill>
                  <a:schemeClr val="tx1">
                    <a:lumMod val="50000"/>
                    <a:lumOff val="50000"/>
                  </a:schemeClr>
                </a:solidFill>
              </a:rPr>
              <a:t>Impact of Social Media</a:t>
            </a:r>
          </a:p>
        </p:txBody>
      </p:sp>
      <p:sp>
        <p:nvSpPr>
          <p:cNvPr id="20488" name="Content Placeholder 8"/>
          <p:cNvSpPr>
            <a:spLocks noGrp="1"/>
          </p:cNvSpPr>
          <p:nvPr>
            <p:ph idx="1"/>
          </p:nvPr>
        </p:nvSpPr>
        <p:spPr>
          <a:xfrm>
            <a:off x="762000" y="1981200"/>
            <a:ext cx="6705600" cy="4495800"/>
          </a:xfrm>
        </p:spPr>
        <p:txBody>
          <a:bodyPr/>
          <a:lstStyle/>
          <a:p>
            <a:r>
              <a:rPr lang="en-US" altLang="en-US" dirty="0">
                <a:solidFill>
                  <a:schemeClr val="bg1"/>
                </a:solidFill>
              </a:rPr>
              <a:t>Facebook</a:t>
            </a:r>
          </a:p>
          <a:p>
            <a:r>
              <a:rPr lang="en-US" altLang="en-US" dirty="0">
                <a:solidFill>
                  <a:schemeClr val="bg1"/>
                </a:solidFill>
              </a:rPr>
              <a:t>Instagram</a:t>
            </a:r>
          </a:p>
          <a:p>
            <a:r>
              <a:rPr lang="en-US" altLang="en-US" dirty="0">
                <a:solidFill>
                  <a:schemeClr val="bg1"/>
                </a:solidFill>
              </a:rPr>
              <a:t>LinkedIn</a:t>
            </a:r>
          </a:p>
          <a:p>
            <a:r>
              <a:rPr lang="en-US" altLang="en-US" dirty="0">
                <a:solidFill>
                  <a:schemeClr val="bg1"/>
                </a:solidFill>
              </a:rPr>
              <a:t>Twitter</a:t>
            </a:r>
          </a:p>
          <a:p>
            <a:r>
              <a:rPr lang="en-US" altLang="en-US" dirty="0">
                <a:solidFill>
                  <a:schemeClr val="bg1"/>
                </a:solidFill>
              </a:rPr>
              <a:t>Snapchat</a:t>
            </a:r>
          </a:p>
          <a:p>
            <a:r>
              <a:rPr lang="en-US" altLang="en-US" dirty="0">
                <a:solidFill>
                  <a:schemeClr val="bg1"/>
                </a:solidFill>
              </a:rPr>
              <a:t>TikTok</a:t>
            </a:r>
          </a:p>
          <a:p>
            <a:pPr>
              <a:buFontTx/>
              <a:buNone/>
            </a:pP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828800"/>
            <a:ext cx="5700254" cy="3651821"/>
          </a:xfrm>
          <a:prstGeom prst="rect">
            <a:avLst/>
          </a:prstGeom>
        </p:spPr>
      </p:pic>
      <p:sp>
        <p:nvSpPr>
          <p:cNvPr id="5" name="Left Arrow 3">
            <a:hlinkClick r:id="rId4" action="ppaction://hlinksldjump"/>
            <a:extLst>
              <a:ext uri="{FF2B5EF4-FFF2-40B4-BE49-F238E27FC236}">
                <a16:creationId xmlns:a16="http://schemas.microsoft.com/office/drawing/2014/main" id="{F4388A29-8B50-4353-93DD-531112FB5469}"/>
              </a:ext>
            </a:extLst>
          </p:cNvPr>
          <p:cNvSpPr/>
          <p:nvPr/>
        </p:nvSpPr>
        <p:spPr bwMode="auto">
          <a:xfrm>
            <a:off x="482600" y="5931932"/>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Tree>
    <p:extLst>
      <p:ext uri="{BB962C8B-B14F-4D97-AF65-F5344CB8AC3E}">
        <p14:creationId xmlns:p14="http://schemas.microsoft.com/office/powerpoint/2010/main" val="1348604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Effect transition="in" filter="fade">
                                      <p:cBhvr>
                                        <p:cTn id="7" dur="500"/>
                                        <p:tgtEl>
                                          <p:spTgt spid="204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8">
                                            <p:txEl>
                                              <p:pRg st="1" end="1"/>
                                            </p:txEl>
                                          </p:spTgt>
                                        </p:tgtEl>
                                        <p:attrNameLst>
                                          <p:attrName>style.visibility</p:attrName>
                                        </p:attrNameLst>
                                      </p:cBhvr>
                                      <p:to>
                                        <p:strVal val="visible"/>
                                      </p:to>
                                    </p:set>
                                    <p:animEffect transition="in" filter="fade">
                                      <p:cBhvr>
                                        <p:cTn id="12" dur="500"/>
                                        <p:tgtEl>
                                          <p:spTgt spid="204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8">
                                            <p:txEl>
                                              <p:pRg st="2" end="2"/>
                                            </p:txEl>
                                          </p:spTgt>
                                        </p:tgtEl>
                                        <p:attrNameLst>
                                          <p:attrName>style.visibility</p:attrName>
                                        </p:attrNameLst>
                                      </p:cBhvr>
                                      <p:to>
                                        <p:strVal val="visible"/>
                                      </p:to>
                                    </p:set>
                                    <p:animEffect transition="in" filter="fade">
                                      <p:cBhvr>
                                        <p:cTn id="17" dur="500"/>
                                        <p:tgtEl>
                                          <p:spTgt spid="2048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88">
                                            <p:txEl>
                                              <p:pRg st="3" end="3"/>
                                            </p:txEl>
                                          </p:spTgt>
                                        </p:tgtEl>
                                        <p:attrNameLst>
                                          <p:attrName>style.visibility</p:attrName>
                                        </p:attrNameLst>
                                      </p:cBhvr>
                                      <p:to>
                                        <p:strVal val="visible"/>
                                      </p:to>
                                    </p:set>
                                    <p:animEffect transition="in" filter="fade">
                                      <p:cBhvr>
                                        <p:cTn id="22" dur="500"/>
                                        <p:tgtEl>
                                          <p:spTgt spid="204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88">
                                            <p:txEl>
                                              <p:pRg st="4" end="4"/>
                                            </p:txEl>
                                          </p:spTgt>
                                        </p:tgtEl>
                                        <p:attrNameLst>
                                          <p:attrName>style.visibility</p:attrName>
                                        </p:attrNameLst>
                                      </p:cBhvr>
                                      <p:to>
                                        <p:strVal val="visible"/>
                                      </p:to>
                                    </p:set>
                                    <p:animEffect transition="in" filter="fade">
                                      <p:cBhvr>
                                        <p:cTn id="27" dur="500"/>
                                        <p:tgtEl>
                                          <p:spTgt spid="204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88">
                                            <p:txEl>
                                              <p:pRg st="5" end="5"/>
                                            </p:txEl>
                                          </p:spTgt>
                                        </p:tgtEl>
                                        <p:attrNameLst>
                                          <p:attrName>style.visibility</p:attrName>
                                        </p:attrNameLst>
                                      </p:cBhvr>
                                      <p:to>
                                        <p:strVal val="visible"/>
                                      </p:to>
                                    </p:set>
                                    <p:animEffect transition="in" filter="fade">
                                      <p:cBhvr>
                                        <p:cTn id="32" dur="500"/>
                                        <p:tgtEl>
                                          <p:spTgt spid="204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43" y="304800"/>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Why– 200 Points</a:t>
            </a:r>
          </a:p>
        </p:txBody>
      </p:sp>
      <p:sp>
        <p:nvSpPr>
          <p:cNvPr id="5" name="TextBox 4"/>
          <p:cNvSpPr txBox="1">
            <a:spLocks noChangeArrowheads="1"/>
          </p:cNvSpPr>
          <p:nvPr/>
        </p:nvSpPr>
        <p:spPr bwMode="auto">
          <a:xfrm>
            <a:off x="475343" y="1752600"/>
            <a:ext cx="822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A process of interaction and integration among the people, companies, and governments of different nations. A process driven by international trade and investment and aided by information technology.</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globalization?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a:solidFill>
                  <a:schemeClr val="tx1">
                    <a:lumMod val="50000"/>
                    <a:lumOff val="50000"/>
                  </a:schemeClr>
                </a:solidFill>
              </a:rPr>
              <a:t>Globalization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337" y="1160825"/>
            <a:ext cx="6029325" cy="4536349"/>
          </a:xfrm>
          <a:prstGeom prst="rect">
            <a:avLst/>
          </a:prstGeom>
        </p:spPr>
      </p:pic>
      <p:sp>
        <p:nvSpPr>
          <p:cNvPr id="4" name="Left Arrow 3">
            <a:hlinkClick r:id="rId4" action="ppaction://hlinksldjump"/>
            <a:extLst>
              <a:ext uri="{FF2B5EF4-FFF2-40B4-BE49-F238E27FC236}">
                <a16:creationId xmlns:a16="http://schemas.microsoft.com/office/drawing/2014/main" id="{472C4D7E-59EF-4044-92C2-19D30E44A3FA}"/>
              </a:ext>
            </a:extLst>
          </p:cNvPr>
          <p:cNvSpPr/>
          <p:nvPr/>
        </p:nvSpPr>
        <p:spPr bwMode="auto">
          <a:xfrm>
            <a:off x="475343" y="58674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Tree>
    <p:extLst>
      <p:ext uri="{BB962C8B-B14F-4D97-AF65-F5344CB8AC3E}">
        <p14:creationId xmlns:p14="http://schemas.microsoft.com/office/powerpoint/2010/main" val="3848594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232"/>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Why– 300 Points</a:t>
            </a:r>
          </a:p>
        </p:txBody>
      </p:sp>
      <p:sp>
        <p:nvSpPr>
          <p:cNvPr id="4" name="Left Arrow 3">
            <a:hlinkClick r:id="rId3" action="ppaction://hlinksldjump"/>
          </p:cNvPr>
          <p:cNvSpPr/>
          <p:nvPr/>
        </p:nvSpPr>
        <p:spPr bwMode="auto">
          <a:xfrm>
            <a:off x="381000" y="59436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
        <p:nvSpPr>
          <p:cNvPr id="5" name="TextBox 4"/>
          <p:cNvSpPr txBox="1">
            <a:spLocks noChangeArrowheads="1"/>
          </p:cNvSpPr>
          <p:nvPr/>
        </p:nvSpPr>
        <p:spPr bwMode="auto">
          <a:xfrm>
            <a:off x="609600" y="1676400"/>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 The realization that there are more applicants than available jobs. </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job-market competition?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738"/>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Why– 400 Points</a:t>
            </a:r>
          </a:p>
        </p:txBody>
      </p:sp>
      <p:sp>
        <p:nvSpPr>
          <p:cNvPr id="5" name="TextBox 4"/>
          <p:cNvSpPr txBox="1">
            <a:spLocks noChangeArrowheads="1"/>
          </p:cNvSpPr>
          <p:nvPr/>
        </p:nvSpPr>
        <p:spPr bwMode="auto">
          <a:xfrm>
            <a:off x="533400" y="1600200"/>
            <a:ext cx="822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In addition to The Grey Tsunami (the economic, ecological, and social effects that the baby boomer generation is creating as it gets older) that must now deal this time historic voluntary turnover.</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the Great Resignation?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US" sz="5400" dirty="0">
                <a:solidFill>
                  <a:schemeClr val="tx1">
                    <a:lumMod val="50000"/>
                    <a:lumOff val="50000"/>
                  </a:schemeClr>
                </a:solidFill>
              </a:rPr>
              <a:t>Why ask Y</a:t>
            </a:r>
          </a:p>
        </p:txBody>
      </p:sp>
      <p:sp>
        <p:nvSpPr>
          <p:cNvPr id="3" name="Content Placeholder 2"/>
          <p:cNvSpPr>
            <a:spLocks noGrp="1"/>
          </p:cNvSpPr>
          <p:nvPr>
            <p:ph idx="1"/>
          </p:nvPr>
        </p:nvSpPr>
        <p:spPr>
          <a:xfrm>
            <a:off x="533400" y="1905000"/>
            <a:ext cx="8229600" cy="4525963"/>
          </a:xfrm>
        </p:spPr>
        <p:txBody>
          <a:bodyPr/>
          <a:lstStyle/>
          <a:p>
            <a:r>
              <a:rPr lang="en-US" sz="2400" dirty="0">
                <a:solidFill>
                  <a:schemeClr val="bg1"/>
                </a:solidFill>
              </a:rPr>
              <a:t>WHO are the millennials?</a:t>
            </a:r>
          </a:p>
          <a:p>
            <a:r>
              <a:rPr lang="en-US" sz="2400" dirty="0">
                <a:solidFill>
                  <a:schemeClr val="bg1"/>
                </a:solidFill>
              </a:rPr>
              <a:t>WHAT strategies can organizations  implement to attract and recruit millennials?</a:t>
            </a:r>
          </a:p>
          <a:p>
            <a:r>
              <a:rPr lang="en-US" sz="2400" dirty="0">
                <a:solidFill>
                  <a:schemeClr val="bg1"/>
                </a:solidFill>
              </a:rPr>
              <a:t>HOW can public sector leadership  develop, engage, and retain millennials to create an effective workforce and a high-performance organization?</a:t>
            </a:r>
          </a:p>
          <a:p>
            <a:r>
              <a:rPr lang="en-US" sz="2400" dirty="0">
                <a:solidFill>
                  <a:schemeClr val="bg1"/>
                </a:solidFill>
              </a:rPr>
              <a:t>WHY does the public sector need them?</a:t>
            </a:r>
          </a:p>
        </p:txBody>
      </p:sp>
    </p:spTree>
    <p:extLst>
      <p:ext uri="{BB962C8B-B14F-4D97-AF65-F5344CB8AC3E}">
        <p14:creationId xmlns:p14="http://schemas.microsoft.com/office/powerpoint/2010/main" val="4182591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spc="0" dirty="0">
                <a:ln w="50800"/>
                <a:solidFill>
                  <a:prstClr val="black">
                    <a:lumMod val="50000"/>
                    <a:lumOff val="50000"/>
                  </a:prstClr>
                </a:solidFill>
                <a:effectLst/>
              </a:rPr>
              <a:t>Why</a:t>
            </a:r>
            <a:endParaRPr lang="en-US" dirty="0"/>
          </a:p>
        </p:txBody>
      </p:sp>
      <p:sp>
        <p:nvSpPr>
          <p:cNvPr id="3" name="Content Placeholder 2"/>
          <p:cNvSpPr>
            <a:spLocks noGrp="1"/>
          </p:cNvSpPr>
          <p:nvPr>
            <p:ph idx="1"/>
          </p:nvPr>
        </p:nvSpPr>
        <p:spPr/>
        <p:txBody>
          <a:bodyPr/>
          <a:lstStyle/>
          <a:p>
            <a:pPr>
              <a:buClr>
                <a:schemeClr val="bg1"/>
              </a:buClr>
            </a:pPr>
            <a:endParaRPr lang="en-US" sz="2400" dirty="0">
              <a:solidFill>
                <a:schemeClr val="bg1"/>
              </a:solidFill>
            </a:endParaRPr>
          </a:p>
          <a:p>
            <a:pPr>
              <a:buClr>
                <a:schemeClr val="bg1"/>
              </a:buClr>
            </a:pPr>
            <a:r>
              <a:rPr lang="en-US" sz="2400" dirty="0">
                <a:solidFill>
                  <a:schemeClr val="bg1"/>
                </a:solidFill>
              </a:rPr>
              <a:t>Tech-savvy</a:t>
            </a:r>
          </a:p>
          <a:p>
            <a:pPr>
              <a:buClr>
                <a:schemeClr val="bg1"/>
              </a:buClr>
            </a:pPr>
            <a:r>
              <a:rPr lang="en-US" sz="2400" dirty="0">
                <a:solidFill>
                  <a:schemeClr val="bg1"/>
                </a:solidFill>
              </a:rPr>
              <a:t>Most diverse generation</a:t>
            </a:r>
          </a:p>
          <a:p>
            <a:pPr>
              <a:buClr>
                <a:schemeClr val="bg1"/>
              </a:buClr>
            </a:pPr>
            <a:r>
              <a:rPr lang="en-US" sz="2400" dirty="0">
                <a:solidFill>
                  <a:schemeClr val="bg1"/>
                </a:solidFill>
              </a:rPr>
              <a:t>Highly ambitious and looking for career advancement and personal growth</a:t>
            </a:r>
          </a:p>
          <a:p>
            <a:pPr>
              <a:buClr>
                <a:schemeClr val="bg1"/>
              </a:buClr>
            </a:pPr>
            <a:r>
              <a:rPr lang="en-US" sz="2400" dirty="0">
                <a:solidFill>
                  <a:schemeClr val="bg1"/>
                </a:solidFill>
              </a:rPr>
              <a:t>Average years of service: 11.82</a:t>
            </a:r>
          </a:p>
          <a:p>
            <a:pPr>
              <a:buClr>
                <a:schemeClr val="bg1"/>
              </a:buClr>
            </a:pPr>
            <a:r>
              <a:rPr lang="en-US" sz="2400" dirty="0">
                <a:solidFill>
                  <a:schemeClr val="bg1"/>
                </a:solidFill>
              </a:rPr>
              <a:t>More than 30.4% of State employees are eligible to retire within the next five years, according to Alabama State Personnel Dept. 2020 Annual Report.</a:t>
            </a:r>
          </a:p>
        </p:txBody>
      </p:sp>
    </p:spTree>
    <p:extLst>
      <p:ext uri="{BB962C8B-B14F-4D97-AF65-F5344CB8AC3E}">
        <p14:creationId xmlns:p14="http://schemas.microsoft.com/office/powerpoint/2010/main" val="891801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1">
                    <a:lumMod val="50000"/>
                    <a:lumOff val="50000"/>
                  </a:schemeClr>
                </a:solidFill>
              </a:rPr>
              <a:t>Questions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7778" y="1600200"/>
            <a:ext cx="4448443" cy="4525963"/>
          </a:xfrm>
        </p:spPr>
      </p:pic>
    </p:spTree>
    <p:extLst>
      <p:ext uri="{BB962C8B-B14F-4D97-AF65-F5344CB8AC3E}">
        <p14:creationId xmlns:p14="http://schemas.microsoft.com/office/powerpoint/2010/main" val="3962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376" y="2171032"/>
            <a:ext cx="8229600" cy="3992563"/>
          </a:xfrm>
        </p:spPr>
        <p:txBody>
          <a:bodyPr/>
          <a:lstStyle/>
          <a:p>
            <a:pPr marL="0" indent="0">
              <a:buNone/>
            </a:pPr>
            <a:r>
              <a:rPr lang="en-US" dirty="0">
                <a:solidFill>
                  <a:schemeClr val="bg1"/>
                </a:solidFill>
              </a:rPr>
              <a:t>Interactive exercise to answer the</a:t>
            </a:r>
          </a:p>
          <a:p>
            <a:pPr lvl="2">
              <a:buFont typeface="Wingdings" panose="05000000000000000000" pitchFamily="2" charset="2"/>
              <a:buChar char="Ø"/>
            </a:pPr>
            <a:r>
              <a:rPr lang="en-US" sz="3200" dirty="0">
                <a:solidFill>
                  <a:schemeClr val="bg1"/>
                </a:solidFill>
              </a:rPr>
              <a:t>Who</a:t>
            </a:r>
          </a:p>
          <a:p>
            <a:pPr lvl="2">
              <a:buFont typeface="Wingdings" panose="05000000000000000000" pitchFamily="2" charset="2"/>
              <a:buChar char="Ø"/>
            </a:pPr>
            <a:r>
              <a:rPr lang="en-US" sz="3200" dirty="0">
                <a:solidFill>
                  <a:schemeClr val="bg1"/>
                </a:solidFill>
              </a:rPr>
              <a:t>What</a:t>
            </a:r>
          </a:p>
          <a:p>
            <a:pPr lvl="2">
              <a:buFont typeface="Wingdings" panose="05000000000000000000" pitchFamily="2" charset="2"/>
              <a:buChar char="Ø"/>
            </a:pPr>
            <a:r>
              <a:rPr lang="en-US" sz="3200" dirty="0">
                <a:solidFill>
                  <a:schemeClr val="bg1"/>
                </a:solidFill>
              </a:rPr>
              <a:t>How</a:t>
            </a:r>
          </a:p>
          <a:p>
            <a:pPr lvl="2">
              <a:buFont typeface="Wingdings" panose="05000000000000000000" pitchFamily="2" charset="2"/>
              <a:buChar char="Ø"/>
            </a:pPr>
            <a:r>
              <a:rPr lang="en-US" sz="3200" dirty="0">
                <a:solidFill>
                  <a:schemeClr val="bg1"/>
                </a:solidFill>
              </a:rPr>
              <a:t>Why</a:t>
            </a:r>
          </a:p>
          <a:p>
            <a:pPr marL="0" indent="0">
              <a:buNone/>
            </a:pPr>
            <a:endParaRPr lang="en-US" dirty="0">
              <a:solidFill>
                <a:schemeClr val="bg1"/>
              </a:solidFill>
            </a:endParaRPr>
          </a:p>
          <a:p>
            <a:pPr marL="0" indent="0">
              <a:buNone/>
            </a:pPr>
            <a:r>
              <a:rPr lang="en-US" dirty="0">
                <a:solidFill>
                  <a:schemeClr val="bg1"/>
                </a:solidFill>
              </a:rPr>
              <a:t>For the Millennial Generation (Gen 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76" y="9993"/>
            <a:ext cx="8407113" cy="2286198"/>
          </a:xfrm>
          <a:prstGeom prst="rect">
            <a:avLst/>
          </a:prstGeom>
        </p:spPr>
      </p:pic>
    </p:spTree>
    <p:extLst>
      <p:ext uri="{BB962C8B-B14F-4D97-AF65-F5344CB8AC3E}">
        <p14:creationId xmlns:p14="http://schemas.microsoft.com/office/powerpoint/2010/main" val="282971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609600"/>
            <a:ext cx="1676400" cy="5334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000" b="1" dirty="0">
                <a:hlinkClick r:id="rId3" action="ppaction://hlinksldjump"/>
              </a:rPr>
              <a:t>WHO</a:t>
            </a:r>
            <a:endParaRPr lang="en-US" sz="2000" b="1" dirty="0"/>
          </a:p>
        </p:txBody>
      </p:sp>
      <p:sp>
        <p:nvSpPr>
          <p:cNvPr id="8" name="Rounded Rectangle 7"/>
          <p:cNvSpPr/>
          <p:nvPr/>
        </p:nvSpPr>
        <p:spPr>
          <a:xfrm>
            <a:off x="1981200" y="609600"/>
            <a:ext cx="1676400" cy="5334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000" b="1" dirty="0">
                <a:hlinkClick r:id="rId4" action="ppaction://hlinksldjump"/>
              </a:rPr>
              <a:t>WHAT</a:t>
            </a:r>
            <a:endParaRPr lang="en-US" sz="2000" b="1" dirty="0"/>
          </a:p>
        </p:txBody>
      </p:sp>
      <p:sp>
        <p:nvSpPr>
          <p:cNvPr id="9" name="Rounded Rectangle 8"/>
          <p:cNvSpPr/>
          <p:nvPr/>
        </p:nvSpPr>
        <p:spPr>
          <a:xfrm>
            <a:off x="3733800" y="609600"/>
            <a:ext cx="1676400" cy="5334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000" b="1" dirty="0">
                <a:hlinkClick r:id="rId5" action="ppaction://hlinksldjump"/>
              </a:rPr>
              <a:t>HOW</a:t>
            </a:r>
            <a:endParaRPr lang="en-US" sz="2000" b="1" dirty="0"/>
          </a:p>
        </p:txBody>
      </p:sp>
      <p:sp>
        <p:nvSpPr>
          <p:cNvPr id="10" name="Rounded Rectangle 9"/>
          <p:cNvSpPr/>
          <p:nvPr/>
        </p:nvSpPr>
        <p:spPr>
          <a:xfrm>
            <a:off x="5486400" y="609600"/>
            <a:ext cx="1676400" cy="5334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000" b="1" dirty="0">
                <a:hlinkClick r:id="rId6" action="ppaction://hlinksldjump"/>
              </a:rPr>
              <a:t>WHY</a:t>
            </a:r>
            <a:endParaRPr lang="en-US" sz="2000" b="1" dirty="0"/>
          </a:p>
        </p:txBody>
      </p:sp>
      <p:sp>
        <p:nvSpPr>
          <p:cNvPr id="11" name="Rounded Rectangle 10">
            <a:hlinkClick r:id="rId7" action="ppaction://hlinksldjump"/>
          </p:cNvPr>
          <p:cNvSpPr/>
          <p:nvPr/>
        </p:nvSpPr>
        <p:spPr>
          <a:xfrm>
            <a:off x="228600" y="1219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100</a:t>
            </a:r>
          </a:p>
        </p:txBody>
      </p:sp>
      <p:sp>
        <p:nvSpPr>
          <p:cNvPr id="12" name="Rounded Rectangle 11">
            <a:hlinkClick r:id="rId8" action="ppaction://hlinksldjump"/>
          </p:cNvPr>
          <p:cNvSpPr/>
          <p:nvPr/>
        </p:nvSpPr>
        <p:spPr>
          <a:xfrm>
            <a:off x="228600" y="2362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200</a:t>
            </a:r>
          </a:p>
        </p:txBody>
      </p:sp>
      <p:sp>
        <p:nvSpPr>
          <p:cNvPr id="13" name="Rounded Rectangle 12">
            <a:hlinkClick r:id="rId9" action="ppaction://hlinksldjump"/>
          </p:cNvPr>
          <p:cNvSpPr/>
          <p:nvPr/>
        </p:nvSpPr>
        <p:spPr>
          <a:xfrm>
            <a:off x="228600" y="3505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300</a:t>
            </a:r>
          </a:p>
        </p:txBody>
      </p:sp>
      <p:sp>
        <p:nvSpPr>
          <p:cNvPr id="14" name="Rounded Rectangle 13">
            <a:hlinkClick r:id="rId10" action="ppaction://hlinksldjump"/>
          </p:cNvPr>
          <p:cNvSpPr/>
          <p:nvPr/>
        </p:nvSpPr>
        <p:spPr>
          <a:xfrm>
            <a:off x="228600" y="4648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400</a:t>
            </a:r>
          </a:p>
        </p:txBody>
      </p:sp>
      <p:sp>
        <p:nvSpPr>
          <p:cNvPr id="16" name="Rounded Rectangle 15">
            <a:hlinkClick r:id="rId11" action="ppaction://hlinksldjump"/>
          </p:cNvPr>
          <p:cNvSpPr/>
          <p:nvPr/>
        </p:nvSpPr>
        <p:spPr>
          <a:xfrm>
            <a:off x="1981200" y="4648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400</a:t>
            </a:r>
          </a:p>
        </p:txBody>
      </p:sp>
      <p:sp>
        <p:nvSpPr>
          <p:cNvPr id="17" name="Rounded Rectangle 16">
            <a:hlinkClick r:id="rId12" action="ppaction://hlinksldjump"/>
          </p:cNvPr>
          <p:cNvSpPr/>
          <p:nvPr/>
        </p:nvSpPr>
        <p:spPr>
          <a:xfrm>
            <a:off x="1981200" y="3505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300</a:t>
            </a:r>
          </a:p>
        </p:txBody>
      </p:sp>
      <p:sp>
        <p:nvSpPr>
          <p:cNvPr id="18" name="Rounded Rectangle 17">
            <a:hlinkClick r:id="rId13" action="ppaction://hlinksldjump"/>
          </p:cNvPr>
          <p:cNvSpPr/>
          <p:nvPr/>
        </p:nvSpPr>
        <p:spPr>
          <a:xfrm>
            <a:off x="1981200" y="2362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200</a:t>
            </a:r>
          </a:p>
        </p:txBody>
      </p:sp>
      <p:sp>
        <p:nvSpPr>
          <p:cNvPr id="19" name="Rounded Rectangle 18">
            <a:hlinkClick r:id="rId14" action="ppaction://hlinksldjump"/>
          </p:cNvPr>
          <p:cNvSpPr/>
          <p:nvPr/>
        </p:nvSpPr>
        <p:spPr>
          <a:xfrm>
            <a:off x="1981200" y="1219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100</a:t>
            </a:r>
          </a:p>
        </p:txBody>
      </p:sp>
      <p:sp>
        <p:nvSpPr>
          <p:cNvPr id="22" name="Rounded Rectangle 21">
            <a:hlinkClick r:id="rId15" action="ppaction://hlinksldjump"/>
          </p:cNvPr>
          <p:cNvSpPr/>
          <p:nvPr/>
        </p:nvSpPr>
        <p:spPr>
          <a:xfrm>
            <a:off x="3733800" y="4648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400</a:t>
            </a:r>
          </a:p>
        </p:txBody>
      </p:sp>
      <p:sp>
        <p:nvSpPr>
          <p:cNvPr id="23" name="Rounded Rectangle 22">
            <a:hlinkClick r:id="rId16" action="ppaction://hlinksldjump"/>
          </p:cNvPr>
          <p:cNvSpPr/>
          <p:nvPr/>
        </p:nvSpPr>
        <p:spPr>
          <a:xfrm>
            <a:off x="3733800" y="3505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300</a:t>
            </a:r>
          </a:p>
        </p:txBody>
      </p:sp>
      <p:sp>
        <p:nvSpPr>
          <p:cNvPr id="24" name="Rounded Rectangle 23">
            <a:hlinkClick r:id="rId17" action="ppaction://hlinksldjump"/>
          </p:cNvPr>
          <p:cNvSpPr/>
          <p:nvPr/>
        </p:nvSpPr>
        <p:spPr>
          <a:xfrm>
            <a:off x="3733800" y="2362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200</a:t>
            </a:r>
          </a:p>
        </p:txBody>
      </p:sp>
      <p:sp>
        <p:nvSpPr>
          <p:cNvPr id="25" name="Rounded Rectangle 24">
            <a:hlinkClick r:id="rId18" action="ppaction://hlinksldjump"/>
          </p:cNvPr>
          <p:cNvSpPr/>
          <p:nvPr/>
        </p:nvSpPr>
        <p:spPr>
          <a:xfrm>
            <a:off x="3733800" y="1219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100</a:t>
            </a:r>
          </a:p>
        </p:txBody>
      </p:sp>
      <p:sp>
        <p:nvSpPr>
          <p:cNvPr id="27" name="Rounded Rectangle 26">
            <a:hlinkClick r:id="rId19" action="ppaction://hlinksldjump"/>
          </p:cNvPr>
          <p:cNvSpPr/>
          <p:nvPr/>
        </p:nvSpPr>
        <p:spPr>
          <a:xfrm>
            <a:off x="5513882" y="4648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400</a:t>
            </a:r>
          </a:p>
        </p:txBody>
      </p:sp>
      <p:sp>
        <p:nvSpPr>
          <p:cNvPr id="28" name="Rounded Rectangle 27">
            <a:hlinkClick r:id="rId20" action="ppaction://hlinksldjump"/>
          </p:cNvPr>
          <p:cNvSpPr/>
          <p:nvPr/>
        </p:nvSpPr>
        <p:spPr>
          <a:xfrm>
            <a:off x="5486400" y="3505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300</a:t>
            </a:r>
          </a:p>
        </p:txBody>
      </p:sp>
      <p:sp>
        <p:nvSpPr>
          <p:cNvPr id="29" name="Rounded Rectangle 28">
            <a:hlinkClick r:id="rId21" action="ppaction://hlinksldjump"/>
          </p:cNvPr>
          <p:cNvSpPr/>
          <p:nvPr/>
        </p:nvSpPr>
        <p:spPr>
          <a:xfrm>
            <a:off x="5486400" y="2362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200</a:t>
            </a:r>
          </a:p>
        </p:txBody>
      </p:sp>
      <p:sp>
        <p:nvSpPr>
          <p:cNvPr id="30" name="Rounded Rectangle 29">
            <a:hlinkClick r:id="rId22" action="ppaction://hlinksldjump"/>
          </p:cNvPr>
          <p:cNvSpPr/>
          <p:nvPr/>
        </p:nvSpPr>
        <p:spPr>
          <a:xfrm>
            <a:off x="5486400" y="1219200"/>
            <a:ext cx="1676400" cy="1066800"/>
          </a:xfrm>
          <a:prstGeom prst="round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t>100</a:t>
            </a:r>
          </a:p>
        </p:txBody>
      </p:sp>
      <p:pic>
        <p:nvPicPr>
          <p:cNvPr id="2" name="Picture 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90282" y="231646"/>
            <a:ext cx="1984252" cy="19751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96081"/>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Who</a:t>
            </a:r>
          </a:p>
        </p:txBody>
      </p:sp>
      <p:sp>
        <p:nvSpPr>
          <p:cNvPr id="4" name="Left Arrow 3">
            <a:hlinkClick r:id="rId3" action="ppaction://hlinksldjump"/>
          </p:cNvPr>
          <p:cNvSpPr/>
          <p:nvPr/>
        </p:nvSpPr>
        <p:spPr bwMode="auto">
          <a:xfrm>
            <a:off x="489857" y="58674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
        <p:nvSpPr>
          <p:cNvPr id="5" name="TextBox 4"/>
          <p:cNvSpPr txBox="1">
            <a:spLocks noChangeArrowheads="1"/>
          </p:cNvSpPr>
          <p:nvPr/>
        </p:nvSpPr>
        <p:spPr bwMode="auto">
          <a:xfrm>
            <a:off x="489857" y="1252289"/>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eaLnBrk="1" hangingPunct="1"/>
            <a:endParaRPr lang="en-US" altLang="en-US" sz="2400" dirty="0">
              <a:solidFill>
                <a:schemeClr val="bg1"/>
              </a:solidFill>
              <a:latin typeface="Calibri" pitchFamily="34" charset="0"/>
            </a:endParaRPr>
          </a:p>
          <a:p>
            <a:pPr marL="0" lvl="1" eaLnBrk="1" hangingPunct="1"/>
            <a:endParaRPr lang="en-US" altLang="en-US" sz="2400" dirty="0">
              <a:solidFill>
                <a:schemeClr val="bg1"/>
              </a:solidFill>
              <a:latin typeface="Calibri" pitchFamily="34" charset="0"/>
            </a:endParaRPr>
          </a:p>
          <a:p>
            <a:pPr marL="0" lvl="1" eaLnBrk="1" hangingPunct="1"/>
            <a:endParaRPr lang="en-US" altLang="en-US" sz="2400" dirty="0">
              <a:solidFill>
                <a:schemeClr val="bg1"/>
              </a:solidFill>
              <a:latin typeface="+mn-lt"/>
            </a:endParaRPr>
          </a:p>
          <a:p>
            <a:pPr marL="0" lvl="1" eaLnBrk="1" hangingPunct="1"/>
            <a:r>
              <a:rPr lang="en-US" altLang="en-US" sz="2400" dirty="0">
                <a:solidFill>
                  <a:schemeClr val="bg1"/>
                </a:solidFill>
                <a:latin typeface="+mn-lt"/>
              </a:rPr>
              <a:t>Millennials, who are already emerging as leaders in technology and other industries and will comprise 75 percent of the global workforce by 2025.</a:t>
            </a:r>
          </a:p>
          <a:p>
            <a:pPr marL="0" lvl="1" eaLnBrk="1" hangingPunct="1"/>
            <a:endParaRPr lang="en-US" altLang="en-US" sz="2400" dirty="0">
              <a:solidFill>
                <a:schemeClr val="bg1"/>
              </a:solidFill>
              <a:latin typeface="Calibri" pitchFamily="34" charset="0"/>
            </a:endParaRPr>
          </a:p>
          <a:p>
            <a:pPr marL="0" lvl="1" eaLnBrk="1" hangingPunct="1"/>
            <a:endParaRPr lang="en-US" altLang="en-US" sz="2400" dirty="0">
              <a:solidFill>
                <a:schemeClr val="bg1"/>
              </a:solidFill>
              <a:latin typeface="Calibri" pitchFamily="34" charset="0"/>
            </a:endParaRPr>
          </a:p>
        </p:txBody>
      </p:sp>
    </p:spTree>
    <p:extLst>
      <p:ext uri="{BB962C8B-B14F-4D97-AF65-F5344CB8AC3E}">
        <p14:creationId xmlns:p14="http://schemas.microsoft.com/office/powerpoint/2010/main" val="97999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0898"/>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Who– 100 Points</a:t>
            </a:r>
          </a:p>
        </p:txBody>
      </p:sp>
      <p:sp>
        <p:nvSpPr>
          <p:cNvPr id="3" name="TextBox 2"/>
          <p:cNvSpPr txBox="1">
            <a:spLocks noChangeArrowheads="1"/>
          </p:cNvSpPr>
          <p:nvPr/>
        </p:nvSpPr>
        <p:spPr bwMode="auto">
          <a:xfrm>
            <a:off x="533400" y="1828800"/>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People born after this year are considered to be members of Generation Y.</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What is 1981?</a:t>
            </a:r>
          </a:p>
        </p:txBody>
      </p:sp>
      <p:sp>
        <p:nvSpPr>
          <p:cNvPr id="4" name="Left Arrow 3">
            <a:hlinkClick r:id="rId3" action="ppaction://hlinksldjump"/>
          </p:cNvPr>
          <p:cNvSpPr/>
          <p:nvPr/>
        </p:nvSpPr>
        <p:spPr bwMode="auto">
          <a:xfrm>
            <a:off x="537029" y="59436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669"/>
            <a:ext cx="8229600" cy="7921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5400" spc="0" dirty="0">
                <a:ln w="50800"/>
                <a:solidFill>
                  <a:schemeClr val="tx1">
                    <a:lumMod val="50000"/>
                    <a:lumOff val="50000"/>
                  </a:schemeClr>
                </a:solidFill>
                <a:effectLst/>
              </a:rPr>
              <a:t>Who– 200 Points</a:t>
            </a:r>
          </a:p>
        </p:txBody>
      </p:sp>
      <p:sp>
        <p:nvSpPr>
          <p:cNvPr id="4" name="Left Arrow 3">
            <a:hlinkClick r:id="rId3" action="ppaction://hlinksldjump"/>
          </p:cNvPr>
          <p:cNvSpPr/>
          <p:nvPr/>
        </p:nvSpPr>
        <p:spPr bwMode="auto">
          <a:xfrm>
            <a:off x="566057" y="5867400"/>
            <a:ext cx="990600" cy="609600"/>
          </a:xfrm>
          <a:prstGeom prst="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n-US" dirty="0">
              <a:solidFill>
                <a:schemeClr val="tx1"/>
              </a:solidFill>
              <a:latin typeface="Times New Roman" pitchFamily="18" charset="0"/>
            </a:endParaRPr>
          </a:p>
        </p:txBody>
      </p:sp>
      <p:sp>
        <p:nvSpPr>
          <p:cNvPr id="6" name="TextBox 5"/>
          <p:cNvSpPr txBox="1">
            <a:spLocks noChangeArrowheads="1"/>
          </p:cNvSpPr>
          <p:nvPr/>
        </p:nvSpPr>
        <p:spPr bwMode="auto">
          <a:xfrm>
            <a:off x="566057" y="1752600"/>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rgbClr val="FFFF00"/>
                </a:solidFill>
                <a:latin typeface="Calibri" pitchFamily="34" charset="0"/>
              </a:rPr>
              <a:t>QUESTION:</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Gen Y’s are often referred to by this description due to their technological aptitude.</a:t>
            </a:r>
          </a:p>
          <a:p>
            <a:pPr eaLnBrk="1" hangingPunct="1">
              <a:buFont typeface="Arial" charset="0"/>
              <a:buChar char="•"/>
            </a:pPr>
            <a:endParaRPr lang="en-US" altLang="en-US" sz="2400" dirty="0">
              <a:latin typeface="Calibri" pitchFamily="34" charset="0"/>
            </a:endParaRPr>
          </a:p>
          <a:p>
            <a:pPr eaLnBrk="1" hangingPunct="1"/>
            <a:r>
              <a:rPr lang="en-US" altLang="en-US" sz="2400" b="1" dirty="0">
                <a:solidFill>
                  <a:srgbClr val="FFFF00"/>
                </a:solidFill>
                <a:latin typeface="Calibri" pitchFamily="34" charset="0"/>
              </a:rPr>
              <a:t>ANSWER:</a:t>
            </a:r>
          </a:p>
          <a:p>
            <a:pPr eaLnBrk="1" hangingPunct="1">
              <a:buFont typeface="Arial" charset="0"/>
              <a:buChar char="•"/>
            </a:pPr>
            <a:endParaRPr lang="en-US" altLang="en-US" sz="2400" dirty="0">
              <a:latin typeface="Calibri" pitchFamily="34" charset="0"/>
            </a:endParaRPr>
          </a:p>
          <a:p>
            <a:pPr lvl="1" eaLnBrk="1" hangingPunct="1">
              <a:buFont typeface="Arial" charset="0"/>
              <a:buChar char="•"/>
            </a:pPr>
            <a:r>
              <a:rPr lang="en-US" altLang="en-US" sz="2400" dirty="0">
                <a:solidFill>
                  <a:schemeClr val="bg1"/>
                </a:solidFill>
                <a:latin typeface="Calibri" pitchFamily="34" charset="0"/>
              </a:rPr>
              <a:t>Who are digital natives?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eopardy Template-4 top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b="1" dirty="0" smtClean="0">
            <a:solidFill>
              <a:srgbClr val="FFFF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3826</TotalTime>
  <Words>3699</Words>
  <Application>Microsoft Office PowerPoint</Application>
  <PresentationFormat>On-screen Show (4:3)</PresentationFormat>
  <Paragraphs>440</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Black</vt:lpstr>
      <vt:lpstr>Calibri</vt:lpstr>
      <vt:lpstr>Tahoma</vt:lpstr>
      <vt:lpstr>Times New Roman</vt:lpstr>
      <vt:lpstr>Wingdings</vt:lpstr>
      <vt:lpstr>Jeopardy Template-4 topic</vt:lpstr>
      <vt:lpstr>PowerPoint Presentation</vt:lpstr>
      <vt:lpstr>Why ask Y</vt:lpstr>
      <vt:lpstr>Why ask Y</vt:lpstr>
      <vt:lpstr>Why ask Y</vt:lpstr>
      <vt:lpstr>PowerPoint Presentation</vt:lpstr>
      <vt:lpstr>PowerPoint Presentation</vt:lpstr>
      <vt:lpstr>Who</vt:lpstr>
      <vt:lpstr>Who– 100 Points</vt:lpstr>
      <vt:lpstr>Who– 200 Points</vt:lpstr>
      <vt:lpstr>Who– 300 Points</vt:lpstr>
      <vt:lpstr>Who– 400 Points</vt:lpstr>
      <vt:lpstr>What</vt:lpstr>
      <vt:lpstr>What</vt:lpstr>
      <vt:lpstr>What– 100 Points</vt:lpstr>
      <vt:lpstr>Mental Health</vt:lpstr>
      <vt:lpstr>What– 200 Points</vt:lpstr>
      <vt:lpstr>What – 300 Points</vt:lpstr>
      <vt:lpstr>What– 400 Points</vt:lpstr>
      <vt:lpstr>What</vt:lpstr>
      <vt:lpstr>How</vt:lpstr>
      <vt:lpstr>How– 100 Points</vt:lpstr>
      <vt:lpstr>Communication </vt:lpstr>
      <vt:lpstr>How– 200 Points</vt:lpstr>
      <vt:lpstr>Development</vt:lpstr>
      <vt:lpstr>How– 300 Points</vt:lpstr>
      <vt:lpstr>How– 400 Points</vt:lpstr>
      <vt:lpstr>Other Generations in the Workforce</vt:lpstr>
      <vt:lpstr>Other Generations in the Workforce</vt:lpstr>
      <vt:lpstr>Mentor Up</vt:lpstr>
      <vt:lpstr>Mentor Up</vt:lpstr>
      <vt:lpstr>How</vt:lpstr>
      <vt:lpstr>Why</vt:lpstr>
      <vt:lpstr>Why– 100 Points</vt:lpstr>
      <vt:lpstr>Technology</vt:lpstr>
      <vt:lpstr>Impact of Social Media</vt:lpstr>
      <vt:lpstr>Why– 200 Points</vt:lpstr>
      <vt:lpstr>Globalization</vt:lpstr>
      <vt:lpstr>Why– 300 Points</vt:lpstr>
      <vt:lpstr>Why– 400 Points</vt:lpstr>
      <vt:lpstr>Why</vt:lpstr>
      <vt:lpstr>Questions</vt:lpstr>
    </vt:vector>
  </TitlesOfParts>
  <Company>Educational Technology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JEOPARDY</dc:title>
  <dc:subject>Jeopardy Template</dc:subject>
  <dc:creator>Educational Technology Network</dc:creator>
  <cp:keywords>Jeopardy Powerpoint Template;Educational Technology</cp:keywords>
  <dc:description>www.edtechnetwork.com</dc:description>
  <cp:lastModifiedBy>Heard, Mildred</cp:lastModifiedBy>
  <cp:revision>73</cp:revision>
  <cp:lastPrinted>2022-10-19T21:05:10Z</cp:lastPrinted>
  <dcterms:created xsi:type="dcterms:W3CDTF">2009-08-07T22:09:44Z</dcterms:created>
  <dcterms:modified xsi:type="dcterms:W3CDTF">2022-10-20T14:58:53Z</dcterms:modified>
  <cp:category>Jeopardy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TC300062161033</vt:lpwstr>
  </property>
</Properties>
</file>