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9" r:id="rId7"/>
    <p:sldId id="258" r:id="rId8"/>
    <p:sldId id="260" r:id="rId9"/>
    <p:sldId id="261" r:id="rId10"/>
    <p:sldId id="262" r:id="rId11"/>
    <p:sldId id="263" r:id="rId12"/>
    <p:sldId id="264" r:id="rId13"/>
    <p:sldId id="265" r:id="rId14"/>
    <p:sldId id="266" r:id="rId15"/>
    <p:sldId id="267" r:id="rId16"/>
    <p:sldId id="268" r:id="rId17"/>
    <p:sldId id="269" r:id="rId18"/>
    <p:sldId id="270" r:id="rId19"/>
    <p:sldId id="272" r:id="rId20"/>
    <p:sldId id="273" r:id="rId21"/>
    <p:sldId id="274" r:id="rId22"/>
    <p:sldId id="275" r:id="rId23"/>
    <p:sldId id="271" r:id="rId24"/>
    <p:sldId id="276" r:id="rId25"/>
    <p:sldId id="277" r:id="rId26"/>
    <p:sldId id="286" r:id="rId27"/>
    <p:sldId id="283" r:id="rId28"/>
    <p:sldId id="284" r:id="rId29"/>
    <p:sldId id="285" r:id="rId30"/>
    <p:sldId id="278" r:id="rId31"/>
    <p:sldId id="279" r:id="rId32"/>
    <p:sldId id="280" r:id="rId33"/>
    <p:sldId id="281" r:id="rId34"/>
    <p:sldId id="282" r:id="rId35"/>
    <p:sldId id="287" r:id="rId36"/>
    <p:sldId id="288" r:id="rId37"/>
    <p:sldId id="289" r:id="rId38"/>
    <p:sldId id="290" r:id="rId39"/>
    <p:sldId id="291" r:id="rId40"/>
    <p:sldId id="292" r:id="rId41"/>
    <p:sldId id="293" r:id="rId42"/>
    <p:sldId id="294" r:id="rId43"/>
    <p:sldId id="295" r:id="rId44"/>
    <p:sldId id="297" r:id="rId45"/>
    <p:sldId id="298" r:id="rId46"/>
    <p:sldId id="299" r:id="rId47"/>
    <p:sldId id="296" r:id="rId48"/>
    <p:sldId id="300" r:id="rId49"/>
    <p:sldId id="301" r:id="rId50"/>
    <p:sldId id="302" r:id="rId51"/>
    <p:sldId id="303" r:id="rId52"/>
    <p:sldId id="304" r:id="rId53"/>
    <p:sldId id="305" r:id="rId54"/>
    <p:sldId id="307" r:id="rId55"/>
    <p:sldId id="306" r:id="rId56"/>
    <p:sldId id="308" r:id="rId57"/>
    <p:sldId id="309" r:id="rId58"/>
    <p:sldId id="310" r:id="rId59"/>
    <p:sldId id="311" r:id="rId60"/>
    <p:sldId id="313" r:id="rId61"/>
    <p:sldId id="314" r:id="rId62"/>
    <p:sldId id="315" r:id="rId63"/>
    <p:sldId id="316" r:id="rId64"/>
    <p:sldId id="317" r:id="rId65"/>
    <p:sldId id="318" r:id="rId66"/>
    <p:sldId id="319" r:id="rId67"/>
    <p:sldId id="320" r:id="rId68"/>
    <p:sldId id="312" r:id="rId69"/>
    <p:sldId id="321" r:id="rId70"/>
    <p:sldId id="322" r:id="rId71"/>
    <p:sldId id="323" r:id="rId72"/>
    <p:sldId id="324" r:id="rId73"/>
    <p:sldId id="325" r:id="rId74"/>
    <p:sldId id="328" r:id="rId75"/>
    <p:sldId id="326" r:id="rId76"/>
    <p:sldId id="327" r:id="rId77"/>
    <p:sldId id="329" r:id="rId78"/>
    <p:sldId id="332" r:id="rId79"/>
    <p:sldId id="333" r:id="rId80"/>
    <p:sldId id="331" r:id="rId81"/>
    <p:sldId id="334" r:id="rId82"/>
    <p:sldId id="335" r:id="rId83"/>
    <p:sldId id="330" r:id="rId84"/>
    <p:sldId id="336" r:id="rId85"/>
    <p:sldId id="337" r:id="rId86"/>
    <p:sldId id="338" r:id="rId87"/>
    <p:sldId id="339" r:id="rId88"/>
    <p:sldId id="340" r:id="rId89"/>
    <p:sldId id="345" r:id="rId90"/>
    <p:sldId id="343" r:id="rId91"/>
    <p:sldId id="344" r:id="rId92"/>
    <p:sldId id="346" r:id="rId93"/>
    <p:sldId id="347" r:id="rId94"/>
    <p:sldId id="348" r:id="rId95"/>
    <p:sldId id="349" r:id="rId96"/>
    <p:sldId id="350" r:id="rId97"/>
    <p:sldId id="351" r:id="rId98"/>
    <p:sldId id="341" r:id="rId99"/>
    <p:sldId id="352" r:id="rId100"/>
    <p:sldId id="342" r:id="rId101"/>
    <p:sldId id="353" r:id="rId102"/>
    <p:sldId id="354" r:id="rId103"/>
    <p:sldId id="355" r:id="rId104"/>
    <p:sldId id="356" r:id="rId105"/>
    <p:sldId id="357" r:id="rId106"/>
    <p:sldId id="358" r:id="rId107"/>
    <p:sldId id="359" r:id="rId108"/>
    <p:sldId id="360" r:id="rId109"/>
    <p:sldId id="361" r:id="rId110"/>
    <p:sldId id="362" r:id="rId111"/>
    <p:sldId id="363" r:id="rId112"/>
    <p:sldId id="364" r:id="rId113"/>
    <p:sldId id="365" r:id="rId114"/>
    <p:sldId id="366" r:id="rId115"/>
    <p:sldId id="367" r:id="rId116"/>
    <p:sldId id="369" r:id="rId117"/>
    <p:sldId id="368" r:id="rId118"/>
    <p:sldId id="370" r:id="rId119"/>
    <p:sldId id="371" r:id="rId120"/>
    <p:sldId id="372" r:id="rId121"/>
    <p:sldId id="374" r:id="rId122"/>
    <p:sldId id="373" r:id="rId123"/>
    <p:sldId id="375" r:id="rId124"/>
    <p:sldId id="376" r:id="rId125"/>
    <p:sldId id="377" r:id="rId126"/>
    <p:sldId id="378" r:id="rId127"/>
    <p:sldId id="380" r:id="rId128"/>
    <p:sldId id="379" r:id="rId129"/>
    <p:sldId id="381" r:id="rId130"/>
    <p:sldId id="382" r:id="rId131"/>
    <p:sldId id="383" r:id="rId132"/>
    <p:sldId id="384" r:id="rId133"/>
    <p:sldId id="385" r:id="rId134"/>
    <p:sldId id="386" r:id="rId135"/>
    <p:sldId id="387" r:id="rId136"/>
    <p:sldId id="388" r:id="rId137"/>
    <p:sldId id="389" r:id="rId138"/>
    <p:sldId id="390" r:id="rId139"/>
    <p:sldId id="391" r:id="rId140"/>
    <p:sldId id="392" r:id="rId141"/>
    <p:sldId id="393" r:id="rId142"/>
    <p:sldId id="394" r:id="rId143"/>
    <p:sldId id="395" r:id="rId144"/>
    <p:sldId id="396" r:id="rId145"/>
    <p:sldId id="397" r:id="rId146"/>
    <p:sldId id="398" r:id="rId147"/>
    <p:sldId id="399" r:id="rId148"/>
    <p:sldId id="400" r:id="rId149"/>
    <p:sldId id="401" r:id="rId150"/>
    <p:sldId id="402" r:id="rId151"/>
    <p:sldId id="403" r:id="rId152"/>
    <p:sldId id="404" r:id="rId153"/>
    <p:sldId id="405" r:id="rId154"/>
    <p:sldId id="406" r:id="rId155"/>
    <p:sldId id="407" r:id="rId156"/>
    <p:sldId id="408" r:id="rId157"/>
    <p:sldId id="409" r:id="rId158"/>
    <p:sldId id="410" r:id="rId159"/>
    <p:sldId id="411" r:id="rId160"/>
    <p:sldId id="412" r:id="rId161"/>
    <p:sldId id="413" r:id="rId162"/>
    <p:sldId id="414" r:id="rId163"/>
    <p:sldId id="415" r:id="rId164"/>
    <p:sldId id="416" r:id="rId165"/>
    <p:sldId id="417" r:id="rId166"/>
    <p:sldId id="418" r:id="rId167"/>
    <p:sldId id="419" r:id="rId168"/>
    <p:sldId id="420" r:id="rId169"/>
    <p:sldId id="421" r:id="rId17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037E49-7ABF-4175-BAEB-7AA18AA7DC20}" v="75" dt="2022-09-14T21:27:51.6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38" Type="http://schemas.openxmlformats.org/officeDocument/2006/relationships/slide" Target="slides/slide134.xml"/><Relationship Id="rId154" Type="http://schemas.openxmlformats.org/officeDocument/2006/relationships/slide" Target="slides/slide150.xml"/><Relationship Id="rId159" Type="http://schemas.openxmlformats.org/officeDocument/2006/relationships/slide" Target="slides/slide155.xml"/><Relationship Id="rId175" Type="http://schemas.microsoft.com/office/2016/11/relationships/changesInfo" Target="changesInfos/changesInfo1.xml"/><Relationship Id="rId170" Type="http://schemas.openxmlformats.org/officeDocument/2006/relationships/slide" Target="slides/slide166.xml"/><Relationship Id="rId16" Type="http://schemas.openxmlformats.org/officeDocument/2006/relationships/slide" Target="slides/slide12.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28" Type="http://schemas.openxmlformats.org/officeDocument/2006/relationships/slide" Target="slides/slide124.xml"/><Relationship Id="rId144" Type="http://schemas.openxmlformats.org/officeDocument/2006/relationships/slide" Target="slides/slide140.xml"/><Relationship Id="rId149" Type="http://schemas.openxmlformats.org/officeDocument/2006/relationships/slide" Target="slides/slide145.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160" Type="http://schemas.openxmlformats.org/officeDocument/2006/relationships/slide" Target="slides/slide156.xml"/><Relationship Id="rId165" Type="http://schemas.openxmlformats.org/officeDocument/2006/relationships/slide" Target="slides/slide16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113" Type="http://schemas.openxmlformats.org/officeDocument/2006/relationships/slide" Target="slides/slide109.xml"/><Relationship Id="rId118" Type="http://schemas.openxmlformats.org/officeDocument/2006/relationships/slide" Target="slides/slide114.xml"/><Relationship Id="rId134" Type="http://schemas.openxmlformats.org/officeDocument/2006/relationships/slide" Target="slides/slide130.xml"/><Relationship Id="rId139" Type="http://schemas.openxmlformats.org/officeDocument/2006/relationships/slide" Target="slides/slide135.xml"/><Relationship Id="rId80" Type="http://schemas.openxmlformats.org/officeDocument/2006/relationships/slide" Target="slides/slide76.xml"/><Relationship Id="rId85" Type="http://schemas.openxmlformats.org/officeDocument/2006/relationships/slide" Target="slides/slide81.xml"/><Relationship Id="rId150" Type="http://schemas.openxmlformats.org/officeDocument/2006/relationships/slide" Target="slides/slide146.xml"/><Relationship Id="rId155" Type="http://schemas.openxmlformats.org/officeDocument/2006/relationships/slide" Target="slides/slide151.xml"/><Relationship Id="rId171" Type="http://schemas.openxmlformats.org/officeDocument/2006/relationships/presProps" Target="presProps.xml"/><Relationship Id="rId176" Type="http://schemas.microsoft.com/office/2015/10/relationships/revisionInfo" Target="revisionInfo.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08" Type="http://schemas.openxmlformats.org/officeDocument/2006/relationships/slide" Target="slides/slide104.xml"/><Relationship Id="rId124" Type="http://schemas.openxmlformats.org/officeDocument/2006/relationships/slide" Target="slides/slide120.xml"/><Relationship Id="rId129" Type="http://schemas.openxmlformats.org/officeDocument/2006/relationships/slide" Target="slides/slide125.xml"/><Relationship Id="rId54" Type="http://schemas.openxmlformats.org/officeDocument/2006/relationships/slide" Target="slides/slide50.xml"/><Relationship Id="rId70" Type="http://schemas.openxmlformats.org/officeDocument/2006/relationships/slide" Target="slides/slide66.xml"/><Relationship Id="rId75" Type="http://schemas.openxmlformats.org/officeDocument/2006/relationships/slide" Target="slides/slide71.xml"/><Relationship Id="rId91" Type="http://schemas.openxmlformats.org/officeDocument/2006/relationships/slide" Target="slides/slide87.xml"/><Relationship Id="rId96" Type="http://schemas.openxmlformats.org/officeDocument/2006/relationships/slide" Target="slides/slide92.xml"/><Relationship Id="rId140" Type="http://schemas.openxmlformats.org/officeDocument/2006/relationships/slide" Target="slides/slide136.xml"/><Relationship Id="rId145" Type="http://schemas.openxmlformats.org/officeDocument/2006/relationships/slide" Target="slides/slide141.xml"/><Relationship Id="rId161" Type="http://schemas.openxmlformats.org/officeDocument/2006/relationships/slide" Target="slides/slide157.xml"/><Relationship Id="rId166" Type="http://schemas.openxmlformats.org/officeDocument/2006/relationships/slide" Target="slides/slide162.xml"/><Relationship Id="rId1" Type="http://schemas.openxmlformats.org/officeDocument/2006/relationships/customXml" Target="../customXml/item1.xml"/><Relationship Id="rId6" Type="http://schemas.openxmlformats.org/officeDocument/2006/relationships/slide" Target="slides/slide2.xml"/><Relationship Id="rId23" Type="http://schemas.openxmlformats.org/officeDocument/2006/relationships/slide" Target="slides/slide1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119" Type="http://schemas.openxmlformats.org/officeDocument/2006/relationships/slide" Target="slides/slide115.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30" Type="http://schemas.openxmlformats.org/officeDocument/2006/relationships/slide" Target="slides/slide126.xml"/><Relationship Id="rId135" Type="http://schemas.openxmlformats.org/officeDocument/2006/relationships/slide" Target="slides/slide131.xml"/><Relationship Id="rId143" Type="http://schemas.openxmlformats.org/officeDocument/2006/relationships/slide" Target="slides/slide139.xml"/><Relationship Id="rId148" Type="http://schemas.openxmlformats.org/officeDocument/2006/relationships/slide" Target="slides/slide144.xml"/><Relationship Id="rId151" Type="http://schemas.openxmlformats.org/officeDocument/2006/relationships/slide" Target="slides/slide147.xml"/><Relationship Id="rId156" Type="http://schemas.openxmlformats.org/officeDocument/2006/relationships/slide" Target="slides/slide152.xml"/><Relationship Id="rId164" Type="http://schemas.openxmlformats.org/officeDocument/2006/relationships/slide" Target="slides/slide160.xml"/><Relationship Id="rId169" Type="http://schemas.openxmlformats.org/officeDocument/2006/relationships/slide" Target="slides/slide165.xml"/><Relationship Id="rId4" Type="http://schemas.openxmlformats.org/officeDocument/2006/relationships/slideMaster" Target="slideMasters/slideMaster1.xml"/><Relationship Id="rId9" Type="http://schemas.openxmlformats.org/officeDocument/2006/relationships/slide" Target="slides/slide5.xml"/><Relationship Id="rId172" Type="http://schemas.openxmlformats.org/officeDocument/2006/relationships/viewProps" Target="viewProps.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141" Type="http://schemas.openxmlformats.org/officeDocument/2006/relationships/slide" Target="slides/slide137.xml"/><Relationship Id="rId146" Type="http://schemas.openxmlformats.org/officeDocument/2006/relationships/slide" Target="slides/slide142.xml"/><Relationship Id="rId167" Type="http://schemas.openxmlformats.org/officeDocument/2006/relationships/slide" Target="slides/slide163.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162" Type="http://schemas.openxmlformats.org/officeDocument/2006/relationships/slide" Target="slides/slide15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157" Type="http://schemas.openxmlformats.org/officeDocument/2006/relationships/slide" Target="slides/slide153.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slide" Target="slides/slide148.xml"/><Relationship Id="rId173" Type="http://schemas.openxmlformats.org/officeDocument/2006/relationships/theme" Target="theme/theme1.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tableStyles" Target="tableStyles.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hiteside, John" userId="4c8a2797-b4dc-455d-9009-bc7716bd8dcd" providerId="ADAL" clId="{92037E49-7ABF-4175-BAEB-7AA18AA7DC20}"/>
    <pc:docChg chg="undo custSel addSld modSld sldOrd">
      <pc:chgData name="Whiteside, John" userId="4c8a2797-b4dc-455d-9009-bc7716bd8dcd" providerId="ADAL" clId="{92037E49-7ABF-4175-BAEB-7AA18AA7DC20}" dt="2022-09-14T21:30:11.631" v="2270" actId="20577"/>
      <pc:docMkLst>
        <pc:docMk/>
      </pc:docMkLst>
      <pc:sldChg chg="modSp">
        <pc:chgData name="Whiteside, John" userId="4c8a2797-b4dc-455d-9009-bc7716bd8dcd" providerId="ADAL" clId="{92037E49-7ABF-4175-BAEB-7AA18AA7DC20}" dt="2022-09-14T16:05:49.984" v="219" actId="20577"/>
        <pc:sldMkLst>
          <pc:docMk/>
          <pc:sldMk cId="965630657" sldId="257"/>
        </pc:sldMkLst>
        <pc:spChg chg="mod">
          <ac:chgData name="Whiteside, John" userId="4c8a2797-b4dc-455d-9009-bc7716bd8dcd" providerId="ADAL" clId="{92037E49-7ABF-4175-BAEB-7AA18AA7DC20}" dt="2022-09-14T15:43:13.865" v="37" actId="20577"/>
          <ac:spMkLst>
            <pc:docMk/>
            <pc:sldMk cId="965630657" sldId="257"/>
            <ac:spMk id="2" creationId="{C9202866-00A5-44B2-A0ED-C8D12991F5AB}"/>
          </ac:spMkLst>
        </pc:spChg>
        <pc:spChg chg="mod">
          <ac:chgData name="Whiteside, John" userId="4c8a2797-b4dc-455d-9009-bc7716bd8dcd" providerId="ADAL" clId="{92037E49-7ABF-4175-BAEB-7AA18AA7DC20}" dt="2022-09-14T16:05:49.984" v="219" actId="20577"/>
          <ac:spMkLst>
            <pc:docMk/>
            <pc:sldMk cId="965630657" sldId="257"/>
            <ac:spMk id="3" creationId="{1958417A-18CB-46EA-BE21-E9D31F9FF240}"/>
          </ac:spMkLst>
        </pc:spChg>
      </pc:sldChg>
      <pc:sldChg chg="addSp delSp modSp add">
        <pc:chgData name="Whiteside, John" userId="4c8a2797-b4dc-455d-9009-bc7716bd8dcd" providerId="ADAL" clId="{92037E49-7ABF-4175-BAEB-7AA18AA7DC20}" dt="2022-09-14T16:02:09.790" v="145"/>
        <pc:sldMkLst>
          <pc:docMk/>
          <pc:sldMk cId="945617507" sldId="258"/>
        </pc:sldMkLst>
        <pc:spChg chg="mod">
          <ac:chgData name="Whiteside, John" userId="4c8a2797-b4dc-455d-9009-bc7716bd8dcd" providerId="ADAL" clId="{92037E49-7ABF-4175-BAEB-7AA18AA7DC20}" dt="2022-09-14T16:02:09.790" v="145"/>
          <ac:spMkLst>
            <pc:docMk/>
            <pc:sldMk cId="945617507" sldId="258"/>
            <ac:spMk id="2" creationId="{E1F05154-FA0C-43A4-8044-FB42EF4B8E31}"/>
          </ac:spMkLst>
        </pc:spChg>
        <pc:spChg chg="del">
          <ac:chgData name="Whiteside, John" userId="4c8a2797-b4dc-455d-9009-bc7716bd8dcd" providerId="ADAL" clId="{92037E49-7ABF-4175-BAEB-7AA18AA7DC20}" dt="2022-09-14T15:59:41.720" v="141"/>
          <ac:spMkLst>
            <pc:docMk/>
            <pc:sldMk cId="945617507" sldId="258"/>
            <ac:spMk id="3" creationId="{96986FBE-DDF6-4AA0-BFB6-D1FBEEAF2A94}"/>
          </ac:spMkLst>
        </pc:spChg>
        <pc:spChg chg="add">
          <ac:chgData name="Whiteside, John" userId="4c8a2797-b4dc-455d-9009-bc7716bd8dcd" providerId="ADAL" clId="{92037E49-7ABF-4175-BAEB-7AA18AA7DC20}" dt="2022-09-14T15:59:41.720" v="141"/>
          <ac:spMkLst>
            <pc:docMk/>
            <pc:sldMk cId="945617507" sldId="258"/>
            <ac:spMk id="5" creationId="{9136E043-3679-4A67-A872-4B49AB6576E3}"/>
          </ac:spMkLst>
        </pc:spChg>
        <pc:spChg chg="add del mod">
          <ac:chgData name="Whiteside, John" userId="4c8a2797-b4dc-455d-9009-bc7716bd8dcd" providerId="ADAL" clId="{92037E49-7ABF-4175-BAEB-7AA18AA7DC20}" dt="2022-09-14T16:01:54.540" v="144"/>
          <ac:spMkLst>
            <pc:docMk/>
            <pc:sldMk cId="945617507" sldId="258"/>
            <ac:spMk id="7" creationId="{A8DFF4F6-1495-4A24-928B-2CDA98E2A37E}"/>
          </ac:spMkLst>
        </pc:spChg>
        <pc:graphicFrameChg chg="add del mod modGraphic">
          <ac:chgData name="Whiteside, John" userId="4c8a2797-b4dc-455d-9009-bc7716bd8dcd" providerId="ADAL" clId="{92037E49-7ABF-4175-BAEB-7AA18AA7DC20}" dt="2022-09-14T16:01:40.384" v="143" actId="478"/>
          <ac:graphicFrameMkLst>
            <pc:docMk/>
            <pc:sldMk cId="945617507" sldId="258"/>
            <ac:graphicFrameMk id="4" creationId="{53C13529-56D2-4F46-8965-D298B60E11A8}"/>
          </ac:graphicFrameMkLst>
        </pc:graphicFrameChg>
        <pc:graphicFrameChg chg="add mod">
          <ac:chgData name="Whiteside, John" userId="4c8a2797-b4dc-455d-9009-bc7716bd8dcd" providerId="ADAL" clId="{92037E49-7ABF-4175-BAEB-7AA18AA7DC20}" dt="2022-09-14T16:01:54.540" v="144"/>
          <ac:graphicFrameMkLst>
            <pc:docMk/>
            <pc:sldMk cId="945617507" sldId="258"/>
            <ac:graphicFrameMk id="8" creationId="{D8796C8F-9FFF-4585-8CBF-1B268966476D}"/>
          </ac:graphicFrameMkLst>
        </pc:graphicFrameChg>
      </pc:sldChg>
      <pc:sldChg chg="modSp add">
        <pc:chgData name="Whiteside, John" userId="4c8a2797-b4dc-455d-9009-bc7716bd8dcd" providerId="ADAL" clId="{92037E49-7ABF-4175-BAEB-7AA18AA7DC20}" dt="2022-09-14T16:05:11.116" v="183" actId="6549"/>
        <pc:sldMkLst>
          <pc:docMk/>
          <pc:sldMk cId="1839317313" sldId="259"/>
        </pc:sldMkLst>
        <pc:spChg chg="mod">
          <ac:chgData name="Whiteside, John" userId="4c8a2797-b4dc-455d-9009-bc7716bd8dcd" providerId="ADAL" clId="{92037E49-7ABF-4175-BAEB-7AA18AA7DC20}" dt="2022-09-14T16:05:11.116" v="183" actId="6549"/>
          <ac:spMkLst>
            <pc:docMk/>
            <pc:sldMk cId="1839317313" sldId="259"/>
            <ac:spMk id="3" creationId="{1958417A-18CB-46EA-BE21-E9D31F9FF240}"/>
          </ac:spMkLst>
        </pc:spChg>
      </pc:sldChg>
      <pc:sldChg chg="modSp add ord">
        <pc:chgData name="Whiteside, John" userId="4c8a2797-b4dc-455d-9009-bc7716bd8dcd" providerId="ADAL" clId="{92037E49-7ABF-4175-BAEB-7AA18AA7DC20}" dt="2022-09-14T16:12:56.241" v="347" actId="6549"/>
        <pc:sldMkLst>
          <pc:docMk/>
          <pc:sldMk cId="3769792615" sldId="260"/>
        </pc:sldMkLst>
        <pc:spChg chg="mod">
          <ac:chgData name="Whiteside, John" userId="4c8a2797-b4dc-455d-9009-bc7716bd8dcd" providerId="ADAL" clId="{92037E49-7ABF-4175-BAEB-7AA18AA7DC20}" dt="2022-09-14T16:12:56.241" v="347" actId="6549"/>
          <ac:spMkLst>
            <pc:docMk/>
            <pc:sldMk cId="3769792615" sldId="260"/>
            <ac:spMk id="3" creationId="{1958417A-18CB-46EA-BE21-E9D31F9FF240}"/>
          </ac:spMkLst>
        </pc:spChg>
      </pc:sldChg>
      <pc:sldChg chg="modSp add">
        <pc:chgData name="Whiteside, John" userId="4c8a2797-b4dc-455d-9009-bc7716bd8dcd" providerId="ADAL" clId="{92037E49-7ABF-4175-BAEB-7AA18AA7DC20}" dt="2022-09-14T16:29:17.039" v="865" actId="27636"/>
        <pc:sldMkLst>
          <pc:docMk/>
          <pc:sldMk cId="3716392221" sldId="261"/>
        </pc:sldMkLst>
        <pc:spChg chg="mod">
          <ac:chgData name="Whiteside, John" userId="4c8a2797-b4dc-455d-9009-bc7716bd8dcd" providerId="ADAL" clId="{92037E49-7ABF-4175-BAEB-7AA18AA7DC20}" dt="2022-09-14T16:13:17.645" v="361" actId="20577"/>
          <ac:spMkLst>
            <pc:docMk/>
            <pc:sldMk cId="3716392221" sldId="261"/>
            <ac:spMk id="2" creationId="{C998472D-4F4A-4346-B4CB-785E3E5F7384}"/>
          </ac:spMkLst>
        </pc:spChg>
        <pc:spChg chg="mod">
          <ac:chgData name="Whiteside, John" userId="4c8a2797-b4dc-455d-9009-bc7716bd8dcd" providerId="ADAL" clId="{92037E49-7ABF-4175-BAEB-7AA18AA7DC20}" dt="2022-09-14T16:29:17.039" v="865" actId="27636"/>
          <ac:spMkLst>
            <pc:docMk/>
            <pc:sldMk cId="3716392221" sldId="261"/>
            <ac:spMk id="3" creationId="{572E98BA-169A-4EC6-BC51-7B55AADEF4C1}"/>
          </ac:spMkLst>
        </pc:spChg>
      </pc:sldChg>
      <pc:sldChg chg="modSp add ord">
        <pc:chgData name="Whiteside, John" userId="4c8a2797-b4dc-455d-9009-bc7716bd8dcd" providerId="ADAL" clId="{92037E49-7ABF-4175-BAEB-7AA18AA7DC20}" dt="2022-09-14T18:26:38.822" v="932" actId="5793"/>
        <pc:sldMkLst>
          <pc:docMk/>
          <pc:sldMk cId="1507511627" sldId="262"/>
        </pc:sldMkLst>
        <pc:spChg chg="mod">
          <ac:chgData name="Whiteside, John" userId="4c8a2797-b4dc-455d-9009-bc7716bd8dcd" providerId="ADAL" clId="{92037E49-7ABF-4175-BAEB-7AA18AA7DC20}" dt="2022-09-14T18:24:07.566" v="898" actId="6549"/>
          <ac:spMkLst>
            <pc:docMk/>
            <pc:sldMk cId="1507511627" sldId="262"/>
            <ac:spMk id="2" creationId="{C9202866-00A5-44B2-A0ED-C8D12991F5AB}"/>
          </ac:spMkLst>
        </pc:spChg>
        <pc:spChg chg="mod">
          <ac:chgData name="Whiteside, John" userId="4c8a2797-b4dc-455d-9009-bc7716bd8dcd" providerId="ADAL" clId="{92037E49-7ABF-4175-BAEB-7AA18AA7DC20}" dt="2022-09-14T18:26:38.822" v="932" actId="5793"/>
          <ac:spMkLst>
            <pc:docMk/>
            <pc:sldMk cId="1507511627" sldId="262"/>
            <ac:spMk id="3" creationId="{1958417A-18CB-46EA-BE21-E9D31F9FF240}"/>
          </ac:spMkLst>
        </pc:spChg>
      </pc:sldChg>
      <pc:sldChg chg="modSp add">
        <pc:chgData name="Whiteside, John" userId="4c8a2797-b4dc-455d-9009-bc7716bd8dcd" providerId="ADAL" clId="{92037E49-7ABF-4175-BAEB-7AA18AA7DC20}" dt="2022-09-14T18:31:15.672" v="1016" actId="6549"/>
        <pc:sldMkLst>
          <pc:docMk/>
          <pc:sldMk cId="876164812" sldId="263"/>
        </pc:sldMkLst>
        <pc:spChg chg="mod">
          <ac:chgData name="Whiteside, John" userId="4c8a2797-b4dc-455d-9009-bc7716bd8dcd" providerId="ADAL" clId="{92037E49-7ABF-4175-BAEB-7AA18AA7DC20}" dt="2022-09-14T18:28:07.122" v="967" actId="20577"/>
          <ac:spMkLst>
            <pc:docMk/>
            <pc:sldMk cId="876164812" sldId="263"/>
            <ac:spMk id="2" creationId="{64298A11-CA15-46EB-9971-7F3997141CEE}"/>
          </ac:spMkLst>
        </pc:spChg>
        <pc:spChg chg="mod">
          <ac:chgData name="Whiteside, John" userId="4c8a2797-b4dc-455d-9009-bc7716bd8dcd" providerId="ADAL" clId="{92037E49-7ABF-4175-BAEB-7AA18AA7DC20}" dt="2022-09-14T18:31:15.672" v="1016" actId="6549"/>
          <ac:spMkLst>
            <pc:docMk/>
            <pc:sldMk cId="876164812" sldId="263"/>
            <ac:spMk id="3" creationId="{995B4A2B-0702-40B0-A008-8963C96470E9}"/>
          </ac:spMkLst>
        </pc:spChg>
      </pc:sldChg>
      <pc:sldChg chg="modSp add ord">
        <pc:chgData name="Whiteside, John" userId="4c8a2797-b4dc-455d-9009-bc7716bd8dcd" providerId="ADAL" clId="{92037E49-7ABF-4175-BAEB-7AA18AA7DC20}" dt="2022-09-14T18:36:01.929" v="1080" actId="20577"/>
        <pc:sldMkLst>
          <pc:docMk/>
          <pc:sldMk cId="3950184172" sldId="264"/>
        </pc:sldMkLst>
        <pc:spChg chg="mod">
          <ac:chgData name="Whiteside, John" userId="4c8a2797-b4dc-455d-9009-bc7716bd8dcd" providerId="ADAL" clId="{92037E49-7ABF-4175-BAEB-7AA18AA7DC20}" dt="2022-09-14T18:33:09.160" v="1048" actId="20577"/>
          <ac:spMkLst>
            <pc:docMk/>
            <pc:sldMk cId="3950184172" sldId="264"/>
            <ac:spMk id="2" creationId="{C9202866-00A5-44B2-A0ED-C8D12991F5AB}"/>
          </ac:spMkLst>
        </pc:spChg>
        <pc:spChg chg="mod">
          <ac:chgData name="Whiteside, John" userId="4c8a2797-b4dc-455d-9009-bc7716bd8dcd" providerId="ADAL" clId="{92037E49-7ABF-4175-BAEB-7AA18AA7DC20}" dt="2022-09-14T18:36:01.929" v="1080" actId="20577"/>
          <ac:spMkLst>
            <pc:docMk/>
            <pc:sldMk cId="3950184172" sldId="264"/>
            <ac:spMk id="3" creationId="{1958417A-18CB-46EA-BE21-E9D31F9FF240}"/>
          </ac:spMkLst>
        </pc:spChg>
      </pc:sldChg>
      <pc:sldChg chg="modSp add">
        <pc:chgData name="Whiteside, John" userId="4c8a2797-b4dc-455d-9009-bc7716bd8dcd" providerId="ADAL" clId="{92037E49-7ABF-4175-BAEB-7AA18AA7DC20}" dt="2022-09-14T18:38:47.884" v="1122" actId="6549"/>
        <pc:sldMkLst>
          <pc:docMk/>
          <pc:sldMk cId="1644008889" sldId="265"/>
        </pc:sldMkLst>
        <pc:spChg chg="mod">
          <ac:chgData name="Whiteside, John" userId="4c8a2797-b4dc-455d-9009-bc7716bd8dcd" providerId="ADAL" clId="{92037E49-7ABF-4175-BAEB-7AA18AA7DC20}" dt="2022-09-14T18:37:03.049" v="1105" actId="20577"/>
          <ac:spMkLst>
            <pc:docMk/>
            <pc:sldMk cId="1644008889" sldId="265"/>
            <ac:spMk id="2" creationId="{0F7E97D0-212A-442C-99DE-58F325A7DB12}"/>
          </ac:spMkLst>
        </pc:spChg>
        <pc:spChg chg="mod">
          <ac:chgData name="Whiteside, John" userId="4c8a2797-b4dc-455d-9009-bc7716bd8dcd" providerId="ADAL" clId="{92037E49-7ABF-4175-BAEB-7AA18AA7DC20}" dt="2022-09-14T18:38:47.884" v="1122" actId="6549"/>
          <ac:spMkLst>
            <pc:docMk/>
            <pc:sldMk cId="1644008889" sldId="265"/>
            <ac:spMk id="3" creationId="{F8779F14-E43A-4D1A-BAFA-6BFA1C2321D4}"/>
          </ac:spMkLst>
        </pc:spChg>
      </pc:sldChg>
      <pc:sldChg chg="modSp add">
        <pc:chgData name="Whiteside, John" userId="4c8a2797-b4dc-455d-9009-bc7716bd8dcd" providerId="ADAL" clId="{92037E49-7ABF-4175-BAEB-7AA18AA7DC20}" dt="2022-09-14T18:44:41.686" v="1192" actId="6549"/>
        <pc:sldMkLst>
          <pc:docMk/>
          <pc:sldMk cId="3340970920" sldId="266"/>
        </pc:sldMkLst>
        <pc:spChg chg="mod">
          <ac:chgData name="Whiteside, John" userId="4c8a2797-b4dc-455d-9009-bc7716bd8dcd" providerId="ADAL" clId="{92037E49-7ABF-4175-BAEB-7AA18AA7DC20}" dt="2022-09-14T18:42:11.959" v="1172" actId="27636"/>
          <ac:spMkLst>
            <pc:docMk/>
            <pc:sldMk cId="3340970920" sldId="266"/>
            <ac:spMk id="2" creationId="{5EE006C2-E709-4087-AF4E-5B8463678257}"/>
          </ac:spMkLst>
        </pc:spChg>
        <pc:spChg chg="mod">
          <ac:chgData name="Whiteside, John" userId="4c8a2797-b4dc-455d-9009-bc7716bd8dcd" providerId="ADAL" clId="{92037E49-7ABF-4175-BAEB-7AA18AA7DC20}" dt="2022-09-14T18:44:41.686" v="1192" actId="6549"/>
          <ac:spMkLst>
            <pc:docMk/>
            <pc:sldMk cId="3340970920" sldId="266"/>
            <ac:spMk id="3" creationId="{6A85F2AC-3609-4DEF-BFA9-CA6C23AD524D}"/>
          </ac:spMkLst>
        </pc:spChg>
      </pc:sldChg>
      <pc:sldChg chg="modSp add">
        <pc:chgData name="Whiteside, John" userId="4c8a2797-b4dc-455d-9009-bc7716bd8dcd" providerId="ADAL" clId="{92037E49-7ABF-4175-BAEB-7AA18AA7DC20}" dt="2022-09-14T18:48:55.292" v="1208" actId="6549"/>
        <pc:sldMkLst>
          <pc:docMk/>
          <pc:sldMk cId="823616611" sldId="267"/>
        </pc:sldMkLst>
        <pc:spChg chg="mod">
          <ac:chgData name="Whiteside, John" userId="4c8a2797-b4dc-455d-9009-bc7716bd8dcd" providerId="ADAL" clId="{92037E49-7ABF-4175-BAEB-7AA18AA7DC20}" dt="2022-09-14T18:48:55.292" v="1208" actId="6549"/>
          <ac:spMkLst>
            <pc:docMk/>
            <pc:sldMk cId="823616611" sldId="267"/>
            <ac:spMk id="3" creationId="{6A85F2AC-3609-4DEF-BFA9-CA6C23AD524D}"/>
          </ac:spMkLst>
        </pc:spChg>
      </pc:sldChg>
      <pc:sldChg chg="modSp add">
        <pc:chgData name="Whiteside, John" userId="4c8a2797-b4dc-455d-9009-bc7716bd8dcd" providerId="ADAL" clId="{92037E49-7ABF-4175-BAEB-7AA18AA7DC20}" dt="2022-09-14T18:53:18.205" v="1391" actId="20577"/>
        <pc:sldMkLst>
          <pc:docMk/>
          <pc:sldMk cId="3212474896" sldId="268"/>
        </pc:sldMkLst>
        <pc:spChg chg="mod">
          <ac:chgData name="Whiteside, John" userId="4c8a2797-b4dc-455d-9009-bc7716bd8dcd" providerId="ADAL" clId="{92037E49-7ABF-4175-BAEB-7AA18AA7DC20}" dt="2022-09-14T18:53:18.205" v="1391" actId="20577"/>
          <ac:spMkLst>
            <pc:docMk/>
            <pc:sldMk cId="3212474896" sldId="268"/>
            <ac:spMk id="3" creationId="{6A85F2AC-3609-4DEF-BFA9-CA6C23AD524D}"/>
          </ac:spMkLst>
        </pc:spChg>
      </pc:sldChg>
      <pc:sldChg chg="modSp add">
        <pc:chgData name="Whiteside, John" userId="4c8a2797-b4dc-455d-9009-bc7716bd8dcd" providerId="ADAL" clId="{92037E49-7ABF-4175-BAEB-7AA18AA7DC20}" dt="2022-09-14T20:50:56.664" v="1581" actId="20577"/>
        <pc:sldMkLst>
          <pc:docMk/>
          <pc:sldMk cId="2636421748" sldId="269"/>
        </pc:sldMkLst>
        <pc:spChg chg="mod">
          <ac:chgData name="Whiteside, John" userId="4c8a2797-b4dc-455d-9009-bc7716bd8dcd" providerId="ADAL" clId="{92037E49-7ABF-4175-BAEB-7AA18AA7DC20}" dt="2022-09-14T20:50:56.664" v="1581" actId="20577"/>
          <ac:spMkLst>
            <pc:docMk/>
            <pc:sldMk cId="2636421748" sldId="269"/>
            <ac:spMk id="2" creationId="{FE9F190C-6A19-40DF-BFA2-07EC5D9D747D}"/>
          </ac:spMkLst>
        </pc:spChg>
        <pc:spChg chg="mod">
          <ac:chgData name="Whiteside, John" userId="4c8a2797-b4dc-455d-9009-bc7716bd8dcd" providerId="ADAL" clId="{92037E49-7ABF-4175-BAEB-7AA18AA7DC20}" dt="2022-09-14T19:49:44.006" v="1429" actId="6549"/>
          <ac:spMkLst>
            <pc:docMk/>
            <pc:sldMk cId="2636421748" sldId="269"/>
            <ac:spMk id="3" creationId="{168A1825-A8F4-4D3B-B5F1-38E29A4994B3}"/>
          </ac:spMkLst>
        </pc:spChg>
      </pc:sldChg>
      <pc:sldChg chg="modSp add">
        <pc:chgData name="Whiteside, John" userId="4c8a2797-b4dc-455d-9009-bc7716bd8dcd" providerId="ADAL" clId="{92037E49-7ABF-4175-BAEB-7AA18AA7DC20}" dt="2022-09-14T20:51:04.296" v="1585" actId="20577"/>
        <pc:sldMkLst>
          <pc:docMk/>
          <pc:sldMk cId="130841640" sldId="270"/>
        </pc:sldMkLst>
        <pc:spChg chg="mod">
          <ac:chgData name="Whiteside, John" userId="4c8a2797-b4dc-455d-9009-bc7716bd8dcd" providerId="ADAL" clId="{92037E49-7ABF-4175-BAEB-7AA18AA7DC20}" dt="2022-09-14T20:51:04.296" v="1585" actId="20577"/>
          <ac:spMkLst>
            <pc:docMk/>
            <pc:sldMk cId="130841640" sldId="270"/>
            <ac:spMk id="2" creationId="{FE9F190C-6A19-40DF-BFA2-07EC5D9D747D}"/>
          </ac:spMkLst>
        </pc:spChg>
        <pc:spChg chg="mod">
          <ac:chgData name="Whiteside, John" userId="4c8a2797-b4dc-455d-9009-bc7716bd8dcd" providerId="ADAL" clId="{92037E49-7ABF-4175-BAEB-7AA18AA7DC20}" dt="2022-09-14T19:52:12.326" v="1466" actId="20577"/>
          <ac:spMkLst>
            <pc:docMk/>
            <pc:sldMk cId="130841640" sldId="270"/>
            <ac:spMk id="3" creationId="{168A1825-A8F4-4D3B-B5F1-38E29A4994B3}"/>
          </ac:spMkLst>
        </pc:spChg>
      </pc:sldChg>
      <pc:sldChg chg="modSp add">
        <pc:chgData name="Whiteside, John" userId="4c8a2797-b4dc-455d-9009-bc7716bd8dcd" providerId="ADAL" clId="{92037E49-7ABF-4175-BAEB-7AA18AA7DC20}" dt="2022-09-14T21:05:30.312" v="1876" actId="20577"/>
        <pc:sldMkLst>
          <pc:docMk/>
          <pc:sldMk cId="812342760" sldId="271"/>
        </pc:sldMkLst>
        <pc:spChg chg="mod">
          <ac:chgData name="Whiteside, John" userId="4c8a2797-b4dc-455d-9009-bc7716bd8dcd" providerId="ADAL" clId="{92037E49-7ABF-4175-BAEB-7AA18AA7DC20}" dt="2022-09-14T20:52:03.175" v="1648" actId="27636"/>
          <ac:spMkLst>
            <pc:docMk/>
            <pc:sldMk cId="812342760" sldId="271"/>
            <ac:spMk id="2" creationId="{8C39AD2F-7FD1-4958-90EA-6FAE298882FB}"/>
          </ac:spMkLst>
        </pc:spChg>
        <pc:spChg chg="mod">
          <ac:chgData name="Whiteside, John" userId="4c8a2797-b4dc-455d-9009-bc7716bd8dcd" providerId="ADAL" clId="{92037E49-7ABF-4175-BAEB-7AA18AA7DC20}" dt="2022-09-14T21:05:30.312" v="1876" actId="20577"/>
          <ac:spMkLst>
            <pc:docMk/>
            <pc:sldMk cId="812342760" sldId="271"/>
            <ac:spMk id="3" creationId="{B0CBB663-B87E-47D6-BAE6-4CB435AB0748}"/>
          </ac:spMkLst>
        </pc:spChg>
      </pc:sldChg>
      <pc:sldChg chg="modSp add">
        <pc:chgData name="Whiteside, John" userId="4c8a2797-b4dc-455d-9009-bc7716bd8dcd" providerId="ADAL" clId="{92037E49-7ABF-4175-BAEB-7AA18AA7DC20}" dt="2022-09-14T20:51:13.974" v="1589" actId="20577"/>
        <pc:sldMkLst>
          <pc:docMk/>
          <pc:sldMk cId="2822590700" sldId="272"/>
        </pc:sldMkLst>
        <pc:spChg chg="mod">
          <ac:chgData name="Whiteside, John" userId="4c8a2797-b4dc-455d-9009-bc7716bd8dcd" providerId="ADAL" clId="{92037E49-7ABF-4175-BAEB-7AA18AA7DC20}" dt="2022-09-14T20:51:13.974" v="1589" actId="20577"/>
          <ac:spMkLst>
            <pc:docMk/>
            <pc:sldMk cId="2822590700" sldId="272"/>
            <ac:spMk id="2" creationId="{FE9F190C-6A19-40DF-BFA2-07EC5D9D747D}"/>
          </ac:spMkLst>
        </pc:spChg>
        <pc:spChg chg="mod">
          <ac:chgData name="Whiteside, John" userId="4c8a2797-b4dc-455d-9009-bc7716bd8dcd" providerId="ADAL" clId="{92037E49-7ABF-4175-BAEB-7AA18AA7DC20}" dt="2022-09-14T20:40:50.755" v="1490" actId="20577"/>
          <ac:spMkLst>
            <pc:docMk/>
            <pc:sldMk cId="2822590700" sldId="272"/>
            <ac:spMk id="3" creationId="{168A1825-A8F4-4D3B-B5F1-38E29A4994B3}"/>
          </ac:spMkLst>
        </pc:spChg>
      </pc:sldChg>
      <pc:sldChg chg="modSp add">
        <pc:chgData name="Whiteside, John" userId="4c8a2797-b4dc-455d-9009-bc7716bd8dcd" providerId="ADAL" clId="{92037E49-7ABF-4175-BAEB-7AA18AA7DC20}" dt="2022-09-14T20:51:19.528" v="1593" actId="20577"/>
        <pc:sldMkLst>
          <pc:docMk/>
          <pc:sldMk cId="3257490240" sldId="273"/>
        </pc:sldMkLst>
        <pc:spChg chg="mod">
          <ac:chgData name="Whiteside, John" userId="4c8a2797-b4dc-455d-9009-bc7716bd8dcd" providerId="ADAL" clId="{92037E49-7ABF-4175-BAEB-7AA18AA7DC20}" dt="2022-09-14T20:51:19.528" v="1593" actId="20577"/>
          <ac:spMkLst>
            <pc:docMk/>
            <pc:sldMk cId="3257490240" sldId="273"/>
            <ac:spMk id="2" creationId="{FE9F190C-6A19-40DF-BFA2-07EC5D9D747D}"/>
          </ac:spMkLst>
        </pc:spChg>
        <pc:spChg chg="mod">
          <ac:chgData name="Whiteside, John" userId="4c8a2797-b4dc-455d-9009-bc7716bd8dcd" providerId="ADAL" clId="{92037E49-7ABF-4175-BAEB-7AA18AA7DC20}" dt="2022-09-14T20:42:36.549" v="1533" actId="6549"/>
          <ac:spMkLst>
            <pc:docMk/>
            <pc:sldMk cId="3257490240" sldId="273"/>
            <ac:spMk id="3" creationId="{168A1825-A8F4-4D3B-B5F1-38E29A4994B3}"/>
          </ac:spMkLst>
        </pc:spChg>
      </pc:sldChg>
      <pc:sldChg chg="modSp add">
        <pc:chgData name="Whiteside, John" userId="4c8a2797-b4dc-455d-9009-bc7716bd8dcd" providerId="ADAL" clId="{92037E49-7ABF-4175-BAEB-7AA18AA7DC20}" dt="2022-09-14T20:51:25.893" v="1597" actId="20577"/>
        <pc:sldMkLst>
          <pc:docMk/>
          <pc:sldMk cId="1442545622" sldId="274"/>
        </pc:sldMkLst>
        <pc:spChg chg="mod">
          <ac:chgData name="Whiteside, John" userId="4c8a2797-b4dc-455d-9009-bc7716bd8dcd" providerId="ADAL" clId="{92037E49-7ABF-4175-BAEB-7AA18AA7DC20}" dt="2022-09-14T20:51:25.893" v="1597" actId="20577"/>
          <ac:spMkLst>
            <pc:docMk/>
            <pc:sldMk cId="1442545622" sldId="274"/>
            <ac:spMk id="2" creationId="{FE9F190C-6A19-40DF-BFA2-07EC5D9D747D}"/>
          </ac:spMkLst>
        </pc:spChg>
        <pc:spChg chg="mod">
          <ac:chgData name="Whiteside, John" userId="4c8a2797-b4dc-455d-9009-bc7716bd8dcd" providerId="ADAL" clId="{92037E49-7ABF-4175-BAEB-7AA18AA7DC20}" dt="2022-09-14T20:44:45.657" v="1551" actId="6549"/>
          <ac:spMkLst>
            <pc:docMk/>
            <pc:sldMk cId="1442545622" sldId="274"/>
            <ac:spMk id="3" creationId="{168A1825-A8F4-4D3B-B5F1-38E29A4994B3}"/>
          </ac:spMkLst>
        </pc:spChg>
      </pc:sldChg>
      <pc:sldChg chg="modSp add">
        <pc:chgData name="Whiteside, John" userId="4c8a2797-b4dc-455d-9009-bc7716bd8dcd" providerId="ADAL" clId="{92037E49-7ABF-4175-BAEB-7AA18AA7DC20}" dt="2022-09-14T20:46:20.355" v="1577" actId="20577"/>
        <pc:sldMkLst>
          <pc:docMk/>
          <pc:sldMk cId="1116819363" sldId="275"/>
        </pc:sldMkLst>
        <pc:spChg chg="mod">
          <ac:chgData name="Whiteside, John" userId="4c8a2797-b4dc-455d-9009-bc7716bd8dcd" providerId="ADAL" clId="{92037E49-7ABF-4175-BAEB-7AA18AA7DC20}" dt="2022-09-14T20:46:20.355" v="1577" actId="20577"/>
          <ac:spMkLst>
            <pc:docMk/>
            <pc:sldMk cId="1116819363" sldId="275"/>
            <ac:spMk id="2" creationId="{92AB061F-35FC-4557-B117-D4CAE7A70810}"/>
          </ac:spMkLst>
        </pc:spChg>
      </pc:sldChg>
      <pc:sldChg chg="modSp add ord">
        <pc:chgData name="Whiteside, John" userId="4c8a2797-b4dc-455d-9009-bc7716bd8dcd" providerId="ADAL" clId="{92037E49-7ABF-4175-BAEB-7AA18AA7DC20}" dt="2022-09-14T21:27:11.166" v="2192"/>
        <pc:sldMkLst>
          <pc:docMk/>
          <pc:sldMk cId="228104893" sldId="276"/>
        </pc:sldMkLst>
        <pc:spChg chg="mod">
          <ac:chgData name="Whiteside, John" userId="4c8a2797-b4dc-455d-9009-bc7716bd8dcd" providerId="ADAL" clId="{92037E49-7ABF-4175-BAEB-7AA18AA7DC20}" dt="2022-09-14T21:12:17.194" v="1966" actId="5793"/>
          <ac:spMkLst>
            <pc:docMk/>
            <pc:sldMk cId="228104893" sldId="276"/>
            <ac:spMk id="3" creationId="{B0CBB663-B87E-47D6-BAE6-4CB435AB0748}"/>
          </ac:spMkLst>
        </pc:spChg>
      </pc:sldChg>
      <pc:sldChg chg="modSp add ord">
        <pc:chgData name="Whiteside, John" userId="4c8a2797-b4dc-455d-9009-bc7716bd8dcd" providerId="ADAL" clId="{92037E49-7ABF-4175-BAEB-7AA18AA7DC20}" dt="2022-09-14T21:27:01.847" v="2191"/>
        <pc:sldMkLst>
          <pc:docMk/>
          <pc:sldMk cId="880155122" sldId="277"/>
        </pc:sldMkLst>
        <pc:spChg chg="mod">
          <ac:chgData name="Whiteside, John" userId="4c8a2797-b4dc-455d-9009-bc7716bd8dcd" providerId="ADAL" clId="{92037E49-7ABF-4175-BAEB-7AA18AA7DC20}" dt="2022-09-14T21:20:56.171" v="2034" actId="27636"/>
          <ac:spMkLst>
            <pc:docMk/>
            <pc:sldMk cId="880155122" sldId="277"/>
            <ac:spMk id="3" creationId="{B0CBB663-B87E-47D6-BAE6-4CB435AB0748}"/>
          </ac:spMkLst>
        </pc:spChg>
      </pc:sldChg>
      <pc:sldChg chg="modSp add">
        <pc:chgData name="Whiteside, John" userId="4c8a2797-b4dc-455d-9009-bc7716bd8dcd" providerId="ADAL" clId="{92037E49-7ABF-4175-BAEB-7AA18AA7DC20}" dt="2022-09-14T21:22:58.210" v="2101" actId="6549"/>
        <pc:sldMkLst>
          <pc:docMk/>
          <pc:sldMk cId="2610833074" sldId="278"/>
        </pc:sldMkLst>
        <pc:spChg chg="mod">
          <ac:chgData name="Whiteside, John" userId="4c8a2797-b4dc-455d-9009-bc7716bd8dcd" providerId="ADAL" clId="{92037E49-7ABF-4175-BAEB-7AA18AA7DC20}" dt="2022-09-14T21:21:59.728" v="2061" actId="20577"/>
          <ac:spMkLst>
            <pc:docMk/>
            <pc:sldMk cId="2610833074" sldId="278"/>
            <ac:spMk id="2" creationId="{196C441C-B220-4DC6-9D69-A0D4C0B41E4E}"/>
          </ac:spMkLst>
        </pc:spChg>
        <pc:spChg chg="mod">
          <ac:chgData name="Whiteside, John" userId="4c8a2797-b4dc-455d-9009-bc7716bd8dcd" providerId="ADAL" clId="{92037E49-7ABF-4175-BAEB-7AA18AA7DC20}" dt="2022-09-14T21:22:58.210" v="2101" actId="6549"/>
          <ac:spMkLst>
            <pc:docMk/>
            <pc:sldMk cId="2610833074" sldId="278"/>
            <ac:spMk id="3" creationId="{D00E4040-4636-42C8-9047-D3FAC5E96DD9}"/>
          </ac:spMkLst>
        </pc:spChg>
      </pc:sldChg>
      <pc:sldChg chg="modSp add">
        <pc:chgData name="Whiteside, John" userId="4c8a2797-b4dc-455d-9009-bc7716bd8dcd" providerId="ADAL" clId="{92037E49-7ABF-4175-BAEB-7AA18AA7DC20}" dt="2022-09-14T21:26:00.930" v="2189" actId="6549"/>
        <pc:sldMkLst>
          <pc:docMk/>
          <pc:sldMk cId="2662981689" sldId="279"/>
        </pc:sldMkLst>
        <pc:spChg chg="mod">
          <ac:chgData name="Whiteside, John" userId="4c8a2797-b4dc-455d-9009-bc7716bd8dcd" providerId="ADAL" clId="{92037E49-7ABF-4175-BAEB-7AA18AA7DC20}" dt="2022-09-14T21:24:21.901" v="2129" actId="20577"/>
          <ac:spMkLst>
            <pc:docMk/>
            <pc:sldMk cId="2662981689" sldId="279"/>
            <ac:spMk id="2" creationId="{C82EBD06-669D-47FE-A231-411B7EF952D0}"/>
          </ac:spMkLst>
        </pc:spChg>
        <pc:spChg chg="mod">
          <ac:chgData name="Whiteside, John" userId="4c8a2797-b4dc-455d-9009-bc7716bd8dcd" providerId="ADAL" clId="{92037E49-7ABF-4175-BAEB-7AA18AA7DC20}" dt="2022-09-14T21:26:00.930" v="2189" actId="6549"/>
          <ac:spMkLst>
            <pc:docMk/>
            <pc:sldMk cId="2662981689" sldId="279"/>
            <ac:spMk id="3" creationId="{FBC23EDB-2CB5-4B44-B4BD-35CB2079E33C}"/>
          </ac:spMkLst>
        </pc:spChg>
      </pc:sldChg>
      <pc:sldChg chg="modSp add">
        <pc:chgData name="Whiteside, John" userId="4c8a2797-b4dc-455d-9009-bc7716bd8dcd" providerId="ADAL" clId="{92037E49-7ABF-4175-BAEB-7AA18AA7DC20}" dt="2022-09-14T21:30:11.631" v="2270" actId="20577"/>
        <pc:sldMkLst>
          <pc:docMk/>
          <pc:sldMk cId="3480251966" sldId="280"/>
        </pc:sldMkLst>
        <pc:spChg chg="mod">
          <ac:chgData name="Whiteside, John" userId="4c8a2797-b4dc-455d-9009-bc7716bd8dcd" providerId="ADAL" clId="{92037E49-7ABF-4175-BAEB-7AA18AA7DC20}" dt="2022-09-14T21:28:19.728" v="2202" actId="27636"/>
          <ac:spMkLst>
            <pc:docMk/>
            <pc:sldMk cId="3480251966" sldId="280"/>
            <ac:spMk id="2" creationId="{C82EBD06-669D-47FE-A231-411B7EF952D0}"/>
          </ac:spMkLst>
        </pc:spChg>
        <pc:spChg chg="mod">
          <ac:chgData name="Whiteside, John" userId="4c8a2797-b4dc-455d-9009-bc7716bd8dcd" providerId="ADAL" clId="{92037E49-7ABF-4175-BAEB-7AA18AA7DC20}" dt="2022-09-14T21:30:11.631" v="2270" actId="20577"/>
          <ac:spMkLst>
            <pc:docMk/>
            <pc:sldMk cId="3480251966" sldId="280"/>
            <ac:spMk id="3" creationId="{FBC23EDB-2CB5-4B44-B4BD-35CB2079E33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24D68-637E-452F-96BB-FB4CE19792F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02143AA-3F0D-4D06-8DE2-D149B8880E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B1B8E0C-5E8A-4761-8412-B107E4171A82}"/>
              </a:ext>
            </a:extLst>
          </p:cNvPr>
          <p:cNvSpPr>
            <a:spLocks noGrp="1"/>
          </p:cNvSpPr>
          <p:nvPr>
            <p:ph type="dt" sz="half" idx="10"/>
          </p:nvPr>
        </p:nvSpPr>
        <p:spPr/>
        <p:txBody>
          <a:bodyPr/>
          <a:lstStyle/>
          <a:p>
            <a:fld id="{0AD61F1D-6542-4CED-8543-154A63ED6936}" type="datetimeFigureOut">
              <a:rPr lang="en-US" smtClean="0"/>
              <a:t>10/3/2022</a:t>
            </a:fld>
            <a:endParaRPr lang="en-US" dirty="0"/>
          </a:p>
        </p:txBody>
      </p:sp>
      <p:sp>
        <p:nvSpPr>
          <p:cNvPr id="5" name="Footer Placeholder 4">
            <a:extLst>
              <a:ext uri="{FF2B5EF4-FFF2-40B4-BE49-F238E27FC236}">
                <a16:creationId xmlns:a16="http://schemas.microsoft.com/office/drawing/2014/main" id="{3BDD8C3C-9267-4DF3-8BA2-495599231E0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61BB323-A02C-48DA-B4A1-6C504CB3AC45}"/>
              </a:ext>
            </a:extLst>
          </p:cNvPr>
          <p:cNvSpPr>
            <a:spLocks noGrp="1"/>
          </p:cNvSpPr>
          <p:nvPr>
            <p:ph type="sldNum" sz="quarter" idx="12"/>
          </p:nvPr>
        </p:nvSpPr>
        <p:spPr/>
        <p:txBody>
          <a:bodyPr/>
          <a:lstStyle/>
          <a:p>
            <a:fld id="{EE0B9908-6DDB-444D-B2D5-9BFA3A22ABCF}" type="slidenum">
              <a:rPr lang="en-US" smtClean="0"/>
              <a:t>‹#›</a:t>
            </a:fld>
            <a:endParaRPr lang="en-US" dirty="0"/>
          </a:p>
        </p:txBody>
      </p:sp>
    </p:spTree>
    <p:extLst>
      <p:ext uri="{BB962C8B-B14F-4D97-AF65-F5344CB8AC3E}">
        <p14:creationId xmlns:p14="http://schemas.microsoft.com/office/powerpoint/2010/main" val="82718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97B33-0B9F-47A9-9432-F892B924B8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DF7534D-F419-441A-BBAE-A9951A9E1B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90E34E-324F-49FE-A4EA-77B17FC379B8}"/>
              </a:ext>
            </a:extLst>
          </p:cNvPr>
          <p:cNvSpPr>
            <a:spLocks noGrp="1"/>
          </p:cNvSpPr>
          <p:nvPr>
            <p:ph type="dt" sz="half" idx="10"/>
          </p:nvPr>
        </p:nvSpPr>
        <p:spPr/>
        <p:txBody>
          <a:bodyPr/>
          <a:lstStyle/>
          <a:p>
            <a:fld id="{0AD61F1D-6542-4CED-8543-154A63ED6936}" type="datetimeFigureOut">
              <a:rPr lang="en-US" smtClean="0"/>
              <a:t>10/3/2022</a:t>
            </a:fld>
            <a:endParaRPr lang="en-US" dirty="0"/>
          </a:p>
        </p:txBody>
      </p:sp>
      <p:sp>
        <p:nvSpPr>
          <p:cNvPr id="5" name="Footer Placeholder 4">
            <a:extLst>
              <a:ext uri="{FF2B5EF4-FFF2-40B4-BE49-F238E27FC236}">
                <a16:creationId xmlns:a16="http://schemas.microsoft.com/office/drawing/2014/main" id="{236555E4-36E2-438B-8177-0FF096EBA6B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3760A34-B790-48C2-8EEA-D7511DBF9E59}"/>
              </a:ext>
            </a:extLst>
          </p:cNvPr>
          <p:cNvSpPr>
            <a:spLocks noGrp="1"/>
          </p:cNvSpPr>
          <p:nvPr>
            <p:ph type="sldNum" sz="quarter" idx="12"/>
          </p:nvPr>
        </p:nvSpPr>
        <p:spPr/>
        <p:txBody>
          <a:bodyPr/>
          <a:lstStyle/>
          <a:p>
            <a:fld id="{EE0B9908-6DDB-444D-B2D5-9BFA3A22ABCF}" type="slidenum">
              <a:rPr lang="en-US" smtClean="0"/>
              <a:t>‹#›</a:t>
            </a:fld>
            <a:endParaRPr lang="en-US" dirty="0"/>
          </a:p>
        </p:txBody>
      </p:sp>
    </p:spTree>
    <p:extLst>
      <p:ext uri="{BB962C8B-B14F-4D97-AF65-F5344CB8AC3E}">
        <p14:creationId xmlns:p14="http://schemas.microsoft.com/office/powerpoint/2010/main" val="741379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BF62EA-2145-4CE4-9982-67360AA37D5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B79B880-86D6-4979-A079-D8E6A9907C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46E6BC-F47E-4933-8C4E-E2342138C826}"/>
              </a:ext>
            </a:extLst>
          </p:cNvPr>
          <p:cNvSpPr>
            <a:spLocks noGrp="1"/>
          </p:cNvSpPr>
          <p:nvPr>
            <p:ph type="dt" sz="half" idx="10"/>
          </p:nvPr>
        </p:nvSpPr>
        <p:spPr/>
        <p:txBody>
          <a:bodyPr/>
          <a:lstStyle/>
          <a:p>
            <a:fld id="{0AD61F1D-6542-4CED-8543-154A63ED6936}" type="datetimeFigureOut">
              <a:rPr lang="en-US" smtClean="0"/>
              <a:t>10/3/2022</a:t>
            </a:fld>
            <a:endParaRPr lang="en-US" dirty="0"/>
          </a:p>
        </p:txBody>
      </p:sp>
      <p:sp>
        <p:nvSpPr>
          <p:cNvPr id="5" name="Footer Placeholder 4">
            <a:extLst>
              <a:ext uri="{FF2B5EF4-FFF2-40B4-BE49-F238E27FC236}">
                <a16:creationId xmlns:a16="http://schemas.microsoft.com/office/drawing/2014/main" id="{473192D1-1C11-4C7D-84AA-5180E39FD11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26188FB-3F6C-416B-AE2B-B6AD407F42B8}"/>
              </a:ext>
            </a:extLst>
          </p:cNvPr>
          <p:cNvSpPr>
            <a:spLocks noGrp="1"/>
          </p:cNvSpPr>
          <p:nvPr>
            <p:ph type="sldNum" sz="quarter" idx="12"/>
          </p:nvPr>
        </p:nvSpPr>
        <p:spPr/>
        <p:txBody>
          <a:bodyPr/>
          <a:lstStyle/>
          <a:p>
            <a:fld id="{EE0B9908-6DDB-444D-B2D5-9BFA3A22ABCF}" type="slidenum">
              <a:rPr lang="en-US" smtClean="0"/>
              <a:t>‹#›</a:t>
            </a:fld>
            <a:endParaRPr lang="en-US" dirty="0"/>
          </a:p>
        </p:txBody>
      </p:sp>
    </p:spTree>
    <p:extLst>
      <p:ext uri="{BB962C8B-B14F-4D97-AF65-F5344CB8AC3E}">
        <p14:creationId xmlns:p14="http://schemas.microsoft.com/office/powerpoint/2010/main" val="4278103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F39FA-E8F7-46C2-A8D9-4EB0B1FAB8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134C64-E7D4-4551-85A5-3E20424C1B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7E9CEB-8203-49AC-87C0-F2A7621CE3E4}"/>
              </a:ext>
            </a:extLst>
          </p:cNvPr>
          <p:cNvSpPr>
            <a:spLocks noGrp="1"/>
          </p:cNvSpPr>
          <p:nvPr>
            <p:ph type="dt" sz="half" idx="10"/>
          </p:nvPr>
        </p:nvSpPr>
        <p:spPr/>
        <p:txBody>
          <a:bodyPr/>
          <a:lstStyle/>
          <a:p>
            <a:fld id="{0AD61F1D-6542-4CED-8543-154A63ED6936}" type="datetimeFigureOut">
              <a:rPr lang="en-US" smtClean="0"/>
              <a:t>10/3/2022</a:t>
            </a:fld>
            <a:endParaRPr lang="en-US" dirty="0"/>
          </a:p>
        </p:txBody>
      </p:sp>
      <p:sp>
        <p:nvSpPr>
          <p:cNvPr id="5" name="Footer Placeholder 4">
            <a:extLst>
              <a:ext uri="{FF2B5EF4-FFF2-40B4-BE49-F238E27FC236}">
                <a16:creationId xmlns:a16="http://schemas.microsoft.com/office/drawing/2014/main" id="{F0928788-44A5-4FB8-9D89-0C62702D89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6EA8974-E46C-4B51-AEC3-8E8DCB31D240}"/>
              </a:ext>
            </a:extLst>
          </p:cNvPr>
          <p:cNvSpPr>
            <a:spLocks noGrp="1"/>
          </p:cNvSpPr>
          <p:nvPr>
            <p:ph type="sldNum" sz="quarter" idx="12"/>
          </p:nvPr>
        </p:nvSpPr>
        <p:spPr/>
        <p:txBody>
          <a:bodyPr/>
          <a:lstStyle/>
          <a:p>
            <a:fld id="{EE0B9908-6DDB-444D-B2D5-9BFA3A22ABCF}" type="slidenum">
              <a:rPr lang="en-US" smtClean="0"/>
              <a:t>‹#›</a:t>
            </a:fld>
            <a:endParaRPr lang="en-US" dirty="0"/>
          </a:p>
        </p:txBody>
      </p:sp>
    </p:spTree>
    <p:extLst>
      <p:ext uri="{BB962C8B-B14F-4D97-AF65-F5344CB8AC3E}">
        <p14:creationId xmlns:p14="http://schemas.microsoft.com/office/powerpoint/2010/main" val="2837656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A1483-122E-47A4-A020-4199995D70B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24C9A0-6A62-40E6-89A6-90FA375D19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9F38972-6997-41EE-A51B-72677F0803DA}"/>
              </a:ext>
            </a:extLst>
          </p:cNvPr>
          <p:cNvSpPr>
            <a:spLocks noGrp="1"/>
          </p:cNvSpPr>
          <p:nvPr>
            <p:ph type="dt" sz="half" idx="10"/>
          </p:nvPr>
        </p:nvSpPr>
        <p:spPr/>
        <p:txBody>
          <a:bodyPr/>
          <a:lstStyle/>
          <a:p>
            <a:fld id="{0AD61F1D-6542-4CED-8543-154A63ED6936}" type="datetimeFigureOut">
              <a:rPr lang="en-US" smtClean="0"/>
              <a:t>10/3/2022</a:t>
            </a:fld>
            <a:endParaRPr lang="en-US" dirty="0"/>
          </a:p>
        </p:txBody>
      </p:sp>
      <p:sp>
        <p:nvSpPr>
          <p:cNvPr id="5" name="Footer Placeholder 4">
            <a:extLst>
              <a:ext uri="{FF2B5EF4-FFF2-40B4-BE49-F238E27FC236}">
                <a16:creationId xmlns:a16="http://schemas.microsoft.com/office/drawing/2014/main" id="{8E435655-0CCC-434F-8B8F-A59D86F3835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5CE7CDC-566E-49E7-B17E-64E99639DCE9}"/>
              </a:ext>
            </a:extLst>
          </p:cNvPr>
          <p:cNvSpPr>
            <a:spLocks noGrp="1"/>
          </p:cNvSpPr>
          <p:nvPr>
            <p:ph type="sldNum" sz="quarter" idx="12"/>
          </p:nvPr>
        </p:nvSpPr>
        <p:spPr/>
        <p:txBody>
          <a:bodyPr/>
          <a:lstStyle/>
          <a:p>
            <a:fld id="{EE0B9908-6DDB-444D-B2D5-9BFA3A22ABCF}" type="slidenum">
              <a:rPr lang="en-US" smtClean="0"/>
              <a:t>‹#›</a:t>
            </a:fld>
            <a:endParaRPr lang="en-US" dirty="0"/>
          </a:p>
        </p:txBody>
      </p:sp>
    </p:spTree>
    <p:extLst>
      <p:ext uri="{BB962C8B-B14F-4D97-AF65-F5344CB8AC3E}">
        <p14:creationId xmlns:p14="http://schemas.microsoft.com/office/powerpoint/2010/main" val="3500504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C6560-DF2B-4D90-A2B3-367463020F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FB6E9D-BF9E-42F6-926A-E14142F0C7A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810B9B4-1945-4166-827C-13FC98FFAF5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A2877F5-EC94-4CA0-9A69-95F3C21B1232}"/>
              </a:ext>
            </a:extLst>
          </p:cNvPr>
          <p:cNvSpPr>
            <a:spLocks noGrp="1"/>
          </p:cNvSpPr>
          <p:nvPr>
            <p:ph type="dt" sz="half" idx="10"/>
          </p:nvPr>
        </p:nvSpPr>
        <p:spPr/>
        <p:txBody>
          <a:bodyPr/>
          <a:lstStyle/>
          <a:p>
            <a:fld id="{0AD61F1D-6542-4CED-8543-154A63ED6936}" type="datetimeFigureOut">
              <a:rPr lang="en-US" smtClean="0"/>
              <a:t>10/3/2022</a:t>
            </a:fld>
            <a:endParaRPr lang="en-US" dirty="0"/>
          </a:p>
        </p:txBody>
      </p:sp>
      <p:sp>
        <p:nvSpPr>
          <p:cNvPr id="6" name="Footer Placeholder 5">
            <a:extLst>
              <a:ext uri="{FF2B5EF4-FFF2-40B4-BE49-F238E27FC236}">
                <a16:creationId xmlns:a16="http://schemas.microsoft.com/office/drawing/2014/main" id="{BDC443C9-B9D0-49AD-AE02-8160C6E4B71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9568E94-DE2E-4FF0-8686-D278C21BC652}"/>
              </a:ext>
            </a:extLst>
          </p:cNvPr>
          <p:cNvSpPr>
            <a:spLocks noGrp="1"/>
          </p:cNvSpPr>
          <p:nvPr>
            <p:ph type="sldNum" sz="quarter" idx="12"/>
          </p:nvPr>
        </p:nvSpPr>
        <p:spPr/>
        <p:txBody>
          <a:bodyPr/>
          <a:lstStyle/>
          <a:p>
            <a:fld id="{EE0B9908-6DDB-444D-B2D5-9BFA3A22ABCF}" type="slidenum">
              <a:rPr lang="en-US" smtClean="0"/>
              <a:t>‹#›</a:t>
            </a:fld>
            <a:endParaRPr lang="en-US" dirty="0"/>
          </a:p>
        </p:txBody>
      </p:sp>
    </p:spTree>
    <p:extLst>
      <p:ext uri="{BB962C8B-B14F-4D97-AF65-F5344CB8AC3E}">
        <p14:creationId xmlns:p14="http://schemas.microsoft.com/office/powerpoint/2010/main" val="3901481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8EA3F-7474-433C-9777-F2E57AB68F2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140F50F-2167-44CE-BEF5-91724228C1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FCEADCD-627E-46E9-A9B1-58E9258B29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F80FFB2-0AE8-4ECE-B0A5-A45CD35376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0F4F5C-83EF-4AEB-8801-9B7EFC5007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0642434-1136-471B-B80A-2B3F99DFF1E9}"/>
              </a:ext>
            </a:extLst>
          </p:cNvPr>
          <p:cNvSpPr>
            <a:spLocks noGrp="1"/>
          </p:cNvSpPr>
          <p:nvPr>
            <p:ph type="dt" sz="half" idx="10"/>
          </p:nvPr>
        </p:nvSpPr>
        <p:spPr/>
        <p:txBody>
          <a:bodyPr/>
          <a:lstStyle/>
          <a:p>
            <a:fld id="{0AD61F1D-6542-4CED-8543-154A63ED6936}" type="datetimeFigureOut">
              <a:rPr lang="en-US" smtClean="0"/>
              <a:t>10/3/2022</a:t>
            </a:fld>
            <a:endParaRPr lang="en-US" dirty="0"/>
          </a:p>
        </p:txBody>
      </p:sp>
      <p:sp>
        <p:nvSpPr>
          <p:cNvPr id="8" name="Footer Placeholder 7">
            <a:extLst>
              <a:ext uri="{FF2B5EF4-FFF2-40B4-BE49-F238E27FC236}">
                <a16:creationId xmlns:a16="http://schemas.microsoft.com/office/drawing/2014/main" id="{57C7D535-8FA1-4363-A051-4FE2B5E7DCD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BDA5C9D-E1AC-46B0-9D6A-CD53B77DC22D}"/>
              </a:ext>
            </a:extLst>
          </p:cNvPr>
          <p:cNvSpPr>
            <a:spLocks noGrp="1"/>
          </p:cNvSpPr>
          <p:nvPr>
            <p:ph type="sldNum" sz="quarter" idx="12"/>
          </p:nvPr>
        </p:nvSpPr>
        <p:spPr/>
        <p:txBody>
          <a:bodyPr/>
          <a:lstStyle/>
          <a:p>
            <a:fld id="{EE0B9908-6DDB-444D-B2D5-9BFA3A22ABCF}" type="slidenum">
              <a:rPr lang="en-US" smtClean="0"/>
              <a:t>‹#›</a:t>
            </a:fld>
            <a:endParaRPr lang="en-US" dirty="0"/>
          </a:p>
        </p:txBody>
      </p:sp>
    </p:spTree>
    <p:extLst>
      <p:ext uri="{BB962C8B-B14F-4D97-AF65-F5344CB8AC3E}">
        <p14:creationId xmlns:p14="http://schemas.microsoft.com/office/powerpoint/2010/main" val="2557039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C5D69-274A-42A6-A3EF-7B423F1A729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795C216-0E67-4CC0-920E-036F08844F1F}"/>
              </a:ext>
            </a:extLst>
          </p:cNvPr>
          <p:cNvSpPr>
            <a:spLocks noGrp="1"/>
          </p:cNvSpPr>
          <p:nvPr>
            <p:ph type="dt" sz="half" idx="10"/>
          </p:nvPr>
        </p:nvSpPr>
        <p:spPr/>
        <p:txBody>
          <a:bodyPr/>
          <a:lstStyle/>
          <a:p>
            <a:fld id="{0AD61F1D-6542-4CED-8543-154A63ED6936}" type="datetimeFigureOut">
              <a:rPr lang="en-US" smtClean="0"/>
              <a:t>10/3/2022</a:t>
            </a:fld>
            <a:endParaRPr lang="en-US" dirty="0"/>
          </a:p>
        </p:txBody>
      </p:sp>
      <p:sp>
        <p:nvSpPr>
          <p:cNvPr id="4" name="Footer Placeholder 3">
            <a:extLst>
              <a:ext uri="{FF2B5EF4-FFF2-40B4-BE49-F238E27FC236}">
                <a16:creationId xmlns:a16="http://schemas.microsoft.com/office/drawing/2014/main" id="{CC10C393-3069-4D0D-9311-949B0053712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F09F2D1-2706-4F88-B2A1-9ACDD76DA111}"/>
              </a:ext>
            </a:extLst>
          </p:cNvPr>
          <p:cNvSpPr>
            <a:spLocks noGrp="1"/>
          </p:cNvSpPr>
          <p:nvPr>
            <p:ph type="sldNum" sz="quarter" idx="12"/>
          </p:nvPr>
        </p:nvSpPr>
        <p:spPr/>
        <p:txBody>
          <a:bodyPr/>
          <a:lstStyle/>
          <a:p>
            <a:fld id="{EE0B9908-6DDB-444D-B2D5-9BFA3A22ABCF}" type="slidenum">
              <a:rPr lang="en-US" smtClean="0"/>
              <a:t>‹#›</a:t>
            </a:fld>
            <a:endParaRPr lang="en-US" dirty="0"/>
          </a:p>
        </p:txBody>
      </p:sp>
    </p:spTree>
    <p:extLst>
      <p:ext uri="{BB962C8B-B14F-4D97-AF65-F5344CB8AC3E}">
        <p14:creationId xmlns:p14="http://schemas.microsoft.com/office/powerpoint/2010/main" val="2978578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565963-6FF0-4F7F-B1ED-30D2A0CD3F7A}"/>
              </a:ext>
            </a:extLst>
          </p:cNvPr>
          <p:cNvSpPr>
            <a:spLocks noGrp="1"/>
          </p:cNvSpPr>
          <p:nvPr>
            <p:ph type="dt" sz="half" idx="10"/>
          </p:nvPr>
        </p:nvSpPr>
        <p:spPr/>
        <p:txBody>
          <a:bodyPr/>
          <a:lstStyle/>
          <a:p>
            <a:fld id="{0AD61F1D-6542-4CED-8543-154A63ED6936}" type="datetimeFigureOut">
              <a:rPr lang="en-US" smtClean="0"/>
              <a:t>10/3/2022</a:t>
            </a:fld>
            <a:endParaRPr lang="en-US" dirty="0"/>
          </a:p>
        </p:txBody>
      </p:sp>
      <p:sp>
        <p:nvSpPr>
          <p:cNvPr id="3" name="Footer Placeholder 2">
            <a:extLst>
              <a:ext uri="{FF2B5EF4-FFF2-40B4-BE49-F238E27FC236}">
                <a16:creationId xmlns:a16="http://schemas.microsoft.com/office/drawing/2014/main" id="{7E55E78E-9B09-41FA-9903-75CB3E827F2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941ECD3-B212-41BC-A61B-F4699D6BE537}"/>
              </a:ext>
            </a:extLst>
          </p:cNvPr>
          <p:cNvSpPr>
            <a:spLocks noGrp="1"/>
          </p:cNvSpPr>
          <p:nvPr>
            <p:ph type="sldNum" sz="quarter" idx="12"/>
          </p:nvPr>
        </p:nvSpPr>
        <p:spPr/>
        <p:txBody>
          <a:bodyPr/>
          <a:lstStyle/>
          <a:p>
            <a:fld id="{EE0B9908-6DDB-444D-B2D5-9BFA3A22ABCF}" type="slidenum">
              <a:rPr lang="en-US" smtClean="0"/>
              <a:t>‹#›</a:t>
            </a:fld>
            <a:endParaRPr lang="en-US" dirty="0"/>
          </a:p>
        </p:txBody>
      </p:sp>
    </p:spTree>
    <p:extLst>
      <p:ext uri="{BB962C8B-B14F-4D97-AF65-F5344CB8AC3E}">
        <p14:creationId xmlns:p14="http://schemas.microsoft.com/office/powerpoint/2010/main" val="2510373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36C75-FFF4-4732-9382-47FA3A2EA1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D9F54E-4069-4FCA-A467-1116D5CCDC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0C0FC7A-EAB4-4C51-B06C-DC403BFD1F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B034A5-714B-4109-B12A-D0A7784F0281}"/>
              </a:ext>
            </a:extLst>
          </p:cNvPr>
          <p:cNvSpPr>
            <a:spLocks noGrp="1"/>
          </p:cNvSpPr>
          <p:nvPr>
            <p:ph type="dt" sz="half" idx="10"/>
          </p:nvPr>
        </p:nvSpPr>
        <p:spPr/>
        <p:txBody>
          <a:bodyPr/>
          <a:lstStyle/>
          <a:p>
            <a:fld id="{0AD61F1D-6542-4CED-8543-154A63ED6936}" type="datetimeFigureOut">
              <a:rPr lang="en-US" smtClean="0"/>
              <a:t>10/3/2022</a:t>
            </a:fld>
            <a:endParaRPr lang="en-US" dirty="0"/>
          </a:p>
        </p:txBody>
      </p:sp>
      <p:sp>
        <p:nvSpPr>
          <p:cNvPr id="6" name="Footer Placeholder 5">
            <a:extLst>
              <a:ext uri="{FF2B5EF4-FFF2-40B4-BE49-F238E27FC236}">
                <a16:creationId xmlns:a16="http://schemas.microsoft.com/office/drawing/2014/main" id="{18481605-7379-4216-87B3-38C0EA60F9F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DBC60F7-BED1-4217-B8E6-8ABAEE982F08}"/>
              </a:ext>
            </a:extLst>
          </p:cNvPr>
          <p:cNvSpPr>
            <a:spLocks noGrp="1"/>
          </p:cNvSpPr>
          <p:nvPr>
            <p:ph type="sldNum" sz="quarter" idx="12"/>
          </p:nvPr>
        </p:nvSpPr>
        <p:spPr/>
        <p:txBody>
          <a:bodyPr/>
          <a:lstStyle/>
          <a:p>
            <a:fld id="{EE0B9908-6DDB-444D-B2D5-9BFA3A22ABCF}" type="slidenum">
              <a:rPr lang="en-US" smtClean="0"/>
              <a:t>‹#›</a:t>
            </a:fld>
            <a:endParaRPr lang="en-US" dirty="0"/>
          </a:p>
        </p:txBody>
      </p:sp>
    </p:spTree>
    <p:extLst>
      <p:ext uri="{BB962C8B-B14F-4D97-AF65-F5344CB8AC3E}">
        <p14:creationId xmlns:p14="http://schemas.microsoft.com/office/powerpoint/2010/main" val="1986470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42738-CEAA-4BE7-87CC-92A23F4275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5062466-0A10-43A7-B9D0-2F7129C823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660D4AC-9D06-485D-8C01-98FB6127DE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357445-D3D2-4B0E-86E8-487B3F202E78}"/>
              </a:ext>
            </a:extLst>
          </p:cNvPr>
          <p:cNvSpPr>
            <a:spLocks noGrp="1"/>
          </p:cNvSpPr>
          <p:nvPr>
            <p:ph type="dt" sz="half" idx="10"/>
          </p:nvPr>
        </p:nvSpPr>
        <p:spPr/>
        <p:txBody>
          <a:bodyPr/>
          <a:lstStyle/>
          <a:p>
            <a:fld id="{0AD61F1D-6542-4CED-8543-154A63ED6936}" type="datetimeFigureOut">
              <a:rPr lang="en-US" smtClean="0"/>
              <a:t>10/3/2022</a:t>
            </a:fld>
            <a:endParaRPr lang="en-US" dirty="0"/>
          </a:p>
        </p:txBody>
      </p:sp>
      <p:sp>
        <p:nvSpPr>
          <p:cNvPr id="6" name="Footer Placeholder 5">
            <a:extLst>
              <a:ext uri="{FF2B5EF4-FFF2-40B4-BE49-F238E27FC236}">
                <a16:creationId xmlns:a16="http://schemas.microsoft.com/office/drawing/2014/main" id="{BE99E3CF-76F5-46EF-B3B8-FE50EF58BD0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AD3FBFE-D3B1-491F-9DAC-9EB20E82813D}"/>
              </a:ext>
            </a:extLst>
          </p:cNvPr>
          <p:cNvSpPr>
            <a:spLocks noGrp="1"/>
          </p:cNvSpPr>
          <p:nvPr>
            <p:ph type="sldNum" sz="quarter" idx="12"/>
          </p:nvPr>
        </p:nvSpPr>
        <p:spPr/>
        <p:txBody>
          <a:bodyPr/>
          <a:lstStyle/>
          <a:p>
            <a:fld id="{EE0B9908-6DDB-444D-B2D5-9BFA3A22ABCF}" type="slidenum">
              <a:rPr lang="en-US" smtClean="0"/>
              <a:t>‹#›</a:t>
            </a:fld>
            <a:endParaRPr lang="en-US" dirty="0"/>
          </a:p>
        </p:txBody>
      </p:sp>
    </p:spTree>
    <p:extLst>
      <p:ext uri="{BB962C8B-B14F-4D97-AF65-F5344CB8AC3E}">
        <p14:creationId xmlns:p14="http://schemas.microsoft.com/office/powerpoint/2010/main" val="2012084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B2E7D9-C684-4B47-86CD-3F552D0511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6A0D7B7-A27D-442D-B991-B9916B7E90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D68740-59F7-449D-9E9A-BB19D2B482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D61F1D-6542-4CED-8543-154A63ED6936}" type="datetimeFigureOut">
              <a:rPr lang="en-US" smtClean="0"/>
              <a:t>10/3/2022</a:t>
            </a:fld>
            <a:endParaRPr lang="en-US" dirty="0"/>
          </a:p>
        </p:txBody>
      </p:sp>
      <p:sp>
        <p:nvSpPr>
          <p:cNvPr id="5" name="Footer Placeholder 4">
            <a:extLst>
              <a:ext uri="{FF2B5EF4-FFF2-40B4-BE49-F238E27FC236}">
                <a16:creationId xmlns:a16="http://schemas.microsoft.com/office/drawing/2014/main" id="{49FEB627-6181-4686-9213-39320D53B2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3E37577-8C9C-44A7-9DA5-CEEEF5F8D1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0B9908-6DDB-444D-B2D5-9BFA3A22ABCF}" type="slidenum">
              <a:rPr lang="en-US" smtClean="0"/>
              <a:t>‹#›</a:t>
            </a:fld>
            <a:endParaRPr lang="en-US" dirty="0"/>
          </a:p>
        </p:txBody>
      </p:sp>
    </p:spTree>
    <p:extLst>
      <p:ext uri="{BB962C8B-B14F-4D97-AF65-F5344CB8AC3E}">
        <p14:creationId xmlns:p14="http://schemas.microsoft.com/office/powerpoint/2010/main" val="1064528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C1618-B296-405E-AB6E-1B07CCA89B2D}"/>
              </a:ext>
            </a:extLst>
          </p:cNvPr>
          <p:cNvSpPr>
            <a:spLocks noGrp="1"/>
          </p:cNvSpPr>
          <p:nvPr>
            <p:ph type="ctrTitle"/>
          </p:nvPr>
        </p:nvSpPr>
        <p:spPr/>
        <p:txBody>
          <a:bodyPr>
            <a:normAutofit fontScale="90000"/>
          </a:bodyPr>
          <a:lstStyle/>
          <a:p>
            <a:r>
              <a:rPr lang="en-US" dirty="0"/>
              <a:t>Federal Acquisition Regulations – Part 31 Overview</a:t>
            </a:r>
          </a:p>
        </p:txBody>
      </p:sp>
      <p:sp>
        <p:nvSpPr>
          <p:cNvPr id="3" name="Subtitle 2">
            <a:extLst>
              <a:ext uri="{FF2B5EF4-FFF2-40B4-BE49-F238E27FC236}">
                <a16:creationId xmlns:a16="http://schemas.microsoft.com/office/drawing/2014/main" id="{AA5F3D23-0757-453E-B3C1-8114A51162CC}"/>
              </a:ext>
            </a:extLst>
          </p:cNvPr>
          <p:cNvSpPr>
            <a:spLocks noGrp="1"/>
          </p:cNvSpPr>
          <p:nvPr>
            <p:ph type="subTitle" idx="1"/>
          </p:nvPr>
        </p:nvSpPr>
        <p:spPr/>
        <p:txBody>
          <a:bodyPr/>
          <a:lstStyle/>
          <a:p>
            <a:r>
              <a:rPr lang="en-US" dirty="0"/>
              <a:t>John Whiteside – Alabama Department of Transportation</a:t>
            </a:r>
          </a:p>
        </p:txBody>
      </p:sp>
    </p:spTree>
    <p:extLst>
      <p:ext uri="{BB962C8B-B14F-4D97-AF65-F5344CB8AC3E}">
        <p14:creationId xmlns:p14="http://schemas.microsoft.com/office/powerpoint/2010/main" val="1328861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E97D0-212A-442C-99DE-58F325A7DB12}"/>
              </a:ext>
            </a:extLst>
          </p:cNvPr>
          <p:cNvSpPr>
            <a:spLocks noGrp="1"/>
          </p:cNvSpPr>
          <p:nvPr>
            <p:ph type="title"/>
          </p:nvPr>
        </p:nvSpPr>
        <p:spPr/>
        <p:txBody>
          <a:bodyPr/>
          <a:lstStyle/>
          <a:p>
            <a:r>
              <a:rPr lang="en-US" dirty="0"/>
              <a:t>FAR 31.201-5 Credits</a:t>
            </a:r>
          </a:p>
        </p:txBody>
      </p:sp>
      <p:sp>
        <p:nvSpPr>
          <p:cNvPr id="3" name="Content Placeholder 2">
            <a:extLst>
              <a:ext uri="{FF2B5EF4-FFF2-40B4-BE49-F238E27FC236}">
                <a16:creationId xmlns:a16="http://schemas.microsoft.com/office/drawing/2014/main" id="{F8779F14-E43A-4D1A-BAFA-6BFA1C2321D4}"/>
              </a:ext>
            </a:extLst>
          </p:cNvPr>
          <p:cNvSpPr>
            <a:spLocks noGrp="1"/>
          </p:cNvSpPr>
          <p:nvPr>
            <p:ph idx="1"/>
          </p:nvPr>
        </p:nvSpPr>
        <p:spPr/>
        <p:txBody>
          <a:bodyPr/>
          <a:lstStyle/>
          <a:p>
            <a:r>
              <a:rPr lang="en-US" dirty="0"/>
              <a:t>The applicable portion of any income, rebate, allowance, or other credit relating to any allowable cost and received by or accruing to the consultant shall be credited to the Government</a:t>
            </a:r>
          </a:p>
        </p:txBody>
      </p:sp>
    </p:spTree>
    <p:extLst>
      <p:ext uri="{BB962C8B-B14F-4D97-AF65-F5344CB8AC3E}">
        <p14:creationId xmlns:p14="http://schemas.microsoft.com/office/powerpoint/2010/main" val="164400888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C2C30-64BC-4D25-A08A-869B45A45786}"/>
              </a:ext>
            </a:extLst>
          </p:cNvPr>
          <p:cNvSpPr>
            <a:spLocks noGrp="1"/>
          </p:cNvSpPr>
          <p:nvPr>
            <p:ph type="title"/>
          </p:nvPr>
        </p:nvSpPr>
        <p:spPr/>
        <p:txBody>
          <a:bodyPr/>
          <a:lstStyle/>
          <a:p>
            <a:r>
              <a:rPr lang="en-US" b="1" dirty="0"/>
              <a:t>FAR 31.205-35 Relocation Costs - Allowable</a:t>
            </a:r>
            <a:endParaRPr lang="en-US" dirty="0"/>
          </a:p>
        </p:txBody>
      </p:sp>
      <p:sp>
        <p:nvSpPr>
          <p:cNvPr id="3" name="Content Placeholder 2">
            <a:extLst>
              <a:ext uri="{FF2B5EF4-FFF2-40B4-BE49-F238E27FC236}">
                <a16:creationId xmlns:a16="http://schemas.microsoft.com/office/drawing/2014/main" id="{42D051A5-70AD-483B-A90B-99B96A9CD443}"/>
              </a:ext>
            </a:extLst>
          </p:cNvPr>
          <p:cNvSpPr>
            <a:spLocks noGrp="1"/>
          </p:cNvSpPr>
          <p:nvPr>
            <p:ph idx="1"/>
          </p:nvPr>
        </p:nvSpPr>
        <p:spPr/>
        <p:txBody>
          <a:bodyPr>
            <a:normAutofit/>
          </a:bodyPr>
          <a:lstStyle/>
          <a:p>
            <a:r>
              <a:rPr lang="en-US" dirty="0"/>
              <a:t>The following types of relocation costs are allowable.</a:t>
            </a:r>
          </a:p>
          <a:p>
            <a:endParaRPr lang="en-US" dirty="0"/>
          </a:p>
          <a:p>
            <a:pPr marL="971550" lvl="1" indent="-514350">
              <a:buFont typeface="+mj-lt"/>
              <a:buAutoNum type="arabicPeriod"/>
            </a:pPr>
            <a:r>
              <a:rPr lang="en-US" dirty="0"/>
              <a:t>Costs of travel of the employee/employee’s immediate family (see 31.205-46) and transportation of the household and personal effects to the new location. 	</a:t>
            </a:r>
          </a:p>
          <a:p>
            <a:pPr marL="971550" lvl="1" indent="-514350">
              <a:buFont typeface="+mj-lt"/>
              <a:buAutoNum type="arabicPeriod"/>
            </a:pPr>
            <a:endParaRPr lang="en-US" dirty="0"/>
          </a:p>
          <a:p>
            <a:pPr marL="971550" lvl="1" indent="-514350">
              <a:buFont typeface="+mj-lt"/>
              <a:buAutoNum type="arabicPeriod"/>
            </a:pPr>
            <a:r>
              <a:rPr lang="en-US" dirty="0"/>
              <a:t>Costs of finding a new home.</a:t>
            </a:r>
          </a:p>
          <a:p>
            <a:pPr marL="971550" lvl="1" indent="-514350">
              <a:buFont typeface="+mj-lt"/>
              <a:buAutoNum type="arabicPeriod"/>
            </a:pPr>
            <a:endParaRPr lang="en-US" dirty="0"/>
          </a:p>
          <a:p>
            <a:pPr marL="971550" lvl="1" indent="-514350">
              <a:buFont typeface="+mj-lt"/>
              <a:buAutoNum type="arabicPeriod"/>
            </a:pPr>
            <a:r>
              <a:rPr lang="en-US" dirty="0"/>
              <a:t>Closing costs incident to the disposition of the actual residence owned by the employee when notified of the transfer (</a:t>
            </a:r>
            <a:r>
              <a:rPr lang="en-US" i="1" dirty="0"/>
              <a:t>e.g., </a:t>
            </a:r>
            <a:r>
              <a:rPr lang="en-US" dirty="0"/>
              <a:t>brokerage fees, legal fees, appraisal fees, points, and finance charges).</a:t>
            </a:r>
          </a:p>
        </p:txBody>
      </p:sp>
    </p:spTree>
    <p:extLst>
      <p:ext uri="{BB962C8B-B14F-4D97-AF65-F5344CB8AC3E}">
        <p14:creationId xmlns:p14="http://schemas.microsoft.com/office/powerpoint/2010/main" val="277260651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C2C30-64BC-4D25-A08A-869B45A45786}"/>
              </a:ext>
            </a:extLst>
          </p:cNvPr>
          <p:cNvSpPr>
            <a:spLocks noGrp="1"/>
          </p:cNvSpPr>
          <p:nvPr>
            <p:ph type="title"/>
          </p:nvPr>
        </p:nvSpPr>
        <p:spPr/>
        <p:txBody>
          <a:bodyPr/>
          <a:lstStyle/>
          <a:p>
            <a:r>
              <a:rPr lang="en-US" b="1" dirty="0"/>
              <a:t>FAR 31.205-35 Relocation Costs - Allowable</a:t>
            </a:r>
            <a:endParaRPr lang="en-US" dirty="0"/>
          </a:p>
        </p:txBody>
      </p:sp>
      <p:sp>
        <p:nvSpPr>
          <p:cNvPr id="3" name="Content Placeholder 2">
            <a:extLst>
              <a:ext uri="{FF2B5EF4-FFF2-40B4-BE49-F238E27FC236}">
                <a16:creationId xmlns:a16="http://schemas.microsoft.com/office/drawing/2014/main" id="{42D051A5-70AD-483B-A90B-99B96A9CD443}"/>
              </a:ext>
            </a:extLst>
          </p:cNvPr>
          <p:cNvSpPr>
            <a:spLocks noGrp="1"/>
          </p:cNvSpPr>
          <p:nvPr>
            <p:ph idx="1"/>
          </p:nvPr>
        </p:nvSpPr>
        <p:spPr/>
        <p:txBody>
          <a:bodyPr>
            <a:normAutofit/>
          </a:bodyPr>
          <a:lstStyle/>
          <a:p>
            <a:pPr marL="971550" lvl="1" indent="-514350">
              <a:buFont typeface="+mj-lt"/>
              <a:buAutoNum type="arabicPeriod" startAt="4"/>
            </a:pPr>
            <a:r>
              <a:rPr lang="en-US" dirty="0"/>
              <a:t>Continuing costs of ownership of the vacant former actual residence being sold, such as maintenance of building and grounds (exclusive of fixing up expenses), utilities, taxes, property insurance, and mortgage interest, after the settlement date or lease date of a new permanent residence, except that these costs, when added to the costs described in part 3 of this section, shall not exceed 14 percent of the sales price of the property sold.</a:t>
            </a:r>
          </a:p>
          <a:p>
            <a:pPr marL="971550" lvl="1" indent="-514350">
              <a:buFont typeface="+mj-lt"/>
              <a:buAutoNum type="arabicPeriod" startAt="4"/>
            </a:pPr>
            <a:endParaRPr lang="en-US" dirty="0"/>
          </a:p>
          <a:p>
            <a:pPr marL="971550" lvl="1" indent="-514350">
              <a:buFont typeface="+mj-lt"/>
              <a:buAutoNum type="arabicPeriod" startAt="4"/>
            </a:pPr>
            <a:r>
              <a:rPr lang="en-US" dirty="0"/>
              <a:t>Other necessary and reasonable expenses normally incident to relocation (disconnecting and connecting household appliances; automobile registration; driver’s license, etc.)</a:t>
            </a:r>
          </a:p>
        </p:txBody>
      </p:sp>
    </p:spTree>
    <p:extLst>
      <p:ext uri="{BB962C8B-B14F-4D97-AF65-F5344CB8AC3E}">
        <p14:creationId xmlns:p14="http://schemas.microsoft.com/office/powerpoint/2010/main" val="147378214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C2C30-64BC-4D25-A08A-869B45A45786}"/>
              </a:ext>
            </a:extLst>
          </p:cNvPr>
          <p:cNvSpPr>
            <a:spLocks noGrp="1"/>
          </p:cNvSpPr>
          <p:nvPr>
            <p:ph type="title"/>
          </p:nvPr>
        </p:nvSpPr>
        <p:spPr/>
        <p:txBody>
          <a:bodyPr/>
          <a:lstStyle/>
          <a:p>
            <a:r>
              <a:rPr lang="en-US" b="1" dirty="0"/>
              <a:t>FAR 31.205-35 Relocation Costs - Allowable</a:t>
            </a:r>
            <a:endParaRPr lang="en-US" dirty="0"/>
          </a:p>
        </p:txBody>
      </p:sp>
      <p:sp>
        <p:nvSpPr>
          <p:cNvPr id="3" name="Content Placeholder 2">
            <a:extLst>
              <a:ext uri="{FF2B5EF4-FFF2-40B4-BE49-F238E27FC236}">
                <a16:creationId xmlns:a16="http://schemas.microsoft.com/office/drawing/2014/main" id="{42D051A5-70AD-483B-A90B-99B96A9CD443}"/>
              </a:ext>
            </a:extLst>
          </p:cNvPr>
          <p:cNvSpPr>
            <a:spLocks noGrp="1"/>
          </p:cNvSpPr>
          <p:nvPr>
            <p:ph idx="1"/>
          </p:nvPr>
        </p:nvSpPr>
        <p:spPr/>
        <p:txBody>
          <a:bodyPr>
            <a:normAutofit/>
          </a:bodyPr>
          <a:lstStyle/>
          <a:p>
            <a:pPr marL="971550" lvl="1" indent="-514350">
              <a:buFont typeface="+mj-lt"/>
              <a:buAutoNum type="arabicPeriod" startAt="6"/>
            </a:pPr>
            <a:r>
              <a:rPr lang="en-US" dirty="0"/>
              <a:t>Costs incident to acquiring a home in the new work location (These costs are not allowable for existing employees or newly recruited employees who were not homeowners before the relocation; and the total costs shall not exceed 5 percent of the purchase price of the new home.</a:t>
            </a:r>
          </a:p>
          <a:p>
            <a:pPr marL="971550" lvl="1" indent="-514350">
              <a:buFont typeface="+mj-lt"/>
              <a:buAutoNum type="arabicPeriod" startAt="6"/>
            </a:pPr>
            <a:r>
              <a:rPr lang="en-US" dirty="0"/>
              <a:t>Mortgage interest differential payments, except that these costs are not allowable for existing or newly recruited employees who, before the relocation, were not homeowners and the total payments are limited to an amount determined as follows:</a:t>
            </a:r>
          </a:p>
          <a:p>
            <a:pPr lvl="3"/>
            <a:r>
              <a:rPr lang="en-US" dirty="0"/>
              <a:t>Mortgage Interest Rate of New Residence</a:t>
            </a:r>
          </a:p>
          <a:p>
            <a:pPr lvl="3"/>
            <a:r>
              <a:rPr lang="en-US" dirty="0"/>
              <a:t>Less Mortgage Interest Rate of Old Residence </a:t>
            </a:r>
          </a:p>
          <a:p>
            <a:pPr lvl="3"/>
            <a:r>
              <a:rPr lang="en-US" dirty="0"/>
              <a:t>X Current Balance of Old Mortgage</a:t>
            </a:r>
          </a:p>
          <a:p>
            <a:pPr lvl="3"/>
            <a:r>
              <a:rPr lang="en-US" dirty="0"/>
              <a:t>X 3 years</a:t>
            </a:r>
          </a:p>
        </p:txBody>
      </p:sp>
    </p:spTree>
    <p:extLst>
      <p:ext uri="{BB962C8B-B14F-4D97-AF65-F5344CB8AC3E}">
        <p14:creationId xmlns:p14="http://schemas.microsoft.com/office/powerpoint/2010/main" val="179386781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C2C30-64BC-4D25-A08A-869B45A45786}"/>
              </a:ext>
            </a:extLst>
          </p:cNvPr>
          <p:cNvSpPr>
            <a:spLocks noGrp="1"/>
          </p:cNvSpPr>
          <p:nvPr>
            <p:ph type="title"/>
          </p:nvPr>
        </p:nvSpPr>
        <p:spPr/>
        <p:txBody>
          <a:bodyPr/>
          <a:lstStyle/>
          <a:p>
            <a:r>
              <a:rPr lang="en-US" b="1" dirty="0"/>
              <a:t>FAR 31.205-35 Relocation Costs - Allowable</a:t>
            </a:r>
            <a:endParaRPr lang="en-US" dirty="0"/>
          </a:p>
        </p:txBody>
      </p:sp>
      <p:sp>
        <p:nvSpPr>
          <p:cNvPr id="3" name="Content Placeholder 2">
            <a:extLst>
              <a:ext uri="{FF2B5EF4-FFF2-40B4-BE49-F238E27FC236}">
                <a16:creationId xmlns:a16="http://schemas.microsoft.com/office/drawing/2014/main" id="{42D051A5-70AD-483B-A90B-99B96A9CD443}"/>
              </a:ext>
            </a:extLst>
          </p:cNvPr>
          <p:cNvSpPr>
            <a:spLocks noGrp="1"/>
          </p:cNvSpPr>
          <p:nvPr>
            <p:ph idx="1"/>
          </p:nvPr>
        </p:nvSpPr>
        <p:spPr/>
        <p:txBody>
          <a:bodyPr>
            <a:normAutofit/>
          </a:bodyPr>
          <a:lstStyle/>
          <a:p>
            <a:pPr marL="914400" lvl="1" indent="-457200">
              <a:buFont typeface="+mj-lt"/>
              <a:buAutoNum type="arabicPeriod" startAt="8"/>
            </a:pPr>
            <a:r>
              <a:rPr lang="en-US" dirty="0"/>
              <a:t>Costs of canceling an unexpired lease. </a:t>
            </a:r>
          </a:p>
          <a:p>
            <a:pPr marL="971550" lvl="1" indent="-514350">
              <a:buFont typeface="+mj-lt"/>
              <a:buAutoNum type="arabicPeriod" startAt="8"/>
            </a:pPr>
            <a:endParaRPr lang="en-US" dirty="0"/>
          </a:p>
          <a:p>
            <a:pPr marL="971550" lvl="1" indent="-514350">
              <a:buFont typeface="+mj-lt"/>
              <a:buAutoNum type="arabicPeriod" startAt="8"/>
            </a:pPr>
            <a:r>
              <a:rPr lang="en-US" dirty="0"/>
              <a:t>Payments for increased employee income or Federal Insurance Contributions Act taxes incident to allowable reimbursed relocation costs. </a:t>
            </a:r>
          </a:p>
          <a:p>
            <a:pPr marL="971550" lvl="1" indent="-514350">
              <a:buFont typeface="+mj-lt"/>
              <a:buAutoNum type="arabicPeriod" startAt="8"/>
            </a:pPr>
            <a:endParaRPr lang="en-US" dirty="0"/>
          </a:p>
          <a:p>
            <a:pPr marL="971550" lvl="1" indent="-514350">
              <a:buFont typeface="+mj-lt"/>
              <a:buAutoNum type="arabicPeriod" startAt="8"/>
            </a:pPr>
            <a:r>
              <a:rPr lang="en-US" dirty="0"/>
              <a:t>Payments for spouse employment assistance.</a:t>
            </a:r>
          </a:p>
        </p:txBody>
      </p:sp>
    </p:spTree>
    <p:extLst>
      <p:ext uri="{BB962C8B-B14F-4D97-AF65-F5344CB8AC3E}">
        <p14:creationId xmlns:p14="http://schemas.microsoft.com/office/powerpoint/2010/main" val="195401384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C2C30-64BC-4D25-A08A-869B45A45786}"/>
              </a:ext>
            </a:extLst>
          </p:cNvPr>
          <p:cNvSpPr>
            <a:spLocks noGrp="1"/>
          </p:cNvSpPr>
          <p:nvPr>
            <p:ph type="title"/>
          </p:nvPr>
        </p:nvSpPr>
        <p:spPr/>
        <p:txBody>
          <a:bodyPr/>
          <a:lstStyle/>
          <a:p>
            <a:r>
              <a:rPr lang="en-US" b="1" dirty="0"/>
              <a:t>FAR 31.205-35 Relocation Costs - Unallowable</a:t>
            </a:r>
            <a:endParaRPr lang="en-US" dirty="0"/>
          </a:p>
        </p:txBody>
      </p:sp>
      <p:sp>
        <p:nvSpPr>
          <p:cNvPr id="3" name="Content Placeholder 2">
            <a:extLst>
              <a:ext uri="{FF2B5EF4-FFF2-40B4-BE49-F238E27FC236}">
                <a16:creationId xmlns:a16="http://schemas.microsoft.com/office/drawing/2014/main" id="{42D051A5-70AD-483B-A90B-99B96A9CD443}"/>
              </a:ext>
            </a:extLst>
          </p:cNvPr>
          <p:cNvSpPr>
            <a:spLocks noGrp="1"/>
          </p:cNvSpPr>
          <p:nvPr>
            <p:ph idx="1"/>
          </p:nvPr>
        </p:nvSpPr>
        <p:spPr/>
        <p:txBody>
          <a:bodyPr>
            <a:normAutofit/>
          </a:bodyPr>
          <a:lstStyle/>
          <a:p>
            <a:r>
              <a:rPr lang="en-US" dirty="0"/>
              <a:t>The following types of relocation costs are unallowable.</a:t>
            </a:r>
          </a:p>
          <a:p>
            <a:endParaRPr lang="en-US" dirty="0"/>
          </a:p>
          <a:p>
            <a:pPr marL="971550" lvl="1" indent="-514350">
              <a:buFont typeface="+mj-lt"/>
              <a:buAutoNum type="arabicPeriod"/>
            </a:pPr>
            <a:r>
              <a:rPr lang="en-US" dirty="0"/>
              <a:t>Loss on the sale of a home. </a:t>
            </a:r>
          </a:p>
          <a:p>
            <a:pPr marL="971550" lvl="1" indent="-514350">
              <a:buFont typeface="+mj-lt"/>
              <a:buAutoNum type="arabicPeriod"/>
            </a:pPr>
            <a:endParaRPr lang="en-US" dirty="0"/>
          </a:p>
          <a:p>
            <a:pPr marL="971550" lvl="1" indent="-514350">
              <a:buFont typeface="+mj-lt"/>
              <a:buAutoNum type="arabicPeriod"/>
            </a:pPr>
            <a:r>
              <a:rPr lang="en-US" dirty="0"/>
              <a:t>Costs incident to </a:t>
            </a:r>
            <a:r>
              <a:rPr lang="en-US" b="1" dirty="0"/>
              <a:t>acquiring a home in the new location </a:t>
            </a:r>
            <a:r>
              <a:rPr lang="en-US" dirty="0"/>
              <a:t>(Real estate brokers’ fees and commissions, costs of litigation, real and personal property insurance, property taxes, mortgage life insurance, etc.)</a:t>
            </a:r>
          </a:p>
          <a:p>
            <a:pPr marL="971550" lvl="1" indent="-514350">
              <a:buFont typeface="+mj-lt"/>
              <a:buAutoNum type="arabicPeriod"/>
            </a:pPr>
            <a:endParaRPr lang="en-US" dirty="0"/>
          </a:p>
          <a:p>
            <a:pPr marL="971550" lvl="1" indent="-514350">
              <a:buFont typeface="+mj-lt"/>
              <a:buAutoNum type="arabicPeriod"/>
            </a:pPr>
            <a:r>
              <a:rPr lang="en-US" dirty="0"/>
              <a:t>Continuing mortgage principal payments on a residence being sold.</a:t>
            </a:r>
          </a:p>
        </p:txBody>
      </p:sp>
    </p:spTree>
    <p:extLst>
      <p:ext uri="{BB962C8B-B14F-4D97-AF65-F5344CB8AC3E}">
        <p14:creationId xmlns:p14="http://schemas.microsoft.com/office/powerpoint/2010/main" val="144754384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C2C30-64BC-4D25-A08A-869B45A45786}"/>
              </a:ext>
            </a:extLst>
          </p:cNvPr>
          <p:cNvSpPr>
            <a:spLocks noGrp="1"/>
          </p:cNvSpPr>
          <p:nvPr>
            <p:ph type="title"/>
          </p:nvPr>
        </p:nvSpPr>
        <p:spPr/>
        <p:txBody>
          <a:bodyPr/>
          <a:lstStyle/>
          <a:p>
            <a:r>
              <a:rPr lang="en-US" b="1" dirty="0"/>
              <a:t>FAR 31.205-35 Relocation Costs - Credit</a:t>
            </a:r>
            <a:endParaRPr lang="en-US" dirty="0"/>
          </a:p>
        </p:txBody>
      </p:sp>
      <p:sp>
        <p:nvSpPr>
          <p:cNvPr id="3" name="Content Placeholder 2">
            <a:extLst>
              <a:ext uri="{FF2B5EF4-FFF2-40B4-BE49-F238E27FC236}">
                <a16:creationId xmlns:a16="http://schemas.microsoft.com/office/drawing/2014/main" id="{42D051A5-70AD-483B-A90B-99B96A9CD443}"/>
              </a:ext>
            </a:extLst>
          </p:cNvPr>
          <p:cNvSpPr>
            <a:spLocks noGrp="1"/>
          </p:cNvSpPr>
          <p:nvPr>
            <p:ph idx="1"/>
          </p:nvPr>
        </p:nvSpPr>
        <p:spPr/>
        <p:txBody>
          <a:bodyPr>
            <a:normAutofit/>
          </a:bodyPr>
          <a:lstStyle/>
          <a:p>
            <a:r>
              <a:rPr lang="en-US" dirty="0"/>
              <a:t>If relocation costs for an employee have been allowed either as an allocable indirect or direct cost, and the </a:t>
            </a:r>
            <a:r>
              <a:rPr lang="en-US" b="1" dirty="0"/>
              <a:t>employee resigns within 12 months for reasons within the employee’s control</a:t>
            </a:r>
            <a:r>
              <a:rPr lang="en-US" dirty="0"/>
              <a:t>, the contractor shall refund or credit the relocation costs to the Government.</a:t>
            </a:r>
          </a:p>
        </p:txBody>
      </p:sp>
    </p:spTree>
    <p:extLst>
      <p:ext uri="{BB962C8B-B14F-4D97-AF65-F5344CB8AC3E}">
        <p14:creationId xmlns:p14="http://schemas.microsoft.com/office/powerpoint/2010/main" val="327520232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21C73-7E96-45D0-BA20-6776651BB062}"/>
              </a:ext>
            </a:extLst>
          </p:cNvPr>
          <p:cNvSpPr>
            <a:spLocks noGrp="1"/>
          </p:cNvSpPr>
          <p:nvPr>
            <p:ph type="title"/>
          </p:nvPr>
        </p:nvSpPr>
        <p:spPr/>
        <p:txBody>
          <a:bodyPr/>
          <a:lstStyle/>
          <a:p>
            <a:r>
              <a:rPr lang="en-US" b="1" dirty="0"/>
              <a:t>FAR 31.205-36 Rental Costs -</a:t>
            </a:r>
            <a:endParaRPr lang="en-US" dirty="0"/>
          </a:p>
        </p:txBody>
      </p:sp>
      <p:sp>
        <p:nvSpPr>
          <p:cNvPr id="3" name="Content Placeholder 2">
            <a:extLst>
              <a:ext uri="{FF2B5EF4-FFF2-40B4-BE49-F238E27FC236}">
                <a16:creationId xmlns:a16="http://schemas.microsoft.com/office/drawing/2014/main" id="{AC10BE72-E642-4ECA-B42A-8ED36D382D71}"/>
              </a:ext>
            </a:extLst>
          </p:cNvPr>
          <p:cNvSpPr>
            <a:spLocks noGrp="1"/>
          </p:cNvSpPr>
          <p:nvPr>
            <p:ph idx="1"/>
          </p:nvPr>
        </p:nvSpPr>
        <p:spPr/>
        <p:txBody>
          <a:bodyPr>
            <a:normAutofit/>
          </a:bodyPr>
          <a:lstStyle/>
          <a:p>
            <a:r>
              <a:rPr lang="en-US" dirty="0"/>
              <a:t>The following costs </a:t>
            </a:r>
            <a:r>
              <a:rPr lang="en-US" b="1" dirty="0"/>
              <a:t>are allowable</a:t>
            </a:r>
            <a:r>
              <a:rPr lang="en-US" dirty="0"/>
              <a:t>:</a:t>
            </a:r>
          </a:p>
          <a:p>
            <a:pPr marL="971550" lvl="1" indent="-514350">
              <a:buFont typeface="+mj-lt"/>
              <a:buAutoNum type="arabicPeriod"/>
            </a:pPr>
            <a:r>
              <a:rPr lang="en-US" dirty="0"/>
              <a:t>Rental costs under operating leases, to the </a:t>
            </a:r>
            <a:r>
              <a:rPr lang="en-US" b="1" dirty="0"/>
              <a:t>extent that the rates are reasonable at the time of the lease decision</a:t>
            </a:r>
            <a:r>
              <a:rPr lang="en-US" dirty="0"/>
              <a:t>, after consideration of-</a:t>
            </a:r>
          </a:p>
          <a:p>
            <a:pPr marL="971550" lvl="1" indent="-514350">
              <a:buFont typeface="+mj-lt"/>
              <a:buAutoNum type="arabicPeriod"/>
            </a:pPr>
            <a:endParaRPr lang="en-US" dirty="0"/>
          </a:p>
          <a:p>
            <a:pPr lvl="2"/>
            <a:r>
              <a:rPr lang="en-US" sz="2400" dirty="0"/>
              <a:t>Rental costs of comparable property, if any;</a:t>
            </a:r>
          </a:p>
          <a:p>
            <a:pPr lvl="2"/>
            <a:r>
              <a:rPr lang="en-US" sz="2400" dirty="0"/>
              <a:t>Market conditions in the area;</a:t>
            </a:r>
          </a:p>
          <a:p>
            <a:pPr lvl="2"/>
            <a:r>
              <a:rPr lang="en-US" sz="2400" dirty="0"/>
              <a:t>The type, life expectancy, condition, and value of the property leased;</a:t>
            </a:r>
          </a:p>
          <a:p>
            <a:pPr lvl="2"/>
            <a:r>
              <a:rPr lang="en-US" sz="2400" dirty="0"/>
              <a:t>Alternatives available; and </a:t>
            </a:r>
          </a:p>
          <a:p>
            <a:pPr lvl="2"/>
            <a:r>
              <a:rPr lang="en-US" sz="2400" dirty="0"/>
              <a:t>Other provisions of the agreement.</a:t>
            </a:r>
          </a:p>
        </p:txBody>
      </p:sp>
    </p:spTree>
    <p:extLst>
      <p:ext uri="{BB962C8B-B14F-4D97-AF65-F5344CB8AC3E}">
        <p14:creationId xmlns:p14="http://schemas.microsoft.com/office/powerpoint/2010/main" val="200439856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21C73-7E96-45D0-BA20-6776651BB062}"/>
              </a:ext>
            </a:extLst>
          </p:cNvPr>
          <p:cNvSpPr>
            <a:spLocks noGrp="1"/>
          </p:cNvSpPr>
          <p:nvPr>
            <p:ph type="title"/>
          </p:nvPr>
        </p:nvSpPr>
        <p:spPr/>
        <p:txBody>
          <a:bodyPr/>
          <a:lstStyle/>
          <a:p>
            <a:r>
              <a:rPr lang="en-US" b="1" dirty="0"/>
              <a:t>FAR 31.205-36 Rental Costs</a:t>
            </a:r>
            <a:endParaRPr lang="en-US" dirty="0"/>
          </a:p>
        </p:txBody>
      </p:sp>
      <p:sp>
        <p:nvSpPr>
          <p:cNvPr id="3" name="Content Placeholder 2">
            <a:extLst>
              <a:ext uri="{FF2B5EF4-FFF2-40B4-BE49-F238E27FC236}">
                <a16:creationId xmlns:a16="http://schemas.microsoft.com/office/drawing/2014/main" id="{AC10BE72-E642-4ECA-B42A-8ED36D382D71}"/>
              </a:ext>
            </a:extLst>
          </p:cNvPr>
          <p:cNvSpPr>
            <a:spLocks noGrp="1"/>
          </p:cNvSpPr>
          <p:nvPr>
            <p:ph idx="1"/>
          </p:nvPr>
        </p:nvSpPr>
        <p:spPr/>
        <p:txBody>
          <a:bodyPr>
            <a:normAutofit fontScale="92500" lnSpcReduction="10000"/>
          </a:bodyPr>
          <a:lstStyle/>
          <a:p>
            <a:pPr marL="971550" lvl="1" indent="-514350">
              <a:buFont typeface="+mj-lt"/>
              <a:buAutoNum type="arabicPeriod" startAt="2"/>
            </a:pPr>
            <a:r>
              <a:rPr lang="en-US" dirty="0"/>
              <a:t>Rental costs under a </a:t>
            </a:r>
            <a:r>
              <a:rPr lang="en-US" b="1" dirty="0"/>
              <a:t>sale and leaseback arrangement </a:t>
            </a:r>
            <a:r>
              <a:rPr lang="en-US" dirty="0"/>
              <a:t>only up to the amount the contractor would be allowed if the contractor retained title, computed based on the net book value of the asset on the date the contractor becomes a lessee of the property adjusted for any gain or loss recognized in accordance with 31.205-16(b). </a:t>
            </a:r>
          </a:p>
          <a:p>
            <a:pPr marL="971550" lvl="1" indent="-514350">
              <a:buFont typeface="+mj-lt"/>
              <a:buAutoNum type="arabicPeriod" startAt="2"/>
            </a:pPr>
            <a:endParaRPr lang="en-US" b="1" dirty="0"/>
          </a:p>
          <a:p>
            <a:pPr marL="971550" lvl="1" indent="-514350">
              <a:buFont typeface="+mj-lt"/>
              <a:buAutoNum type="arabicPeriod" startAt="2"/>
            </a:pPr>
            <a:r>
              <a:rPr lang="en-US" b="1" dirty="0"/>
              <a:t>Related Party Rent </a:t>
            </a:r>
            <a:r>
              <a:rPr lang="en-US" dirty="0"/>
              <a:t>charges in the nature of rent for property between any divisions, subsidiaries, or organizations under common control, </a:t>
            </a:r>
            <a:r>
              <a:rPr lang="en-US" b="1" dirty="0"/>
              <a:t>to the extent that they do not exceed the </a:t>
            </a:r>
            <a:r>
              <a:rPr lang="en-US" b="1" i="1" dirty="0"/>
              <a:t>normal costs </a:t>
            </a:r>
            <a:r>
              <a:rPr lang="en-US" b="1" dirty="0"/>
              <a:t>of ownership</a:t>
            </a:r>
            <a:r>
              <a:rPr lang="en-US" dirty="0"/>
              <a:t>, such as depreciation, taxes, insurance, facilities capital cost of money, and maintenance (</a:t>
            </a:r>
            <a:r>
              <a:rPr lang="en-US" b="1" dirty="0"/>
              <a:t>excluding</a:t>
            </a:r>
            <a:r>
              <a:rPr lang="en-US" dirty="0"/>
              <a:t> interest or other </a:t>
            </a:r>
            <a:r>
              <a:rPr lang="en-US" b="1" i="1" dirty="0"/>
              <a:t>unallowable costs</a:t>
            </a:r>
            <a:r>
              <a:rPr lang="en-US" dirty="0"/>
              <a:t>), provided that no part of such costs shall duplicate any other allowed cost. Rental cost of personal property leased from any division, subsidiary, or affiliate of the contractor under common control, that has an established practice of leasing the same or similar property to unaffiliated lessees shall be allowed in accordance with paragraph (b)(1) of this subsection.</a:t>
            </a:r>
            <a:endParaRPr lang="en-US" sz="2400" dirty="0"/>
          </a:p>
        </p:txBody>
      </p:sp>
    </p:spTree>
    <p:extLst>
      <p:ext uri="{BB962C8B-B14F-4D97-AF65-F5344CB8AC3E}">
        <p14:creationId xmlns:p14="http://schemas.microsoft.com/office/powerpoint/2010/main" val="218931265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CEE9D-687F-4BB9-BAE0-A801DDBBA13C}"/>
              </a:ext>
            </a:extLst>
          </p:cNvPr>
          <p:cNvSpPr>
            <a:spLocks noGrp="1"/>
          </p:cNvSpPr>
          <p:nvPr>
            <p:ph type="title"/>
          </p:nvPr>
        </p:nvSpPr>
        <p:spPr/>
        <p:txBody>
          <a:bodyPr/>
          <a:lstStyle/>
          <a:p>
            <a:r>
              <a:rPr lang="en-US" b="1" dirty="0"/>
              <a:t>FAR 31.205-37 Royalties and Other Costs for Use of Patents</a:t>
            </a:r>
            <a:endParaRPr lang="en-US" dirty="0"/>
          </a:p>
        </p:txBody>
      </p:sp>
      <p:sp>
        <p:nvSpPr>
          <p:cNvPr id="3" name="Content Placeholder 2">
            <a:extLst>
              <a:ext uri="{FF2B5EF4-FFF2-40B4-BE49-F238E27FC236}">
                <a16:creationId xmlns:a16="http://schemas.microsoft.com/office/drawing/2014/main" id="{9317B89F-0FD7-4606-B5B9-E5E27BED90DB}"/>
              </a:ext>
            </a:extLst>
          </p:cNvPr>
          <p:cNvSpPr>
            <a:spLocks noGrp="1"/>
          </p:cNvSpPr>
          <p:nvPr>
            <p:ph idx="1"/>
          </p:nvPr>
        </p:nvSpPr>
        <p:spPr/>
        <p:txBody>
          <a:bodyPr>
            <a:normAutofit/>
          </a:bodyPr>
          <a:lstStyle/>
          <a:p>
            <a:r>
              <a:rPr lang="en-US" dirty="0"/>
              <a:t>Royalties on a patent or amortization of the cost of purchasing a patent or patent rights necessary for the proper performance of the contract and applicable to contract products or processes are allowable unless- </a:t>
            </a:r>
          </a:p>
          <a:p>
            <a:pPr marL="971550" lvl="1" indent="-514350">
              <a:buFont typeface="+mj-lt"/>
              <a:buAutoNum type="arabicPeriod"/>
            </a:pPr>
            <a:r>
              <a:rPr lang="en-US" dirty="0"/>
              <a:t>The Government has a license or the right to a free use of the patent;</a:t>
            </a:r>
          </a:p>
          <a:p>
            <a:pPr marL="971550" lvl="1" indent="-514350">
              <a:buFont typeface="+mj-lt"/>
              <a:buAutoNum type="arabicPeriod"/>
            </a:pPr>
            <a:r>
              <a:rPr lang="en-US" dirty="0"/>
              <a:t>The patent has been adjudicated to be invalid, or has been administratively determined to be invalid;</a:t>
            </a:r>
          </a:p>
          <a:p>
            <a:pPr marL="971550" lvl="1" indent="-514350">
              <a:buFont typeface="+mj-lt"/>
              <a:buAutoNum type="arabicPeriod"/>
            </a:pPr>
            <a:r>
              <a:rPr lang="en-US" dirty="0"/>
              <a:t>The patent is considered to be unenforceable; or </a:t>
            </a:r>
          </a:p>
          <a:p>
            <a:pPr marL="971550" lvl="1" indent="-514350">
              <a:buFont typeface="+mj-lt"/>
              <a:buAutoNum type="arabicPeriod"/>
            </a:pPr>
            <a:r>
              <a:rPr lang="en-US" dirty="0"/>
              <a:t>The patent is expired. </a:t>
            </a:r>
          </a:p>
        </p:txBody>
      </p:sp>
    </p:spTree>
    <p:extLst>
      <p:ext uri="{BB962C8B-B14F-4D97-AF65-F5344CB8AC3E}">
        <p14:creationId xmlns:p14="http://schemas.microsoft.com/office/powerpoint/2010/main" val="416527408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CEE9D-687F-4BB9-BAE0-A801DDBBA13C}"/>
              </a:ext>
            </a:extLst>
          </p:cNvPr>
          <p:cNvSpPr>
            <a:spLocks noGrp="1"/>
          </p:cNvSpPr>
          <p:nvPr>
            <p:ph type="title"/>
          </p:nvPr>
        </p:nvSpPr>
        <p:spPr/>
        <p:txBody>
          <a:bodyPr/>
          <a:lstStyle/>
          <a:p>
            <a:r>
              <a:rPr lang="en-US" b="1" dirty="0"/>
              <a:t>FAR 31.205-37 Royalties and Other Costs for Use of Patents</a:t>
            </a:r>
            <a:endParaRPr lang="en-US" dirty="0"/>
          </a:p>
        </p:txBody>
      </p:sp>
      <p:sp>
        <p:nvSpPr>
          <p:cNvPr id="3" name="Content Placeholder 2">
            <a:extLst>
              <a:ext uri="{FF2B5EF4-FFF2-40B4-BE49-F238E27FC236}">
                <a16:creationId xmlns:a16="http://schemas.microsoft.com/office/drawing/2014/main" id="{9317B89F-0FD7-4606-B5B9-E5E27BED90DB}"/>
              </a:ext>
            </a:extLst>
          </p:cNvPr>
          <p:cNvSpPr>
            <a:spLocks noGrp="1"/>
          </p:cNvSpPr>
          <p:nvPr>
            <p:ph idx="1"/>
          </p:nvPr>
        </p:nvSpPr>
        <p:spPr/>
        <p:txBody>
          <a:bodyPr>
            <a:normAutofit/>
          </a:bodyPr>
          <a:lstStyle/>
          <a:p>
            <a:r>
              <a:rPr lang="en-US" dirty="0"/>
              <a:t>Care should be exercised in determining reasonableness when the royalties may have been arrived at as a result of less-than-arm’s-length bargaining.</a:t>
            </a:r>
          </a:p>
          <a:p>
            <a:endParaRPr lang="en-US" dirty="0"/>
          </a:p>
          <a:p>
            <a:r>
              <a:rPr lang="en-US" dirty="0"/>
              <a:t>In any case involving a patent formerly owned by the contractor, the royalty amount allowed should not exceed the cost which would have been allowed had the contractor retained title.</a:t>
            </a:r>
          </a:p>
        </p:txBody>
      </p:sp>
    </p:spTree>
    <p:extLst>
      <p:ext uri="{BB962C8B-B14F-4D97-AF65-F5344CB8AC3E}">
        <p14:creationId xmlns:p14="http://schemas.microsoft.com/office/powerpoint/2010/main" val="3349109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006C2-E709-4087-AF4E-5B8463678257}"/>
              </a:ext>
            </a:extLst>
          </p:cNvPr>
          <p:cNvSpPr>
            <a:spLocks noGrp="1"/>
          </p:cNvSpPr>
          <p:nvPr>
            <p:ph type="title"/>
          </p:nvPr>
        </p:nvSpPr>
        <p:spPr/>
        <p:txBody>
          <a:bodyPr>
            <a:normAutofit fontScale="90000"/>
          </a:bodyPr>
          <a:lstStyle/>
          <a:p>
            <a:r>
              <a:rPr lang="en-US" dirty="0"/>
              <a:t>FAR 31.201-6 Accounting for Unallowable Costs</a:t>
            </a:r>
            <a:br>
              <a:rPr lang="en-US" dirty="0"/>
            </a:br>
            <a:endParaRPr lang="en-US" dirty="0"/>
          </a:p>
        </p:txBody>
      </p:sp>
      <p:sp>
        <p:nvSpPr>
          <p:cNvPr id="3" name="Content Placeholder 2">
            <a:extLst>
              <a:ext uri="{FF2B5EF4-FFF2-40B4-BE49-F238E27FC236}">
                <a16:creationId xmlns:a16="http://schemas.microsoft.com/office/drawing/2014/main" id="{6A85F2AC-3609-4DEF-BFA9-CA6C23AD524D}"/>
              </a:ext>
            </a:extLst>
          </p:cNvPr>
          <p:cNvSpPr>
            <a:spLocks noGrp="1"/>
          </p:cNvSpPr>
          <p:nvPr>
            <p:ph idx="1"/>
          </p:nvPr>
        </p:nvSpPr>
        <p:spPr/>
        <p:txBody>
          <a:bodyPr>
            <a:normAutofit/>
          </a:bodyPr>
          <a:lstStyle/>
          <a:p>
            <a:r>
              <a:rPr lang="en-US" dirty="0"/>
              <a:t>Costs that are expressly unallowable or mutually agreed to be unallowable, including mutually agreed to be unallowable </a:t>
            </a:r>
            <a:r>
              <a:rPr lang="en-US" i="1" dirty="0"/>
              <a:t>directly associated costs</a:t>
            </a:r>
            <a:r>
              <a:rPr lang="en-US" dirty="0"/>
              <a:t>, shall be identified and excluded from any billing, claim, or proposal applicable to a Government contract.</a:t>
            </a:r>
          </a:p>
          <a:p>
            <a:endParaRPr lang="en-US" dirty="0"/>
          </a:p>
          <a:p>
            <a:r>
              <a:rPr lang="en-US" dirty="0"/>
              <a:t> A directly associated cost is any cost that is generated solely as a result of incurring another cost, and that would not have been incurred had the other cost not been incurred. When an unallowable cost is incurred, its </a:t>
            </a:r>
            <a:r>
              <a:rPr lang="en-US" i="1" dirty="0"/>
              <a:t>directly associated costs </a:t>
            </a:r>
            <a:r>
              <a:rPr lang="en-US" dirty="0"/>
              <a:t>are also unallowable.</a:t>
            </a:r>
          </a:p>
        </p:txBody>
      </p:sp>
    </p:spTree>
    <p:extLst>
      <p:ext uri="{BB962C8B-B14F-4D97-AF65-F5344CB8AC3E}">
        <p14:creationId xmlns:p14="http://schemas.microsoft.com/office/powerpoint/2010/main" val="334097092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2E7CB-77D5-475A-BF37-53843E91D49D}"/>
              </a:ext>
            </a:extLst>
          </p:cNvPr>
          <p:cNvSpPr>
            <a:spLocks noGrp="1"/>
          </p:cNvSpPr>
          <p:nvPr>
            <p:ph type="title"/>
          </p:nvPr>
        </p:nvSpPr>
        <p:spPr/>
        <p:txBody>
          <a:bodyPr/>
          <a:lstStyle/>
          <a:p>
            <a:r>
              <a:rPr lang="en-US" b="1" dirty="0"/>
              <a:t>FAR 31.205-38 Selling Costs</a:t>
            </a:r>
            <a:endParaRPr lang="en-US" dirty="0"/>
          </a:p>
        </p:txBody>
      </p:sp>
      <p:sp>
        <p:nvSpPr>
          <p:cNvPr id="3" name="Content Placeholder 2">
            <a:extLst>
              <a:ext uri="{FF2B5EF4-FFF2-40B4-BE49-F238E27FC236}">
                <a16:creationId xmlns:a16="http://schemas.microsoft.com/office/drawing/2014/main" id="{A7C72F6A-306C-43BE-8FD0-6833AA9CF433}"/>
              </a:ext>
            </a:extLst>
          </p:cNvPr>
          <p:cNvSpPr>
            <a:spLocks noGrp="1"/>
          </p:cNvSpPr>
          <p:nvPr>
            <p:ph idx="1"/>
          </p:nvPr>
        </p:nvSpPr>
        <p:spPr/>
        <p:txBody>
          <a:bodyPr/>
          <a:lstStyle/>
          <a:p>
            <a:r>
              <a:rPr lang="en-US" dirty="0"/>
              <a:t>Selling" is a generic term encompassing all efforts to market the contractor’s products or services, some of which are covered specifically in other subsections of 31.205. The costs of any selling efforts other than those addressed in this cost principle are unallowable.</a:t>
            </a:r>
          </a:p>
        </p:txBody>
      </p:sp>
    </p:spTree>
    <p:extLst>
      <p:ext uri="{BB962C8B-B14F-4D97-AF65-F5344CB8AC3E}">
        <p14:creationId xmlns:p14="http://schemas.microsoft.com/office/powerpoint/2010/main" val="135734745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2E7CB-77D5-475A-BF37-53843E91D49D}"/>
              </a:ext>
            </a:extLst>
          </p:cNvPr>
          <p:cNvSpPr>
            <a:spLocks noGrp="1"/>
          </p:cNvSpPr>
          <p:nvPr>
            <p:ph type="title"/>
          </p:nvPr>
        </p:nvSpPr>
        <p:spPr/>
        <p:txBody>
          <a:bodyPr/>
          <a:lstStyle/>
          <a:p>
            <a:r>
              <a:rPr lang="en-US" b="1" dirty="0"/>
              <a:t>FAR 31.205-38 Selling Costs</a:t>
            </a:r>
            <a:endParaRPr lang="en-US" dirty="0"/>
          </a:p>
        </p:txBody>
      </p:sp>
      <p:sp>
        <p:nvSpPr>
          <p:cNvPr id="3" name="Content Placeholder 2">
            <a:extLst>
              <a:ext uri="{FF2B5EF4-FFF2-40B4-BE49-F238E27FC236}">
                <a16:creationId xmlns:a16="http://schemas.microsoft.com/office/drawing/2014/main" id="{A7C72F6A-306C-43BE-8FD0-6833AA9CF433}"/>
              </a:ext>
            </a:extLst>
          </p:cNvPr>
          <p:cNvSpPr>
            <a:spLocks noGrp="1"/>
          </p:cNvSpPr>
          <p:nvPr>
            <p:ph idx="1"/>
          </p:nvPr>
        </p:nvSpPr>
        <p:spPr/>
        <p:txBody>
          <a:bodyPr/>
          <a:lstStyle/>
          <a:p>
            <a:r>
              <a:rPr lang="en-US" dirty="0"/>
              <a:t>Selling activity includes the following broad categories:</a:t>
            </a:r>
          </a:p>
          <a:p>
            <a:pPr marL="971550" lvl="1" indent="-514350">
              <a:buFont typeface="+mj-lt"/>
              <a:buAutoNum type="arabicPeriod"/>
            </a:pPr>
            <a:endParaRPr lang="en-US" dirty="0"/>
          </a:p>
          <a:p>
            <a:pPr marL="971550" lvl="1" indent="-514350">
              <a:buFont typeface="+mj-lt"/>
              <a:buAutoNum type="arabicPeriod"/>
            </a:pPr>
            <a:r>
              <a:rPr lang="en-US" dirty="0"/>
              <a:t>Advertising (See FAR 31.205-1(d) and (f))</a:t>
            </a:r>
          </a:p>
          <a:p>
            <a:pPr marL="971550" lvl="1" indent="-514350">
              <a:buFont typeface="+mj-lt"/>
              <a:buAutoNum type="arabicPeriod"/>
            </a:pPr>
            <a:r>
              <a:rPr lang="en-US" dirty="0"/>
              <a:t>Corporate Image Enhancement (See FAR 31.205-1(e) and (f))</a:t>
            </a:r>
          </a:p>
          <a:p>
            <a:pPr marL="971550" lvl="1" indent="-514350">
              <a:buFont typeface="+mj-lt"/>
              <a:buAutoNum type="arabicPeriod"/>
            </a:pPr>
            <a:r>
              <a:rPr lang="en-US" dirty="0"/>
              <a:t>Bid and Proposal Costs (See FAR 31.205-18)</a:t>
            </a:r>
          </a:p>
          <a:p>
            <a:pPr marL="971550" lvl="1" indent="-514350">
              <a:buFont typeface="+mj-lt"/>
              <a:buAutoNum type="arabicPeriod"/>
            </a:pPr>
            <a:r>
              <a:rPr lang="en-US" dirty="0"/>
              <a:t>Market Planning involves market research and analysis and general management planning concerned with development of the contractor’s business (See FAR 31.205-12 for long range market Planning Costs) Other market planning costs are allowable.</a:t>
            </a:r>
          </a:p>
          <a:p>
            <a:pPr marL="971550" lvl="1" indent="-514350">
              <a:buFont typeface="+mj-lt"/>
              <a:buAutoNum type="arabicPeriod"/>
            </a:pPr>
            <a:r>
              <a:rPr lang="en-US" dirty="0"/>
              <a:t>Direct Selling</a:t>
            </a:r>
          </a:p>
        </p:txBody>
      </p:sp>
    </p:spTree>
    <p:extLst>
      <p:ext uri="{BB962C8B-B14F-4D97-AF65-F5344CB8AC3E}">
        <p14:creationId xmlns:p14="http://schemas.microsoft.com/office/powerpoint/2010/main" val="276470705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2E7CB-77D5-475A-BF37-53843E91D49D}"/>
              </a:ext>
            </a:extLst>
          </p:cNvPr>
          <p:cNvSpPr>
            <a:spLocks noGrp="1"/>
          </p:cNvSpPr>
          <p:nvPr>
            <p:ph type="title"/>
          </p:nvPr>
        </p:nvSpPr>
        <p:spPr/>
        <p:txBody>
          <a:bodyPr/>
          <a:lstStyle/>
          <a:p>
            <a:r>
              <a:rPr lang="en-US" b="1" dirty="0"/>
              <a:t>FAR 31.205-38 Selling Costs – Direct Selling</a:t>
            </a:r>
            <a:endParaRPr lang="en-US" dirty="0"/>
          </a:p>
        </p:txBody>
      </p:sp>
      <p:sp>
        <p:nvSpPr>
          <p:cNvPr id="3" name="Content Placeholder 2">
            <a:extLst>
              <a:ext uri="{FF2B5EF4-FFF2-40B4-BE49-F238E27FC236}">
                <a16:creationId xmlns:a16="http://schemas.microsoft.com/office/drawing/2014/main" id="{A7C72F6A-306C-43BE-8FD0-6833AA9CF433}"/>
              </a:ext>
            </a:extLst>
          </p:cNvPr>
          <p:cNvSpPr>
            <a:spLocks noGrp="1"/>
          </p:cNvSpPr>
          <p:nvPr>
            <p:ph idx="1"/>
          </p:nvPr>
        </p:nvSpPr>
        <p:spPr/>
        <p:txBody>
          <a:bodyPr>
            <a:normAutofit lnSpcReduction="10000"/>
          </a:bodyPr>
          <a:lstStyle/>
          <a:p>
            <a:r>
              <a:rPr lang="en-US" dirty="0"/>
              <a:t>The cost of direct selling efforts </a:t>
            </a:r>
            <a:r>
              <a:rPr lang="en-US" b="1" dirty="0"/>
              <a:t>is allowable</a:t>
            </a:r>
            <a:r>
              <a:rPr lang="en-US" dirty="0"/>
              <a:t>.</a:t>
            </a:r>
          </a:p>
          <a:p>
            <a:r>
              <a:rPr lang="en-US" dirty="0"/>
              <a:t>Direct selling efforts are those acts or actions to induce particular customers to purchase particular products or services of the contractor. Direct selling is characterized by </a:t>
            </a:r>
            <a:r>
              <a:rPr lang="en-US" b="1" dirty="0"/>
              <a:t>person-to-person contact </a:t>
            </a:r>
            <a:r>
              <a:rPr lang="en-US" dirty="0"/>
              <a:t>and includes such efforts as familiarizing a potential customer with the contractor’s products or services, conditions of sale, service capabilities, etc. It also includes negotiation, liaison between customer and contractor personnel, technical and consulting efforts, individual demonstrations, and any other efforts having as their purpose the application or adaptation of the contractor’s products or services for a particular customer’s use.</a:t>
            </a:r>
          </a:p>
          <a:p>
            <a:pPr marL="0" indent="0">
              <a:buNone/>
            </a:pPr>
            <a:endParaRPr lang="en-US" dirty="0"/>
          </a:p>
        </p:txBody>
      </p:sp>
    </p:spTree>
    <p:extLst>
      <p:ext uri="{BB962C8B-B14F-4D97-AF65-F5344CB8AC3E}">
        <p14:creationId xmlns:p14="http://schemas.microsoft.com/office/powerpoint/2010/main" val="106075280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2E7CB-77D5-475A-BF37-53843E91D49D}"/>
              </a:ext>
            </a:extLst>
          </p:cNvPr>
          <p:cNvSpPr>
            <a:spLocks noGrp="1"/>
          </p:cNvSpPr>
          <p:nvPr>
            <p:ph type="title"/>
          </p:nvPr>
        </p:nvSpPr>
        <p:spPr/>
        <p:txBody>
          <a:bodyPr/>
          <a:lstStyle/>
          <a:p>
            <a:r>
              <a:rPr lang="en-US" b="1" dirty="0"/>
              <a:t>FAR 31.205-38 Selling Costs – Compensation</a:t>
            </a:r>
            <a:endParaRPr lang="en-US" dirty="0"/>
          </a:p>
        </p:txBody>
      </p:sp>
      <p:sp>
        <p:nvSpPr>
          <p:cNvPr id="3" name="Content Placeholder 2">
            <a:extLst>
              <a:ext uri="{FF2B5EF4-FFF2-40B4-BE49-F238E27FC236}">
                <a16:creationId xmlns:a16="http://schemas.microsoft.com/office/drawing/2014/main" id="{A7C72F6A-306C-43BE-8FD0-6833AA9CF433}"/>
              </a:ext>
            </a:extLst>
          </p:cNvPr>
          <p:cNvSpPr>
            <a:spLocks noGrp="1"/>
          </p:cNvSpPr>
          <p:nvPr>
            <p:ph idx="1"/>
          </p:nvPr>
        </p:nvSpPr>
        <p:spPr/>
        <p:txBody>
          <a:bodyPr>
            <a:normAutofit/>
          </a:bodyPr>
          <a:lstStyle/>
          <a:p>
            <a:r>
              <a:rPr lang="en-US" dirty="0"/>
              <a:t>Notwithstanding any other provision of this subsection, </a:t>
            </a:r>
            <a:r>
              <a:rPr lang="en-US" b="1" dirty="0"/>
              <a:t>sellers’ or agents’ compensation, fees, commissions, percentages, retainer or brokerage fees</a:t>
            </a:r>
            <a:r>
              <a:rPr lang="en-US" dirty="0"/>
              <a:t>, whether or not contingent upon the award of contracts, </a:t>
            </a:r>
            <a:r>
              <a:rPr lang="en-US" b="1" dirty="0"/>
              <a:t>are allowable only when paid to bona fide employees or established commercial or selling agencies </a:t>
            </a:r>
            <a:r>
              <a:rPr lang="en-US" dirty="0"/>
              <a:t>maintained by the contractor for the purpose of securing business.</a:t>
            </a:r>
          </a:p>
        </p:txBody>
      </p:sp>
    </p:spTree>
    <p:extLst>
      <p:ext uri="{BB962C8B-B14F-4D97-AF65-F5344CB8AC3E}">
        <p14:creationId xmlns:p14="http://schemas.microsoft.com/office/powerpoint/2010/main" val="404515474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0DDED-C992-487F-9238-45D20EED2684}"/>
              </a:ext>
            </a:extLst>
          </p:cNvPr>
          <p:cNvSpPr>
            <a:spLocks noGrp="1"/>
          </p:cNvSpPr>
          <p:nvPr>
            <p:ph type="title"/>
          </p:nvPr>
        </p:nvSpPr>
        <p:spPr/>
        <p:txBody>
          <a:bodyPr/>
          <a:lstStyle/>
          <a:p>
            <a:r>
              <a:rPr lang="en-US" b="1" dirty="0"/>
              <a:t>FAR 31.205-39 Service and Warranty Costs</a:t>
            </a:r>
            <a:endParaRPr lang="en-US" dirty="0"/>
          </a:p>
        </p:txBody>
      </p:sp>
      <p:sp>
        <p:nvSpPr>
          <p:cNvPr id="3" name="Content Placeholder 2">
            <a:extLst>
              <a:ext uri="{FF2B5EF4-FFF2-40B4-BE49-F238E27FC236}">
                <a16:creationId xmlns:a16="http://schemas.microsoft.com/office/drawing/2014/main" id="{E8CB0795-39F0-449A-855D-C20876374E7B}"/>
              </a:ext>
            </a:extLst>
          </p:cNvPr>
          <p:cNvSpPr>
            <a:spLocks noGrp="1"/>
          </p:cNvSpPr>
          <p:nvPr>
            <p:ph idx="1"/>
          </p:nvPr>
        </p:nvSpPr>
        <p:spPr/>
        <p:txBody>
          <a:bodyPr>
            <a:normAutofit/>
          </a:bodyPr>
          <a:lstStyle/>
          <a:p>
            <a:r>
              <a:rPr lang="en-US" dirty="0"/>
              <a:t>Service and warranty costs include those arising from fulfillment of any contractual obligation of a contractor to provide services such as installation, training, correcting defects in the products, replacing defective parts, and making refunds in the case of inadequate performance. When not inconsistent with the terms of the contract, service and warranty costs are allowable. However, care should be exercised to avoid duplication of the allowance as an element of both estimated product cost and risk.</a:t>
            </a:r>
          </a:p>
        </p:txBody>
      </p:sp>
    </p:spTree>
    <p:extLst>
      <p:ext uri="{BB962C8B-B14F-4D97-AF65-F5344CB8AC3E}">
        <p14:creationId xmlns:p14="http://schemas.microsoft.com/office/powerpoint/2010/main" val="217237626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B1CD3-104C-48B7-8D62-FFB70624D317}"/>
              </a:ext>
            </a:extLst>
          </p:cNvPr>
          <p:cNvSpPr>
            <a:spLocks noGrp="1"/>
          </p:cNvSpPr>
          <p:nvPr>
            <p:ph type="title"/>
          </p:nvPr>
        </p:nvSpPr>
        <p:spPr/>
        <p:txBody>
          <a:bodyPr/>
          <a:lstStyle/>
          <a:p>
            <a:r>
              <a:rPr lang="en-US" b="1" dirty="0"/>
              <a:t>FAR 31.205-40 Special Tooling and Special Test Equipment Costs</a:t>
            </a:r>
            <a:endParaRPr lang="en-US" dirty="0"/>
          </a:p>
        </p:txBody>
      </p:sp>
      <p:sp>
        <p:nvSpPr>
          <p:cNvPr id="3" name="Content Placeholder 2">
            <a:extLst>
              <a:ext uri="{FF2B5EF4-FFF2-40B4-BE49-F238E27FC236}">
                <a16:creationId xmlns:a16="http://schemas.microsoft.com/office/drawing/2014/main" id="{DD7B37F7-90D0-42BA-B88E-0D480A70156A}"/>
              </a:ext>
            </a:extLst>
          </p:cNvPr>
          <p:cNvSpPr>
            <a:spLocks noGrp="1"/>
          </p:cNvSpPr>
          <p:nvPr>
            <p:ph idx="1"/>
          </p:nvPr>
        </p:nvSpPr>
        <p:spPr/>
        <p:txBody>
          <a:bodyPr>
            <a:normAutofit/>
          </a:bodyPr>
          <a:lstStyle/>
          <a:p>
            <a:r>
              <a:rPr lang="en-US" dirty="0"/>
              <a:t>The cost of special tooling and special test equipment used in performing one or more Government contracts is allowable and shall be allocated to the specific Government contract or contracts for which acquired, except that the cost of-</a:t>
            </a:r>
          </a:p>
          <a:p>
            <a:endParaRPr lang="en-US" dirty="0"/>
          </a:p>
          <a:p>
            <a:pPr marL="971550" lvl="1" indent="-514350">
              <a:buFont typeface="+mj-lt"/>
              <a:buAutoNum type="arabicPeriod"/>
            </a:pPr>
            <a:r>
              <a:rPr lang="en-US" dirty="0"/>
              <a:t>Items acquired by the contractor before the effective date of the contract (or replacement of such items), whether or not altered or adapted for use in performing the contract, and </a:t>
            </a:r>
          </a:p>
          <a:p>
            <a:pPr marL="971550" lvl="1" indent="-514350">
              <a:buFont typeface="+mj-lt"/>
              <a:buAutoNum type="arabicPeriod"/>
            </a:pPr>
            <a:r>
              <a:rPr lang="en-US" dirty="0"/>
              <a:t>Items which the contract schedule specifically excludes, shall be allowable only as depreciation or amortization.</a:t>
            </a:r>
          </a:p>
        </p:txBody>
      </p:sp>
    </p:spTree>
    <p:extLst>
      <p:ext uri="{BB962C8B-B14F-4D97-AF65-F5344CB8AC3E}">
        <p14:creationId xmlns:p14="http://schemas.microsoft.com/office/powerpoint/2010/main" val="237243099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B1CD3-104C-48B7-8D62-FFB70624D317}"/>
              </a:ext>
            </a:extLst>
          </p:cNvPr>
          <p:cNvSpPr>
            <a:spLocks noGrp="1"/>
          </p:cNvSpPr>
          <p:nvPr>
            <p:ph type="title"/>
          </p:nvPr>
        </p:nvSpPr>
        <p:spPr/>
        <p:txBody>
          <a:bodyPr/>
          <a:lstStyle/>
          <a:p>
            <a:r>
              <a:rPr lang="en-US" b="1" dirty="0"/>
              <a:t>FAR 31.205-40 Special Tooling and Special Test Equipment Costs</a:t>
            </a:r>
            <a:endParaRPr lang="en-US" dirty="0"/>
          </a:p>
        </p:txBody>
      </p:sp>
      <p:sp>
        <p:nvSpPr>
          <p:cNvPr id="3" name="Content Placeholder 2">
            <a:extLst>
              <a:ext uri="{FF2B5EF4-FFF2-40B4-BE49-F238E27FC236}">
                <a16:creationId xmlns:a16="http://schemas.microsoft.com/office/drawing/2014/main" id="{DD7B37F7-90D0-42BA-B88E-0D480A70156A}"/>
              </a:ext>
            </a:extLst>
          </p:cNvPr>
          <p:cNvSpPr>
            <a:spLocks noGrp="1"/>
          </p:cNvSpPr>
          <p:nvPr>
            <p:ph idx="1"/>
          </p:nvPr>
        </p:nvSpPr>
        <p:spPr/>
        <p:txBody>
          <a:bodyPr>
            <a:normAutofit/>
          </a:bodyPr>
          <a:lstStyle/>
          <a:p>
            <a:r>
              <a:rPr lang="en-US" dirty="0"/>
              <a:t>When items are disqualified as special tooling or special test equipment because with relatively minor expense they can be made suitable for general purpose use and have a value as such commensurate with their value as special tooling or special test equipment, the </a:t>
            </a:r>
            <a:r>
              <a:rPr lang="en-US" b="1" dirty="0"/>
              <a:t>cost of adapting the items for use </a:t>
            </a:r>
            <a:r>
              <a:rPr lang="en-US" dirty="0"/>
              <a:t>under the contract and the </a:t>
            </a:r>
            <a:r>
              <a:rPr lang="en-US" b="1" dirty="0"/>
              <a:t>cost of returning them to their prior configuration are allowable</a:t>
            </a:r>
            <a:r>
              <a:rPr lang="en-US" dirty="0"/>
              <a:t>.</a:t>
            </a:r>
          </a:p>
        </p:txBody>
      </p:sp>
    </p:spTree>
    <p:extLst>
      <p:ext uri="{BB962C8B-B14F-4D97-AF65-F5344CB8AC3E}">
        <p14:creationId xmlns:p14="http://schemas.microsoft.com/office/powerpoint/2010/main" val="3731421863"/>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ECDC2-3D53-4B98-AB32-135CDF9EBC3B}"/>
              </a:ext>
            </a:extLst>
          </p:cNvPr>
          <p:cNvSpPr>
            <a:spLocks noGrp="1"/>
          </p:cNvSpPr>
          <p:nvPr>
            <p:ph type="title"/>
          </p:nvPr>
        </p:nvSpPr>
        <p:spPr/>
        <p:txBody>
          <a:bodyPr/>
          <a:lstStyle/>
          <a:p>
            <a:r>
              <a:rPr lang="en-US" b="1" dirty="0"/>
              <a:t>FAR 31.205-41(a) Taxes - Allowable</a:t>
            </a:r>
            <a:endParaRPr lang="en-US" dirty="0"/>
          </a:p>
        </p:txBody>
      </p:sp>
      <p:sp>
        <p:nvSpPr>
          <p:cNvPr id="3" name="Content Placeholder 2">
            <a:extLst>
              <a:ext uri="{FF2B5EF4-FFF2-40B4-BE49-F238E27FC236}">
                <a16:creationId xmlns:a16="http://schemas.microsoft.com/office/drawing/2014/main" id="{522081E6-0854-4EA1-8FCA-E1F086EB7E27}"/>
              </a:ext>
            </a:extLst>
          </p:cNvPr>
          <p:cNvSpPr>
            <a:spLocks noGrp="1"/>
          </p:cNvSpPr>
          <p:nvPr>
            <p:ph idx="1"/>
          </p:nvPr>
        </p:nvSpPr>
        <p:spPr/>
        <p:txBody>
          <a:bodyPr>
            <a:normAutofit fontScale="92500" lnSpcReduction="20000"/>
          </a:bodyPr>
          <a:lstStyle/>
          <a:p>
            <a:r>
              <a:rPr lang="en-US" b="1" dirty="0"/>
              <a:t>The following types of costs are allowable</a:t>
            </a:r>
            <a:r>
              <a:rPr lang="en-US" dirty="0"/>
              <a:t>:</a:t>
            </a:r>
          </a:p>
          <a:p>
            <a:pPr marL="514350" indent="-514350">
              <a:buFont typeface="+mj-lt"/>
              <a:buAutoNum type="arabicPeriod"/>
            </a:pPr>
            <a:r>
              <a:rPr lang="en-US" dirty="0"/>
              <a:t>Federal, State, and local taxes (see part 29), except as otherwise provided in paragraph (b) of this section that are required to be and are paid or accrued in accordance with generally accepted accounting principles. </a:t>
            </a:r>
            <a:r>
              <a:rPr lang="en-US" b="1" dirty="0"/>
              <a:t>Fines and </a:t>
            </a:r>
            <a:r>
              <a:rPr lang="en-US" b="1" i="1" dirty="0"/>
              <a:t>penalties </a:t>
            </a:r>
            <a:r>
              <a:rPr lang="en-US" b="1" dirty="0"/>
              <a:t>are not considered taxes</a:t>
            </a:r>
            <a:r>
              <a:rPr lang="en-US" dirty="0"/>
              <a:t>.</a:t>
            </a:r>
          </a:p>
          <a:p>
            <a:pPr marL="514350" indent="-514350">
              <a:buFont typeface="+mj-lt"/>
              <a:buAutoNum type="arabicPeriod"/>
            </a:pPr>
            <a:r>
              <a:rPr lang="en-US" dirty="0"/>
              <a:t>Taxes otherwise allowable under paragraph (a)(1) of this section, but upon which a claim of illegality or erroneous assessment exists; provided the contractor, before paying such taxes- (i) Promptly requests instructions from the contracting officer; and (ii) Takes all action directed by the contracting officer or an independent decision of the Government as to the existence of a claim of illegality or erroneous assessment to determine the legality of the assessment or to secure a refund of such taxes.</a:t>
            </a:r>
          </a:p>
        </p:txBody>
      </p:sp>
    </p:spTree>
    <p:extLst>
      <p:ext uri="{BB962C8B-B14F-4D97-AF65-F5344CB8AC3E}">
        <p14:creationId xmlns:p14="http://schemas.microsoft.com/office/powerpoint/2010/main" val="405735059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ECDC2-3D53-4B98-AB32-135CDF9EBC3B}"/>
              </a:ext>
            </a:extLst>
          </p:cNvPr>
          <p:cNvSpPr>
            <a:spLocks noGrp="1"/>
          </p:cNvSpPr>
          <p:nvPr>
            <p:ph type="title"/>
          </p:nvPr>
        </p:nvSpPr>
        <p:spPr/>
        <p:txBody>
          <a:bodyPr/>
          <a:lstStyle/>
          <a:p>
            <a:r>
              <a:rPr lang="en-US" b="1" dirty="0"/>
              <a:t>FAR 31.205-41(a) Taxes - Allowable</a:t>
            </a:r>
            <a:endParaRPr lang="en-US" dirty="0"/>
          </a:p>
        </p:txBody>
      </p:sp>
      <p:sp>
        <p:nvSpPr>
          <p:cNvPr id="3" name="Content Placeholder 2">
            <a:extLst>
              <a:ext uri="{FF2B5EF4-FFF2-40B4-BE49-F238E27FC236}">
                <a16:creationId xmlns:a16="http://schemas.microsoft.com/office/drawing/2014/main" id="{522081E6-0854-4EA1-8FCA-E1F086EB7E27}"/>
              </a:ext>
            </a:extLst>
          </p:cNvPr>
          <p:cNvSpPr>
            <a:spLocks noGrp="1"/>
          </p:cNvSpPr>
          <p:nvPr>
            <p:ph idx="1"/>
          </p:nvPr>
        </p:nvSpPr>
        <p:spPr/>
        <p:txBody>
          <a:bodyPr>
            <a:normAutofit/>
          </a:bodyPr>
          <a:lstStyle/>
          <a:p>
            <a:pPr marL="971550" lvl="1" indent="-514350">
              <a:buFont typeface="+mj-lt"/>
              <a:buAutoNum type="arabicPeriod" startAt="3"/>
            </a:pPr>
            <a:r>
              <a:rPr lang="en-US" dirty="0"/>
              <a:t>Pursuant to paragraph (a)(2) of this section, the reasonable costs of any action taken by the contractor at the direction or with the concurrence of the contracting officer. Interest or </a:t>
            </a:r>
            <a:r>
              <a:rPr lang="en-US" i="1" dirty="0"/>
              <a:t>penalties </a:t>
            </a:r>
            <a:r>
              <a:rPr lang="en-US" dirty="0"/>
              <a:t>incurred by the contractor for non-payment of any tax at the direction of the contracting officer or by reason of the failure of the contracting officer to ensure timely direction after a prompt request.</a:t>
            </a:r>
          </a:p>
          <a:p>
            <a:pPr marL="971550" lvl="1" indent="-514350">
              <a:buFont typeface="+mj-lt"/>
              <a:buAutoNum type="arabicPeriod" startAt="3"/>
            </a:pPr>
            <a:endParaRPr lang="en-US" dirty="0"/>
          </a:p>
          <a:p>
            <a:pPr marL="971550" lvl="1" indent="-514350">
              <a:buFont typeface="+mj-lt"/>
              <a:buAutoNum type="arabicPeriod" startAt="3"/>
            </a:pPr>
            <a:r>
              <a:rPr lang="en-US" dirty="0"/>
              <a:t>The Environmental Tax found at section 59 A of the Internal Revenue Code, also called the "Superfund Tax."</a:t>
            </a:r>
          </a:p>
        </p:txBody>
      </p:sp>
    </p:spTree>
    <p:extLst>
      <p:ext uri="{BB962C8B-B14F-4D97-AF65-F5344CB8AC3E}">
        <p14:creationId xmlns:p14="http://schemas.microsoft.com/office/powerpoint/2010/main" val="145571749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ECDC2-3D53-4B98-AB32-135CDF9EBC3B}"/>
              </a:ext>
            </a:extLst>
          </p:cNvPr>
          <p:cNvSpPr>
            <a:spLocks noGrp="1"/>
          </p:cNvSpPr>
          <p:nvPr>
            <p:ph type="title"/>
          </p:nvPr>
        </p:nvSpPr>
        <p:spPr/>
        <p:txBody>
          <a:bodyPr/>
          <a:lstStyle/>
          <a:p>
            <a:r>
              <a:rPr lang="en-US" b="1" dirty="0"/>
              <a:t>FAR 31.205-41(b) Taxes - Unallowable</a:t>
            </a:r>
            <a:endParaRPr lang="en-US" dirty="0"/>
          </a:p>
        </p:txBody>
      </p:sp>
      <p:sp>
        <p:nvSpPr>
          <p:cNvPr id="3" name="Content Placeholder 2">
            <a:extLst>
              <a:ext uri="{FF2B5EF4-FFF2-40B4-BE49-F238E27FC236}">
                <a16:creationId xmlns:a16="http://schemas.microsoft.com/office/drawing/2014/main" id="{522081E6-0854-4EA1-8FCA-E1F086EB7E27}"/>
              </a:ext>
            </a:extLst>
          </p:cNvPr>
          <p:cNvSpPr>
            <a:spLocks noGrp="1"/>
          </p:cNvSpPr>
          <p:nvPr>
            <p:ph idx="1"/>
          </p:nvPr>
        </p:nvSpPr>
        <p:spPr/>
        <p:txBody>
          <a:bodyPr>
            <a:normAutofit/>
          </a:bodyPr>
          <a:lstStyle/>
          <a:p>
            <a:r>
              <a:rPr lang="en-US" b="1" dirty="0"/>
              <a:t>The following types of costs are not allowable:</a:t>
            </a:r>
            <a:r>
              <a:rPr lang="en-US" dirty="0"/>
              <a:t> </a:t>
            </a:r>
          </a:p>
          <a:p>
            <a:pPr marL="971550" lvl="1" indent="-514350">
              <a:buFont typeface="+mj-lt"/>
              <a:buAutoNum type="arabicPeriod"/>
            </a:pPr>
            <a:r>
              <a:rPr lang="en-US" dirty="0"/>
              <a:t>Federal income and excess profits taxes.</a:t>
            </a:r>
          </a:p>
          <a:p>
            <a:pPr marL="971550" lvl="1" indent="-514350">
              <a:buFont typeface="+mj-lt"/>
              <a:buAutoNum type="arabicPeriod"/>
            </a:pPr>
            <a:endParaRPr lang="en-US" dirty="0"/>
          </a:p>
          <a:p>
            <a:pPr marL="971550" lvl="1" indent="-514350">
              <a:buFont typeface="+mj-lt"/>
              <a:buAutoNum type="arabicPeriod"/>
            </a:pPr>
            <a:r>
              <a:rPr lang="en-US" dirty="0"/>
              <a:t>Taxes in connection with financing, refinancing, refunding operations, or reorganizations. </a:t>
            </a:r>
          </a:p>
          <a:p>
            <a:pPr marL="971550" lvl="1" indent="-514350">
              <a:buFont typeface="+mj-lt"/>
              <a:buAutoNum type="arabicPeriod"/>
            </a:pPr>
            <a:endParaRPr lang="en-US" dirty="0"/>
          </a:p>
          <a:p>
            <a:pPr marL="971550" lvl="1" indent="-514350">
              <a:buFont typeface="+mj-lt"/>
              <a:buAutoNum type="arabicPeriod"/>
            </a:pPr>
            <a:r>
              <a:rPr lang="en-US" dirty="0"/>
              <a:t>Taxes from which exemptions are available to the contractor directly, or available to the contractor based on an exemption afforded the Government.  The term "exemption" means freedom from taxation in whole or in part and includes a tax abatement or reduction resulting from mode of assessment, method of calculation, or otherwise.</a:t>
            </a:r>
          </a:p>
        </p:txBody>
      </p:sp>
    </p:spTree>
    <p:extLst>
      <p:ext uri="{BB962C8B-B14F-4D97-AF65-F5344CB8AC3E}">
        <p14:creationId xmlns:p14="http://schemas.microsoft.com/office/powerpoint/2010/main" val="3919008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006C2-E709-4087-AF4E-5B8463678257}"/>
              </a:ext>
            </a:extLst>
          </p:cNvPr>
          <p:cNvSpPr>
            <a:spLocks noGrp="1"/>
          </p:cNvSpPr>
          <p:nvPr>
            <p:ph type="title"/>
          </p:nvPr>
        </p:nvSpPr>
        <p:spPr/>
        <p:txBody>
          <a:bodyPr>
            <a:normAutofit fontScale="90000"/>
          </a:bodyPr>
          <a:lstStyle/>
          <a:p>
            <a:r>
              <a:rPr lang="en-US" dirty="0"/>
              <a:t>FAR 31.201-6 Accounting for Unallowable Costs</a:t>
            </a:r>
            <a:br>
              <a:rPr lang="en-US" dirty="0"/>
            </a:br>
            <a:endParaRPr lang="en-US" dirty="0"/>
          </a:p>
        </p:txBody>
      </p:sp>
      <p:sp>
        <p:nvSpPr>
          <p:cNvPr id="3" name="Content Placeholder 2">
            <a:extLst>
              <a:ext uri="{FF2B5EF4-FFF2-40B4-BE49-F238E27FC236}">
                <a16:creationId xmlns:a16="http://schemas.microsoft.com/office/drawing/2014/main" id="{6A85F2AC-3609-4DEF-BFA9-CA6C23AD524D}"/>
              </a:ext>
            </a:extLst>
          </p:cNvPr>
          <p:cNvSpPr>
            <a:spLocks noGrp="1"/>
          </p:cNvSpPr>
          <p:nvPr>
            <p:ph idx="1"/>
          </p:nvPr>
        </p:nvSpPr>
        <p:spPr/>
        <p:txBody>
          <a:bodyPr>
            <a:normAutofit/>
          </a:bodyPr>
          <a:lstStyle/>
          <a:p>
            <a:r>
              <a:rPr lang="en-US" dirty="0"/>
              <a:t>If a directly associated cost is included in a cost pool that is allocated over a base that includes the unallowable cost with which it is associated, the directly associated cost shall remain in the cost pool. Since the </a:t>
            </a:r>
            <a:r>
              <a:rPr lang="en-US" i="1" dirty="0"/>
              <a:t>unallowable costs </a:t>
            </a:r>
            <a:r>
              <a:rPr lang="en-US" dirty="0"/>
              <a:t>will attract their allocable share of costs from the cost pool, no further action is required to assure disallowance of the </a:t>
            </a:r>
            <a:r>
              <a:rPr lang="en-US" i="1" dirty="0"/>
              <a:t>directly associated costs</a:t>
            </a:r>
            <a:r>
              <a:rPr lang="en-US" dirty="0"/>
              <a:t>. In all other cases, the </a:t>
            </a:r>
            <a:r>
              <a:rPr lang="en-US" i="1" dirty="0"/>
              <a:t>directly associated costs</a:t>
            </a:r>
            <a:r>
              <a:rPr lang="en-US" dirty="0"/>
              <a:t>, if material in amount, must be purged from the cost pool as </a:t>
            </a:r>
            <a:r>
              <a:rPr lang="en-US" i="1" dirty="0"/>
              <a:t>unallowable costs</a:t>
            </a:r>
            <a:r>
              <a:rPr lang="en-US" dirty="0"/>
              <a:t>.</a:t>
            </a:r>
          </a:p>
        </p:txBody>
      </p:sp>
    </p:spTree>
    <p:extLst>
      <p:ext uri="{BB962C8B-B14F-4D97-AF65-F5344CB8AC3E}">
        <p14:creationId xmlns:p14="http://schemas.microsoft.com/office/powerpoint/2010/main" val="82361661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ECDC2-3D53-4B98-AB32-135CDF9EBC3B}"/>
              </a:ext>
            </a:extLst>
          </p:cNvPr>
          <p:cNvSpPr>
            <a:spLocks noGrp="1"/>
          </p:cNvSpPr>
          <p:nvPr>
            <p:ph type="title"/>
          </p:nvPr>
        </p:nvSpPr>
        <p:spPr/>
        <p:txBody>
          <a:bodyPr/>
          <a:lstStyle/>
          <a:p>
            <a:r>
              <a:rPr lang="en-US" b="1" dirty="0"/>
              <a:t>FAR 31.205-41(b) Taxes - Unallowable</a:t>
            </a:r>
            <a:endParaRPr lang="en-US" dirty="0"/>
          </a:p>
        </p:txBody>
      </p:sp>
      <p:sp>
        <p:nvSpPr>
          <p:cNvPr id="3" name="Content Placeholder 2">
            <a:extLst>
              <a:ext uri="{FF2B5EF4-FFF2-40B4-BE49-F238E27FC236}">
                <a16:creationId xmlns:a16="http://schemas.microsoft.com/office/drawing/2014/main" id="{522081E6-0854-4EA1-8FCA-E1F086EB7E27}"/>
              </a:ext>
            </a:extLst>
          </p:cNvPr>
          <p:cNvSpPr>
            <a:spLocks noGrp="1"/>
          </p:cNvSpPr>
          <p:nvPr>
            <p:ph idx="1"/>
          </p:nvPr>
        </p:nvSpPr>
        <p:spPr/>
        <p:txBody>
          <a:bodyPr>
            <a:normAutofit/>
          </a:bodyPr>
          <a:lstStyle/>
          <a:p>
            <a:pPr marL="914400" lvl="1" indent="-457200">
              <a:buFont typeface="+mj-lt"/>
              <a:buAutoNum type="arabicPeriod" startAt="4"/>
            </a:pPr>
            <a:r>
              <a:rPr lang="en-US" dirty="0"/>
              <a:t>Special assessments on land that represent capital improvements. </a:t>
            </a:r>
          </a:p>
          <a:p>
            <a:pPr marL="914400" lvl="1" indent="-457200">
              <a:buFont typeface="+mj-lt"/>
              <a:buAutoNum type="arabicPeriod" startAt="4"/>
            </a:pPr>
            <a:r>
              <a:rPr lang="en-US" dirty="0"/>
              <a:t>Taxes (including excises) on real or personal property, or on the value, use, possession or sale thereof, which is </a:t>
            </a:r>
            <a:r>
              <a:rPr lang="en-US" b="1" dirty="0"/>
              <a:t>used solely </a:t>
            </a:r>
            <a:r>
              <a:rPr lang="en-US" dirty="0"/>
              <a:t>in connection with work </a:t>
            </a:r>
            <a:r>
              <a:rPr lang="en-US" b="1" dirty="0"/>
              <a:t>other than on Government contracts </a:t>
            </a:r>
            <a:r>
              <a:rPr lang="en-US" dirty="0"/>
              <a:t>(see paragraph (c) of this section). </a:t>
            </a:r>
          </a:p>
          <a:p>
            <a:pPr marL="914400" lvl="1" indent="-457200">
              <a:buFont typeface="+mj-lt"/>
              <a:buAutoNum type="arabicPeriod" startAt="4"/>
            </a:pPr>
            <a:r>
              <a:rPr lang="en-US" dirty="0"/>
              <a:t>Any excise tax in subtitle D, Chapter 43 of the Internal Revenue Code of 1986, as amended. That chapter includes excise taxes imposed in connection with </a:t>
            </a:r>
            <a:r>
              <a:rPr lang="en-US" i="1" dirty="0"/>
              <a:t>qualified pension plans</a:t>
            </a:r>
            <a:r>
              <a:rPr lang="en-US" dirty="0"/>
              <a:t>, welfare plans, deferred compensation plans, or other similar types of plans. </a:t>
            </a:r>
          </a:p>
          <a:p>
            <a:pPr marL="914400" lvl="1" indent="-457200">
              <a:buFont typeface="+mj-lt"/>
              <a:buAutoNum type="arabicPeriod" startAt="4"/>
            </a:pPr>
            <a:r>
              <a:rPr lang="en-US" dirty="0"/>
              <a:t>Income tax accruals designed to account for the tax effects of differences between taxable income and pretax income as reflected by the books of account and financial statements.</a:t>
            </a:r>
          </a:p>
        </p:txBody>
      </p:sp>
    </p:spTree>
    <p:extLst>
      <p:ext uri="{BB962C8B-B14F-4D97-AF65-F5344CB8AC3E}">
        <p14:creationId xmlns:p14="http://schemas.microsoft.com/office/powerpoint/2010/main" val="61156079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ECDC2-3D53-4B98-AB32-135CDF9EBC3B}"/>
              </a:ext>
            </a:extLst>
          </p:cNvPr>
          <p:cNvSpPr>
            <a:spLocks noGrp="1"/>
          </p:cNvSpPr>
          <p:nvPr>
            <p:ph type="title"/>
          </p:nvPr>
        </p:nvSpPr>
        <p:spPr/>
        <p:txBody>
          <a:bodyPr/>
          <a:lstStyle/>
          <a:p>
            <a:r>
              <a:rPr lang="en-US" b="1" dirty="0"/>
              <a:t>FAR 31.205-41(c) Taxes – Property </a:t>
            </a:r>
            <a:endParaRPr lang="en-US" dirty="0"/>
          </a:p>
        </p:txBody>
      </p:sp>
      <p:sp>
        <p:nvSpPr>
          <p:cNvPr id="3" name="Content Placeholder 2">
            <a:extLst>
              <a:ext uri="{FF2B5EF4-FFF2-40B4-BE49-F238E27FC236}">
                <a16:creationId xmlns:a16="http://schemas.microsoft.com/office/drawing/2014/main" id="{522081E6-0854-4EA1-8FCA-E1F086EB7E27}"/>
              </a:ext>
            </a:extLst>
          </p:cNvPr>
          <p:cNvSpPr>
            <a:spLocks noGrp="1"/>
          </p:cNvSpPr>
          <p:nvPr>
            <p:ph idx="1"/>
          </p:nvPr>
        </p:nvSpPr>
        <p:spPr/>
        <p:txBody>
          <a:bodyPr>
            <a:normAutofit/>
          </a:bodyPr>
          <a:lstStyle/>
          <a:p>
            <a:r>
              <a:rPr lang="en-US" dirty="0"/>
              <a:t>Taxes on property (see paragraph (b)(5) of this section) used solely in connection with either non-Government or Government work should be considered directly applicable to the respective category of work unless the amounts involved are insignificant or comparable results would otherwise be obtained. </a:t>
            </a:r>
          </a:p>
          <a:p>
            <a:endParaRPr lang="en-US" dirty="0"/>
          </a:p>
          <a:p>
            <a:r>
              <a:rPr lang="en-US" dirty="0"/>
              <a:t>The cost of taxes incurred on property used in both Government and non-Government work shall be apportioned to all such work based upon the use of such property on the respective </a:t>
            </a:r>
            <a:r>
              <a:rPr lang="en-US" i="1" dirty="0"/>
              <a:t>final cost objectives</a:t>
            </a:r>
            <a:r>
              <a:rPr lang="en-US" dirty="0"/>
              <a:t>.</a:t>
            </a:r>
          </a:p>
        </p:txBody>
      </p:sp>
    </p:spTree>
    <p:extLst>
      <p:ext uri="{BB962C8B-B14F-4D97-AF65-F5344CB8AC3E}">
        <p14:creationId xmlns:p14="http://schemas.microsoft.com/office/powerpoint/2010/main" val="227920969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ECDC2-3D53-4B98-AB32-135CDF9EBC3B}"/>
              </a:ext>
            </a:extLst>
          </p:cNvPr>
          <p:cNvSpPr>
            <a:spLocks noGrp="1"/>
          </p:cNvSpPr>
          <p:nvPr>
            <p:ph type="title"/>
          </p:nvPr>
        </p:nvSpPr>
        <p:spPr/>
        <p:txBody>
          <a:bodyPr/>
          <a:lstStyle/>
          <a:p>
            <a:r>
              <a:rPr lang="en-US" b="1" dirty="0"/>
              <a:t>FAR 31.205-41(d) Taxes – Refunds </a:t>
            </a:r>
            <a:endParaRPr lang="en-US" dirty="0"/>
          </a:p>
        </p:txBody>
      </p:sp>
      <p:sp>
        <p:nvSpPr>
          <p:cNvPr id="3" name="Content Placeholder 2">
            <a:extLst>
              <a:ext uri="{FF2B5EF4-FFF2-40B4-BE49-F238E27FC236}">
                <a16:creationId xmlns:a16="http://schemas.microsoft.com/office/drawing/2014/main" id="{522081E6-0854-4EA1-8FCA-E1F086EB7E27}"/>
              </a:ext>
            </a:extLst>
          </p:cNvPr>
          <p:cNvSpPr>
            <a:spLocks noGrp="1"/>
          </p:cNvSpPr>
          <p:nvPr>
            <p:ph idx="1"/>
          </p:nvPr>
        </p:nvSpPr>
        <p:spPr/>
        <p:txBody>
          <a:bodyPr>
            <a:normAutofit/>
          </a:bodyPr>
          <a:lstStyle/>
          <a:p>
            <a:r>
              <a:rPr lang="en-US" dirty="0"/>
              <a:t>Any taxes, interest, or </a:t>
            </a:r>
            <a:r>
              <a:rPr lang="en-US" i="1" dirty="0"/>
              <a:t>penalties </a:t>
            </a:r>
            <a:r>
              <a:rPr lang="en-US" dirty="0"/>
              <a:t>that were allowed as contract costs and are refunded to the contractor shall be credited or paid to the Government in the manner it directs.</a:t>
            </a:r>
          </a:p>
        </p:txBody>
      </p:sp>
    </p:spTree>
    <p:extLst>
      <p:ext uri="{BB962C8B-B14F-4D97-AF65-F5344CB8AC3E}">
        <p14:creationId xmlns:p14="http://schemas.microsoft.com/office/powerpoint/2010/main" val="190365439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208D4-E91E-44B0-B5B4-5F47C8DAADE1}"/>
              </a:ext>
            </a:extLst>
          </p:cNvPr>
          <p:cNvSpPr>
            <a:spLocks noGrp="1"/>
          </p:cNvSpPr>
          <p:nvPr>
            <p:ph type="title"/>
          </p:nvPr>
        </p:nvSpPr>
        <p:spPr/>
        <p:txBody>
          <a:bodyPr/>
          <a:lstStyle/>
          <a:p>
            <a:r>
              <a:rPr lang="en-US" b="1" dirty="0"/>
              <a:t>FAR 31.205-42 Termination Costs</a:t>
            </a:r>
            <a:endParaRPr lang="en-US" dirty="0"/>
          </a:p>
        </p:txBody>
      </p:sp>
      <p:sp>
        <p:nvSpPr>
          <p:cNvPr id="3" name="Content Placeholder 2">
            <a:extLst>
              <a:ext uri="{FF2B5EF4-FFF2-40B4-BE49-F238E27FC236}">
                <a16:creationId xmlns:a16="http://schemas.microsoft.com/office/drawing/2014/main" id="{D8D395B8-253A-42BE-98CA-47F875277789}"/>
              </a:ext>
            </a:extLst>
          </p:cNvPr>
          <p:cNvSpPr>
            <a:spLocks noGrp="1"/>
          </p:cNvSpPr>
          <p:nvPr>
            <p:ph idx="1"/>
          </p:nvPr>
        </p:nvSpPr>
        <p:spPr/>
        <p:txBody>
          <a:bodyPr>
            <a:normAutofit lnSpcReduction="10000"/>
          </a:bodyPr>
          <a:lstStyle/>
          <a:p>
            <a:r>
              <a:rPr lang="en-US" dirty="0"/>
              <a:t>Contract terminations generally give rise to the incurrence of costs or the need for special treatment of costs that would not have arisen had the contract not been terminated. The following cost principles peculiar to termination situations are to be used in conjunction with the other cost principles in subpart 31.2:</a:t>
            </a:r>
          </a:p>
          <a:p>
            <a:pPr marL="971550" lvl="1" indent="-514350">
              <a:buFont typeface="+mj-lt"/>
              <a:buAutoNum type="arabicPeriod"/>
            </a:pPr>
            <a:r>
              <a:rPr lang="en-US" sz="2600" b="1" i="1" dirty="0"/>
              <a:t>Common items</a:t>
            </a:r>
            <a:r>
              <a:rPr lang="en-US" sz="2600" i="1" dirty="0"/>
              <a:t>. </a:t>
            </a:r>
            <a:r>
              <a:rPr lang="en-US" sz="2600" dirty="0"/>
              <a:t>The costs of items reasonably usable on the contractor’s other work </a:t>
            </a:r>
            <a:r>
              <a:rPr lang="en-US" sz="2600" b="1" dirty="0"/>
              <a:t>shall not be allowable unless</a:t>
            </a:r>
            <a:r>
              <a:rPr lang="en-US" sz="2600" dirty="0"/>
              <a:t> the contractor submits evidence that the items could not be retained at cost without sustaining a loss.  Any acceptance of common items as allocable to the terminated portion of the contract should be limited to the extent that the quantities of such items on hand, in transit, and on order are in excess of the reasonable quantitative requirements of other work.</a:t>
            </a:r>
          </a:p>
        </p:txBody>
      </p:sp>
    </p:spTree>
    <p:extLst>
      <p:ext uri="{BB962C8B-B14F-4D97-AF65-F5344CB8AC3E}">
        <p14:creationId xmlns:p14="http://schemas.microsoft.com/office/powerpoint/2010/main" val="122387478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208D4-E91E-44B0-B5B4-5F47C8DAADE1}"/>
              </a:ext>
            </a:extLst>
          </p:cNvPr>
          <p:cNvSpPr>
            <a:spLocks noGrp="1"/>
          </p:cNvSpPr>
          <p:nvPr>
            <p:ph type="title"/>
          </p:nvPr>
        </p:nvSpPr>
        <p:spPr/>
        <p:txBody>
          <a:bodyPr/>
          <a:lstStyle/>
          <a:p>
            <a:r>
              <a:rPr lang="en-US" b="1" dirty="0"/>
              <a:t>FAR 31.205-42 Termination Costs</a:t>
            </a:r>
            <a:endParaRPr lang="en-US" dirty="0"/>
          </a:p>
        </p:txBody>
      </p:sp>
      <p:sp>
        <p:nvSpPr>
          <p:cNvPr id="3" name="Content Placeholder 2">
            <a:extLst>
              <a:ext uri="{FF2B5EF4-FFF2-40B4-BE49-F238E27FC236}">
                <a16:creationId xmlns:a16="http://schemas.microsoft.com/office/drawing/2014/main" id="{D8D395B8-253A-42BE-98CA-47F875277789}"/>
              </a:ext>
            </a:extLst>
          </p:cNvPr>
          <p:cNvSpPr>
            <a:spLocks noGrp="1"/>
          </p:cNvSpPr>
          <p:nvPr>
            <p:ph idx="1"/>
          </p:nvPr>
        </p:nvSpPr>
        <p:spPr/>
        <p:txBody>
          <a:bodyPr>
            <a:normAutofit/>
          </a:bodyPr>
          <a:lstStyle/>
          <a:p>
            <a:pPr marL="971550" lvl="1" indent="-514350">
              <a:buFont typeface="+mj-lt"/>
              <a:buAutoNum type="arabicPeriod" startAt="2"/>
            </a:pPr>
            <a:r>
              <a:rPr lang="en-US" b="1" i="1" dirty="0"/>
              <a:t>Costs continuing after termination</a:t>
            </a:r>
            <a:r>
              <a:rPr lang="en-US" i="1" dirty="0"/>
              <a:t>. </a:t>
            </a:r>
            <a:r>
              <a:rPr lang="en-US" dirty="0"/>
              <a:t>Despite all reasonable efforts by the contractor, costs which cannot be discontinued immediately after the effective date of termination are generally allowable. However, any costs continuing after the effective date of the termination due to the negligent or willful failure of the contractor to discontinue the costs shall be unallowable</a:t>
            </a:r>
            <a:r>
              <a:rPr lang="en-US" sz="2200" dirty="0"/>
              <a:t>.</a:t>
            </a:r>
          </a:p>
        </p:txBody>
      </p:sp>
    </p:spTree>
    <p:extLst>
      <p:ext uri="{BB962C8B-B14F-4D97-AF65-F5344CB8AC3E}">
        <p14:creationId xmlns:p14="http://schemas.microsoft.com/office/powerpoint/2010/main" val="180330205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208D4-E91E-44B0-B5B4-5F47C8DAADE1}"/>
              </a:ext>
            </a:extLst>
          </p:cNvPr>
          <p:cNvSpPr>
            <a:spLocks noGrp="1"/>
          </p:cNvSpPr>
          <p:nvPr>
            <p:ph type="title"/>
          </p:nvPr>
        </p:nvSpPr>
        <p:spPr/>
        <p:txBody>
          <a:bodyPr/>
          <a:lstStyle/>
          <a:p>
            <a:r>
              <a:rPr lang="en-US" b="1" dirty="0"/>
              <a:t>FAR 31.205-42 Termination Costs – Initial Costs</a:t>
            </a:r>
            <a:endParaRPr lang="en-US" dirty="0"/>
          </a:p>
        </p:txBody>
      </p:sp>
      <p:sp>
        <p:nvSpPr>
          <p:cNvPr id="3" name="Content Placeholder 2">
            <a:extLst>
              <a:ext uri="{FF2B5EF4-FFF2-40B4-BE49-F238E27FC236}">
                <a16:creationId xmlns:a16="http://schemas.microsoft.com/office/drawing/2014/main" id="{D8D395B8-253A-42BE-98CA-47F875277789}"/>
              </a:ext>
            </a:extLst>
          </p:cNvPr>
          <p:cNvSpPr>
            <a:spLocks noGrp="1"/>
          </p:cNvSpPr>
          <p:nvPr>
            <p:ph idx="1"/>
          </p:nvPr>
        </p:nvSpPr>
        <p:spPr/>
        <p:txBody>
          <a:bodyPr>
            <a:normAutofit/>
          </a:bodyPr>
          <a:lstStyle/>
          <a:p>
            <a:pPr marL="971550" lvl="1" indent="-514350">
              <a:buFont typeface="+mj-lt"/>
              <a:buAutoNum type="arabicPeriod" startAt="3"/>
            </a:pPr>
            <a:r>
              <a:rPr lang="en-US" b="1" i="1" dirty="0"/>
              <a:t>Initial costs</a:t>
            </a:r>
            <a:r>
              <a:rPr lang="en-US" i="1" dirty="0"/>
              <a:t>. </a:t>
            </a:r>
            <a:r>
              <a:rPr lang="en-US" dirty="0"/>
              <a:t>Initial costs, including starting load and preparatory costs, are allowable as follows: </a:t>
            </a:r>
          </a:p>
          <a:p>
            <a:pPr marL="971550" lvl="1" indent="-514350">
              <a:buFont typeface="+mj-lt"/>
              <a:buAutoNum type="arabicPeriod" startAt="3"/>
            </a:pPr>
            <a:endParaRPr lang="en-US" dirty="0"/>
          </a:p>
          <a:p>
            <a:pPr marL="1371600" lvl="2" indent="-457200">
              <a:buFont typeface="+mj-lt"/>
              <a:buAutoNum type="alphaUcPeriod"/>
            </a:pPr>
            <a:r>
              <a:rPr lang="en-US" sz="2400" dirty="0"/>
              <a:t>Starting load costs not fully absorbed because of termination are nonrecurring labor, material, and related overhead costs incurred in the early part of production and result from factors such as- (i) Excessive spoilage due to inexperienced labor; (ii) Idle time and subnormal production due to testing and changing production methods; (iii) Training; and (iv) Lack of familiarity or experience with the product, materials, or manufacturing processes.</a:t>
            </a:r>
          </a:p>
          <a:p>
            <a:pPr lvl="2"/>
            <a:endParaRPr lang="en-US" dirty="0"/>
          </a:p>
        </p:txBody>
      </p:sp>
    </p:spTree>
    <p:extLst>
      <p:ext uri="{BB962C8B-B14F-4D97-AF65-F5344CB8AC3E}">
        <p14:creationId xmlns:p14="http://schemas.microsoft.com/office/powerpoint/2010/main" val="83489744"/>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208D4-E91E-44B0-B5B4-5F47C8DAADE1}"/>
              </a:ext>
            </a:extLst>
          </p:cNvPr>
          <p:cNvSpPr>
            <a:spLocks noGrp="1"/>
          </p:cNvSpPr>
          <p:nvPr>
            <p:ph type="title"/>
          </p:nvPr>
        </p:nvSpPr>
        <p:spPr/>
        <p:txBody>
          <a:bodyPr/>
          <a:lstStyle/>
          <a:p>
            <a:r>
              <a:rPr lang="en-US" b="1" dirty="0"/>
              <a:t>FAR 31.205-42 Termination Costs – Initial Costs</a:t>
            </a:r>
            <a:endParaRPr lang="en-US" dirty="0"/>
          </a:p>
        </p:txBody>
      </p:sp>
      <p:sp>
        <p:nvSpPr>
          <p:cNvPr id="3" name="Content Placeholder 2">
            <a:extLst>
              <a:ext uri="{FF2B5EF4-FFF2-40B4-BE49-F238E27FC236}">
                <a16:creationId xmlns:a16="http://schemas.microsoft.com/office/drawing/2014/main" id="{D8D395B8-253A-42BE-98CA-47F875277789}"/>
              </a:ext>
            </a:extLst>
          </p:cNvPr>
          <p:cNvSpPr>
            <a:spLocks noGrp="1"/>
          </p:cNvSpPr>
          <p:nvPr>
            <p:ph idx="1"/>
          </p:nvPr>
        </p:nvSpPr>
        <p:spPr/>
        <p:txBody>
          <a:bodyPr>
            <a:normAutofit/>
          </a:bodyPr>
          <a:lstStyle/>
          <a:p>
            <a:pPr marL="1371600" lvl="2" indent="-457200">
              <a:buFont typeface="+mj-lt"/>
              <a:buAutoNum type="alphaUcPeriod" startAt="2"/>
            </a:pPr>
            <a:r>
              <a:rPr lang="en-US" sz="2400" dirty="0"/>
              <a:t>Preparatory costs incurred in preparing to perform the terminated contract include such costs as those incurred for initial plant rearrangement and alterations, management and personnel organization, and production planning. They do not include special machinery and equipment and starting load costs.</a:t>
            </a:r>
          </a:p>
          <a:p>
            <a:pPr marL="1371600" lvl="2" indent="-457200">
              <a:buFont typeface="+mj-lt"/>
              <a:buAutoNum type="alphaUcPeriod" startAt="2"/>
            </a:pPr>
            <a:endParaRPr lang="en-US" sz="2400" dirty="0"/>
          </a:p>
          <a:p>
            <a:pPr marL="1371600" lvl="2" indent="-457200">
              <a:buFont typeface="+mj-lt"/>
              <a:buAutoNum type="alphaUcPeriod" startAt="2"/>
            </a:pPr>
            <a:r>
              <a:rPr lang="en-US" sz="2400" dirty="0"/>
              <a:t>When initial costs are included in the settlement proposal as a direct charge, such costs shall not also be included in overhead. Initial costs attributable to only one contract shall not be allocated to other contracts.</a:t>
            </a:r>
          </a:p>
        </p:txBody>
      </p:sp>
    </p:spTree>
    <p:extLst>
      <p:ext uri="{BB962C8B-B14F-4D97-AF65-F5344CB8AC3E}">
        <p14:creationId xmlns:p14="http://schemas.microsoft.com/office/powerpoint/2010/main" val="15248824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208D4-E91E-44B0-B5B4-5F47C8DAADE1}"/>
              </a:ext>
            </a:extLst>
          </p:cNvPr>
          <p:cNvSpPr>
            <a:spLocks noGrp="1"/>
          </p:cNvSpPr>
          <p:nvPr>
            <p:ph type="title"/>
          </p:nvPr>
        </p:nvSpPr>
        <p:spPr/>
        <p:txBody>
          <a:bodyPr/>
          <a:lstStyle/>
          <a:p>
            <a:r>
              <a:rPr lang="en-US" b="1" dirty="0"/>
              <a:t>FAR 31.205-42 Termination Costs </a:t>
            </a:r>
            <a:endParaRPr lang="en-US" dirty="0"/>
          </a:p>
        </p:txBody>
      </p:sp>
      <p:sp>
        <p:nvSpPr>
          <p:cNvPr id="3" name="Content Placeholder 2">
            <a:extLst>
              <a:ext uri="{FF2B5EF4-FFF2-40B4-BE49-F238E27FC236}">
                <a16:creationId xmlns:a16="http://schemas.microsoft.com/office/drawing/2014/main" id="{D8D395B8-253A-42BE-98CA-47F875277789}"/>
              </a:ext>
            </a:extLst>
          </p:cNvPr>
          <p:cNvSpPr>
            <a:spLocks noGrp="1"/>
          </p:cNvSpPr>
          <p:nvPr>
            <p:ph idx="1"/>
          </p:nvPr>
        </p:nvSpPr>
        <p:spPr/>
        <p:txBody>
          <a:bodyPr>
            <a:normAutofit/>
          </a:bodyPr>
          <a:lstStyle/>
          <a:p>
            <a:pPr marL="914400" lvl="1" indent="-457200">
              <a:buFont typeface="+mj-lt"/>
              <a:buAutoNum type="arabicPeriod" startAt="4"/>
            </a:pPr>
            <a:r>
              <a:rPr lang="en-US" b="1" i="1" dirty="0"/>
              <a:t>Loss of useful value</a:t>
            </a:r>
            <a:r>
              <a:rPr lang="en-US" i="1" dirty="0"/>
              <a:t>. </a:t>
            </a:r>
            <a:r>
              <a:rPr lang="en-US" dirty="0"/>
              <a:t>Loss of useful value of special tooling, and special machinery and equipment is generally allowable, provided- </a:t>
            </a:r>
          </a:p>
          <a:p>
            <a:pPr marL="1371600" lvl="2" indent="-457200">
              <a:buFont typeface="+mj-lt"/>
              <a:buAutoNum type="alphaUcPeriod"/>
            </a:pPr>
            <a:r>
              <a:rPr lang="en-US" sz="2400" dirty="0"/>
              <a:t>The special tooling, or special machinery and equipment is not reasonably capable of use in the other work of the contractor; </a:t>
            </a:r>
          </a:p>
          <a:p>
            <a:pPr marL="1371600" lvl="2" indent="-457200">
              <a:buFont typeface="+mj-lt"/>
              <a:buAutoNum type="alphaUcPeriod"/>
            </a:pPr>
            <a:r>
              <a:rPr lang="en-US" sz="2400" dirty="0"/>
              <a:t>The Government’s interest is protected by transfer of title or by other means deemed appropriate by the contracting officer; and </a:t>
            </a:r>
          </a:p>
          <a:p>
            <a:pPr marL="1371600" lvl="2" indent="-457200">
              <a:buFont typeface="+mj-lt"/>
              <a:buAutoNum type="alphaUcPeriod"/>
            </a:pPr>
            <a:r>
              <a:rPr lang="en-US" sz="2400" dirty="0"/>
              <a:t>The loss of useful value for any one terminated contract is limited to that portion of the acquisition cost which bears the same ratio to the total acquisition cost as the terminated portion of the contract bears to the entire terminated contract and other Government contracts for which the special tooling, or special machinery and equipment was acquired</a:t>
            </a:r>
            <a:r>
              <a:rPr lang="en-US" dirty="0"/>
              <a:t>.</a:t>
            </a:r>
            <a:endParaRPr lang="en-US" sz="8800" dirty="0"/>
          </a:p>
        </p:txBody>
      </p:sp>
    </p:spTree>
    <p:extLst>
      <p:ext uri="{BB962C8B-B14F-4D97-AF65-F5344CB8AC3E}">
        <p14:creationId xmlns:p14="http://schemas.microsoft.com/office/powerpoint/2010/main" val="147353576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208D4-E91E-44B0-B5B4-5F47C8DAADE1}"/>
              </a:ext>
            </a:extLst>
          </p:cNvPr>
          <p:cNvSpPr>
            <a:spLocks noGrp="1"/>
          </p:cNvSpPr>
          <p:nvPr>
            <p:ph type="title"/>
          </p:nvPr>
        </p:nvSpPr>
        <p:spPr/>
        <p:txBody>
          <a:bodyPr/>
          <a:lstStyle/>
          <a:p>
            <a:r>
              <a:rPr lang="en-US" b="1" dirty="0"/>
              <a:t>FAR 31.205-42 Termination Costs </a:t>
            </a:r>
            <a:endParaRPr lang="en-US" dirty="0"/>
          </a:p>
        </p:txBody>
      </p:sp>
      <p:sp>
        <p:nvSpPr>
          <p:cNvPr id="3" name="Content Placeholder 2">
            <a:extLst>
              <a:ext uri="{FF2B5EF4-FFF2-40B4-BE49-F238E27FC236}">
                <a16:creationId xmlns:a16="http://schemas.microsoft.com/office/drawing/2014/main" id="{D8D395B8-253A-42BE-98CA-47F875277789}"/>
              </a:ext>
            </a:extLst>
          </p:cNvPr>
          <p:cNvSpPr>
            <a:spLocks noGrp="1"/>
          </p:cNvSpPr>
          <p:nvPr>
            <p:ph idx="1"/>
          </p:nvPr>
        </p:nvSpPr>
        <p:spPr/>
        <p:txBody>
          <a:bodyPr>
            <a:normAutofit/>
          </a:bodyPr>
          <a:lstStyle/>
          <a:p>
            <a:pPr marL="914400" lvl="1" indent="-457200">
              <a:buFont typeface="+mj-lt"/>
              <a:buAutoNum type="arabicPeriod" startAt="5"/>
            </a:pPr>
            <a:r>
              <a:rPr lang="en-US" b="1" dirty="0"/>
              <a:t>Rental costs under unexpired leases.</a:t>
            </a:r>
            <a:r>
              <a:rPr lang="en-US" dirty="0"/>
              <a:t> Rental costs under unexpired leases less the residual value of such leases, are generally allowable when shown to have been reasonably necessary for the performance of the terminated contract, if-</a:t>
            </a:r>
          </a:p>
          <a:p>
            <a:pPr marL="914400" lvl="1" indent="-457200">
              <a:buFont typeface="+mj-lt"/>
              <a:buAutoNum type="arabicPeriod" startAt="5"/>
            </a:pPr>
            <a:endParaRPr lang="en-US" dirty="0"/>
          </a:p>
          <a:p>
            <a:pPr marL="1371600" lvl="2" indent="-457200">
              <a:buFont typeface="+mj-lt"/>
              <a:buAutoNum type="alphaUcPeriod"/>
            </a:pPr>
            <a:r>
              <a:rPr lang="en-US" sz="2400" dirty="0"/>
              <a:t>The amount of rental claimed does not exceed the reasonable use value of the property leased for the period of the contract and such further period as may be reasonable; and</a:t>
            </a:r>
          </a:p>
          <a:p>
            <a:pPr marL="1371600" lvl="2" indent="-457200">
              <a:buFont typeface="+mj-lt"/>
              <a:buAutoNum type="alphaUcPeriod"/>
            </a:pPr>
            <a:r>
              <a:rPr lang="en-US" sz="2400" dirty="0"/>
              <a:t>The contractor makes all reasonable efforts to terminate, assign, settle, or otherwise reduce the cost of such lease.</a:t>
            </a:r>
            <a:r>
              <a:rPr lang="en-US" i="1" dirty="0">
                <a:latin typeface="DejaVuSerifCondensed-Italic"/>
              </a:rPr>
              <a:t> </a:t>
            </a:r>
          </a:p>
        </p:txBody>
      </p:sp>
    </p:spTree>
    <p:extLst>
      <p:ext uri="{BB962C8B-B14F-4D97-AF65-F5344CB8AC3E}">
        <p14:creationId xmlns:p14="http://schemas.microsoft.com/office/powerpoint/2010/main" val="666320410"/>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208D4-E91E-44B0-B5B4-5F47C8DAADE1}"/>
              </a:ext>
            </a:extLst>
          </p:cNvPr>
          <p:cNvSpPr>
            <a:spLocks noGrp="1"/>
          </p:cNvSpPr>
          <p:nvPr>
            <p:ph type="title"/>
          </p:nvPr>
        </p:nvSpPr>
        <p:spPr/>
        <p:txBody>
          <a:bodyPr/>
          <a:lstStyle/>
          <a:p>
            <a:r>
              <a:rPr lang="en-US" b="1" dirty="0"/>
              <a:t>FAR 31.205-42 Termination Costs </a:t>
            </a:r>
            <a:endParaRPr lang="en-US" dirty="0"/>
          </a:p>
        </p:txBody>
      </p:sp>
      <p:sp>
        <p:nvSpPr>
          <p:cNvPr id="3" name="Content Placeholder 2">
            <a:extLst>
              <a:ext uri="{FF2B5EF4-FFF2-40B4-BE49-F238E27FC236}">
                <a16:creationId xmlns:a16="http://schemas.microsoft.com/office/drawing/2014/main" id="{D8D395B8-253A-42BE-98CA-47F875277789}"/>
              </a:ext>
            </a:extLst>
          </p:cNvPr>
          <p:cNvSpPr>
            <a:spLocks noGrp="1"/>
          </p:cNvSpPr>
          <p:nvPr>
            <p:ph idx="1"/>
          </p:nvPr>
        </p:nvSpPr>
        <p:spPr/>
        <p:txBody>
          <a:bodyPr>
            <a:normAutofit lnSpcReduction="10000"/>
          </a:bodyPr>
          <a:lstStyle/>
          <a:p>
            <a:pPr marL="971550" lvl="1" indent="-514350">
              <a:buFont typeface="+mj-lt"/>
              <a:buAutoNum type="arabicPeriod" startAt="6"/>
            </a:pPr>
            <a:r>
              <a:rPr lang="en-US" b="1" dirty="0"/>
              <a:t>Alterations of leased property</a:t>
            </a:r>
            <a:r>
              <a:rPr lang="en-US" b="1" i="1" dirty="0"/>
              <a:t>. </a:t>
            </a:r>
            <a:r>
              <a:rPr lang="en-US" dirty="0"/>
              <a:t>The cost of alterations and reasonable restorations required by the lease may be allowed when the alterations were necessary for performing the contract. </a:t>
            </a:r>
          </a:p>
          <a:p>
            <a:pPr marL="971550" lvl="1" indent="-514350">
              <a:buFont typeface="+mj-lt"/>
              <a:buAutoNum type="arabicPeriod" startAt="6"/>
            </a:pPr>
            <a:endParaRPr lang="en-US" dirty="0"/>
          </a:p>
          <a:p>
            <a:pPr marL="971550" lvl="1" indent="-514350">
              <a:buFont typeface="+mj-lt"/>
              <a:buAutoNum type="arabicPeriod" startAt="6"/>
            </a:pPr>
            <a:r>
              <a:rPr lang="en-US" b="1" dirty="0"/>
              <a:t>Settlement expenses</a:t>
            </a:r>
            <a:r>
              <a:rPr lang="en-US" dirty="0"/>
              <a:t>, including the following, are generally allowable: </a:t>
            </a:r>
          </a:p>
          <a:p>
            <a:pPr marL="1371600" lvl="2" indent="-457200">
              <a:buFont typeface="+mj-lt"/>
              <a:buAutoNum type="alphaUcPeriod"/>
            </a:pPr>
            <a:r>
              <a:rPr lang="en-US" sz="2400" dirty="0"/>
              <a:t>Accounting, legal, clerical, and similar costs reasonably necessary for the (1) The preparation and presentation, including supporting data, of settlement </a:t>
            </a:r>
            <a:r>
              <a:rPr lang="en-US" sz="2400" i="1" dirty="0"/>
              <a:t>claims </a:t>
            </a:r>
            <a:r>
              <a:rPr lang="en-US" sz="2400" dirty="0"/>
              <a:t>to the contracting officer; and (2) The termination and settlement of subcontracts. </a:t>
            </a:r>
          </a:p>
          <a:p>
            <a:pPr marL="1371600" lvl="2" indent="-457200">
              <a:buFont typeface="+mj-lt"/>
              <a:buAutoNum type="alphaUcPeriod"/>
            </a:pPr>
            <a:r>
              <a:rPr lang="en-US" sz="2400" dirty="0"/>
              <a:t>Reasonable costs for the storage, transportation, protection, and disposition of property acquired or produced for the contract.</a:t>
            </a:r>
          </a:p>
          <a:p>
            <a:pPr marL="1371600" lvl="2" indent="-457200">
              <a:buFont typeface="+mj-lt"/>
              <a:buAutoNum type="alphaUcPeriod"/>
            </a:pPr>
            <a:r>
              <a:rPr lang="en-US" sz="2400" i="1" dirty="0"/>
              <a:t>Indirect costs </a:t>
            </a:r>
            <a:r>
              <a:rPr lang="en-US" sz="2400" dirty="0"/>
              <a:t>related to salary and wages incurred as settlement expenses</a:t>
            </a:r>
          </a:p>
          <a:p>
            <a:pPr marL="971550" lvl="1" indent="-514350">
              <a:buFont typeface="+mj-lt"/>
              <a:buAutoNum type="arabicPeriod" startAt="6"/>
            </a:pPr>
            <a:endParaRPr lang="en-US" dirty="0"/>
          </a:p>
          <a:p>
            <a:pPr marL="971550" lvl="1" indent="-514350" algn="r">
              <a:buFont typeface="+mj-lt"/>
              <a:buAutoNum type="arabicPeriod" startAt="6"/>
            </a:pPr>
            <a:endParaRPr lang="en-US" dirty="0"/>
          </a:p>
          <a:p>
            <a:pPr marL="971550" lvl="1" indent="-514350">
              <a:buFont typeface="+mj-lt"/>
              <a:buAutoNum type="arabicPeriod" startAt="6"/>
            </a:pPr>
            <a:endParaRPr lang="en-US" i="1" dirty="0">
              <a:latin typeface="DejaVuSerifCondensed-Italic"/>
            </a:endParaRPr>
          </a:p>
        </p:txBody>
      </p:sp>
    </p:spTree>
    <p:extLst>
      <p:ext uri="{BB962C8B-B14F-4D97-AF65-F5344CB8AC3E}">
        <p14:creationId xmlns:p14="http://schemas.microsoft.com/office/powerpoint/2010/main" val="35553676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006C2-E709-4087-AF4E-5B8463678257}"/>
              </a:ext>
            </a:extLst>
          </p:cNvPr>
          <p:cNvSpPr>
            <a:spLocks noGrp="1"/>
          </p:cNvSpPr>
          <p:nvPr>
            <p:ph type="title"/>
          </p:nvPr>
        </p:nvSpPr>
        <p:spPr/>
        <p:txBody>
          <a:bodyPr>
            <a:normAutofit fontScale="90000"/>
          </a:bodyPr>
          <a:lstStyle/>
          <a:p>
            <a:r>
              <a:rPr lang="en-US" dirty="0"/>
              <a:t>FAR 31.201-6 Accounting for Unallowable Costs</a:t>
            </a:r>
            <a:br>
              <a:rPr lang="en-US" dirty="0"/>
            </a:br>
            <a:endParaRPr lang="en-US" dirty="0"/>
          </a:p>
        </p:txBody>
      </p:sp>
      <p:sp>
        <p:nvSpPr>
          <p:cNvPr id="3" name="Content Placeholder 2">
            <a:extLst>
              <a:ext uri="{FF2B5EF4-FFF2-40B4-BE49-F238E27FC236}">
                <a16:creationId xmlns:a16="http://schemas.microsoft.com/office/drawing/2014/main" id="{6A85F2AC-3609-4DEF-BFA9-CA6C23AD524D}"/>
              </a:ext>
            </a:extLst>
          </p:cNvPr>
          <p:cNvSpPr>
            <a:spLocks noGrp="1"/>
          </p:cNvSpPr>
          <p:nvPr>
            <p:ph idx="1"/>
          </p:nvPr>
        </p:nvSpPr>
        <p:spPr/>
        <p:txBody>
          <a:bodyPr>
            <a:normAutofit/>
          </a:bodyPr>
          <a:lstStyle/>
          <a:p>
            <a:r>
              <a:rPr lang="en-US" dirty="0"/>
              <a:t>Salary expenses of employees who participate in activities that generate </a:t>
            </a:r>
            <a:r>
              <a:rPr lang="en-US" i="1" dirty="0"/>
              <a:t>unallowable costs </a:t>
            </a:r>
            <a:r>
              <a:rPr lang="en-US" dirty="0"/>
              <a:t>shall be treated as </a:t>
            </a:r>
            <a:r>
              <a:rPr lang="en-US" i="1" dirty="0"/>
              <a:t>directly associated costs </a:t>
            </a:r>
            <a:r>
              <a:rPr lang="en-US" dirty="0"/>
              <a:t>to the extent of the time spent on the proscribed activity, provided the costs are material (except when such salary expenses are, themselves, unallowable).</a:t>
            </a:r>
          </a:p>
          <a:p>
            <a:r>
              <a:rPr lang="en-US" dirty="0"/>
              <a:t>Examples</a:t>
            </a:r>
          </a:p>
          <a:p>
            <a:pPr lvl="1"/>
            <a:r>
              <a:rPr lang="en-US" dirty="0"/>
              <a:t>Debt Collection</a:t>
            </a:r>
          </a:p>
          <a:p>
            <a:pPr lvl="1"/>
            <a:r>
              <a:rPr lang="en-US" dirty="0"/>
              <a:t>Merger &amp; Acquisition </a:t>
            </a:r>
          </a:p>
          <a:p>
            <a:pPr lvl="1"/>
            <a:r>
              <a:rPr lang="en-US" dirty="0"/>
              <a:t>Advertising (Trade Shows)</a:t>
            </a:r>
          </a:p>
        </p:txBody>
      </p:sp>
    </p:spTree>
    <p:extLst>
      <p:ext uri="{BB962C8B-B14F-4D97-AF65-F5344CB8AC3E}">
        <p14:creationId xmlns:p14="http://schemas.microsoft.com/office/powerpoint/2010/main" val="3212474896"/>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208D4-E91E-44B0-B5B4-5F47C8DAADE1}"/>
              </a:ext>
            </a:extLst>
          </p:cNvPr>
          <p:cNvSpPr>
            <a:spLocks noGrp="1"/>
          </p:cNvSpPr>
          <p:nvPr>
            <p:ph type="title"/>
          </p:nvPr>
        </p:nvSpPr>
        <p:spPr/>
        <p:txBody>
          <a:bodyPr/>
          <a:lstStyle/>
          <a:p>
            <a:r>
              <a:rPr lang="en-US" b="1" dirty="0"/>
              <a:t>FAR 31.205-42 Termination Costs </a:t>
            </a:r>
            <a:endParaRPr lang="en-US" dirty="0"/>
          </a:p>
        </p:txBody>
      </p:sp>
      <p:sp>
        <p:nvSpPr>
          <p:cNvPr id="3" name="Content Placeholder 2">
            <a:extLst>
              <a:ext uri="{FF2B5EF4-FFF2-40B4-BE49-F238E27FC236}">
                <a16:creationId xmlns:a16="http://schemas.microsoft.com/office/drawing/2014/main" id="{D8D395B8-253A-42BE-98CA-47F875277789}"/>
              </a:ext>
            </a:extLst>
          </p:cNvPr>
          <p:cNvSpPr>
            <a:spLocks noGrp="1"/>
          </p:cNvSpPr>
          <p:nvPr>
            <p:ph idx="1"/>
          </p:nvPr>
        </p:nvSpPr>
        <p:spPr/>
        <p:txBody>
          <a:bodyPr>
            <a:normAutofit/>
          </a:bodyPr>
          <a:lstStyle/>
          <a:p>
            <a:pPr marL="914400" lvl="1" indent="-457200">
              <a:buFont typeface="+mj-lt"/>
              <a:buAutoNum type="arabicPeriod" startAt="8"/>
            </a:pPr>
            <a:r>
              <a:rPr lang="en-US" b="1" dirty="0"/>
              <a:t>Subcontractor claims</a:t>
            </a:r>
            <a:r>
              <a:rPr lang="en-US" i="1" dirty="0"/>
              <a:t>. </a:t>
            </a:r>
            <a:r>
              <a:rPr lang="en-US" dirty="0"/>
              <a:t>Subcontractor </a:t>
            </a:r>
            <a:r>
              <a:rPr lang="en-US" i="1" dirty="0"/>
              <a:t>claims</a:t>
            </a:r>
            <a:r>
              <a:rPr lang="en-US" dirty="0"/>
              <a:t>, including the allocable portion of the </a:t>
            </a:r>
            <a:r>
              <a:rPr lang="en-US" i="1" dirty="0"/>
              <a:t>claims </a:t>
            </a:r>
            <a:r>
              <a:rPr lang="en-US" dirty="0"/>
              <a:t>common to the contract and to other work of the contractor, </a:t>
            </a:r>
            <a:r>
              <a:rPr lang="en-US" b="1" dirty="0"/>
              <a:t>are generally allowable</a:t>
            </a:r>
            <a:r>
              <a:rPr lang="en-US" dirty="0"/>
              <a:t>. An appropriate share of the contractor’s indirect expense may be allocated to the amount of settlements with subcontractors; provided, that the amount allocated is reasonably proportionate to the relative benefits received and is otherwise consistent with 31.201-4 and 31.203(d). The indirect expense so allocated shall exclude the same and similar costs claimed directly or indirectly as settlement expenses.</a:t>
            </a:r>
            <a:endParaRPr lang="en-US" i="1" dirty="0">
              <a:latin typeface="DejaVuSerifCondensed-Italic"/>
            </a:endParaRPr>
          </a:p>
        </p:txBody>
      </p:sp>
    </p:spTree>
    <p:extLst>
      <p:ext uri="{BB962C8B-B14F-4D97-AF65-F5344CB8AC3E}">
        <p14:creationId xmlns:p14="http://schemas.microsoft.com/office/powerpoint/2010/main" val="2140395926"/>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2048E-55FE-47D8-AFCD-4E4C2F9944D5}"/>
              </a:ext>
            </a:extLst>
          </p:cNvPr>
          <p:cNvSpPr>
            <a:spLocks noGrp="1"/>
          </p:cNvSpPr>
          <p:nvPr>
            <p:ph type="title"/>
          </p:nvPr>
        </p:nvSpPr>
        <p:spPr/>
        <p:txBody>
          <a:bodyPr/>
          <a:lstStyle/>
          <a:p>
            <a:r>
              <a:rPr lang="en-US" b="1" dirty="0"/>
              <a:t>FAR 31.205-43 Trade, Business, Technical and Professional Activity Costs</a:t>
            </a:r>
            <a:endParaRPr lang="en-US" dirty="0"/>
          </a:p>
        </p:txBody>
      </p:sp>
      <p:sp>
        <p:nvSpPr>
          <p:cNvPr id="3" name="Content Placeholder 2">
            <a:extLst>
              <a:ext uri="{FF2B5EF4-FFF2-40B4-BE49-F238E27FC236}">
                <a16:creationId xmlns:a16="http://schemas.microsoft.com/office/drawing/2014/main" id="{702DD26D-C915-4173-9C06-A896F68DED14}"/>
              </a:ext>
            </a:extLst>
          </p:cNvPr>
          <p:cNvSpPr>
            <a:spLocks noGrp="1"/>
          </p:cNvSpPr>
          <p:nvPr>
            <p:ph idx="1"/>
          </p:nvPr>
        </p:nvSpPr>
        <p:spPr/>
        <p:txBody>
          <a:bodyPr/>
          <a:lstStyle/>
          <a:p>
            <a:r>
              <a:rPr lang="en-US" dirty="0"/>
              <a:t>The following types of costs are allowable:</a:t>
            </a:r>
          </a:p>
          <a:p>
            <a:endParaRPr lang="en-US" dirty="0"/>
          </a:p>
          <a:p>
            <a:pPr marL="914400" lvl="1" indent="-457200">
              <a:buFont typeface="+mj-lt"/>
              <a:buAutoNum type="arabicPeriod"/>
            </a:pPr>
            <a:r>
              <a:rPr lang="en-US" dirty="0"/>
              <a:t>Memberships in trade, business, technical, and professional organizations.</a:t>
            </a:r>
          </a:p>
          <a:p>
            <a:pPr marL="914400" lvl="1" indent="-457200">
              <a:buFont typeface="+mj-lt"/>
              <a:buAutoNum type="arabicPeriod"/>
            </a:pPr>
            <a:endParaRPr lang="en-US" dirty="0"/>
          </a:p>
          <a:p>
            <a:pPr marL="914400" lvl="1" indent="-457200">
              <a:buFont typeface="+mj-lt"/>
              <a:buAutoNum type="arabicPeriod"/>
            </a:pPr>
            <a:r>
              <a:rPr lang="en-US" dirty="0"/>
              <a:t>Subscriptions to trade, business, professional, or other technical periodicals.</a:t>
            </a:r>
          </a:p>
          <a:p>
            <a:pPr lvl="1"/>
            <a:endParaRPr lang="en-US" dirty="0"/>
          </a:p>
        </p:txBody>
      </p:sp>
    </p:spTree>
    <p:extLst>
      <p:ext uri="{BB962C8B-B14F-4D97-AF65-F5344CB8AC3E}">
        <p14:creationId xmlns:p14="http://schemas.microsoft.com/office/powerpoint/2010/main" val="146186945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2048E-55FE-47D8-AFCD-4E4C2F9944D5}"/>
              </a:ext>
            </a:extLst>
          </p:cNvPr>
          <p:cNvSpPr>
            <a:spLocks noGrp="1"/>
          </p:cNvSpPr>
          <p:nvPr>
            <p:ph type="title"/>
          </p:nvPr>
        </p:nvSpPr>
        <p:spPr/>
        <p:txBody>
          <a:bodyPr/>
          <a:lstStyle/>
          <a:p>
            <a:r>
              <a:rPr lang="en-US" b="1" dirty="0"/>
              <a:t>FAR 31.205-43 Trade, Business, Technical and Professional Activity Costs</a:t>
            </a:r>
            <a:endParaRPr lang="en-US" dirty="0"/>
          </a:p>
        </p:txBody>
      </p:sp>
      <p:sp>
        <p:nvSpPr>
          <p:cNvPr id="3" name="Content Placeholder 2">
            <a:extLst>
              <a:ext uri="{FF2B5EF4-FFF2-40B4-BE49-F238E27FC236}">
                <a16:creationId xmlns:a16="http://schemas.microsoft.com/office/drawing/2014/main" id="{702DD26D-C915-4173-9C06-A896F68DED14}"/>
              </a:ext>
            </a:extLst>
          </p:cNvPr>
          <p:cNvSpPr>
            <a:spLocks noGrp="1"/>
          </p:cNvSpPr>
          <p:nvPr>
            <p:ph idx="1"/>
          </p:nvPr>
        </p:nvSpPr>
        <p:spPr/>
        <p:txBody>
          <a:bodyPr>
            <a:normAutofit/>
          </a:bodyPr>
          <a:lstStyle/>
          <a:p>
            <a:pPr marL="914400" lvl="1" indent="-457200">
              <a:buFont typeface="+mj-lt"/>
              <a:buAutoNum type="arabicPeriod"/>
            </a:pPr>
            <a:r>
              <a:rPr lang="en-US" dirty="0"/>
              <a:t>When the principal purpose of a meeting, convention, conference, symposium, or seminar is the </a:t>
            </a:r>
            <a:r>
              <a:rPr lang="en-US" b="1" dirty="0"/>
              <a:t>dissemination of trade, business, technical or professional information</a:t>
            </a:r>
            <a:r>
              <a:rPr lang="en-US" dirty="0"/>
              <a:t> or the stimulation of production or improved productivity-</a:t>
            </a:r>
          </a:p>
          <a:p>
            <a:pPr marL="1371600" lvl="2" indent="-457200">
              <a:buFont typeface="+mj-lt"/>
              <a:buAutoNum type="alphaUcPeriod"/>
            </a:pPr>
            <a:r>
              <a:rPr lang="en-US" dirty="0"/>
              <a:t>Costs of organizing, setting up, and sponsoring the meetings, conventions, symposia, etc., including rental of meeting facilities, transportation, subsistence, and incidental costs; </a:t>
            </a:r>
          </a:p>
          <a:p>
            <a:pPr marL="1371600" lvl="2" indent="-457200">
              <a:buFont typeface="+mj-lt"/>
              <a:buAutoNum type="alphaUcPeriod"/>
            </a:pPr>
            <a:r>
              <a:rPr lang="en-US" dirty="0"/>
              <a:t>Costs of attendance by contractor employees, including travel costs (see 31.205-46); </a:t>
            </a:r>
          </a:p>
          <a:p>
            <a:pPr marL="1371600" lvl="2" indent="-457200">
              <a:buFont typeface="+mj-lt"/>
              <a:buAutoNum type="alphaUcPeriod"/>
            </a:pPr>
            <a:r>
              <a:rPr lang="en-US" dirty="0"/>
              <a:t>Costs of attendance by individuals who are not employees of the contractor, provided-</a:t>
            </a:r>
          </a:p>
          <a:p>
            <a:pPr lvl="3"/>
            <a:r>
              <a:rPr lang="en-US" dirty="0"/>
              <a:t>Such costs are not also reimbursed to the individual by the employing company or organization, and </a:t>
            </a:r>
          </a:p>
          <a:p>
            <a:pPr lvl="3"/>
            <a:r>
              <a:rPr lang="en-US" dirty="0"/>
              <a:t>The individuals attendance is essential to achieve the purpose of the conference, meeting, convention, symposium, etc.</a:t>
            </a:r>
          </a:p>
        </p:txBody>
      </p:sp>
    </p:spTree>
    <p:extLst>
      <p:ext uri="{BB962C8B-B14F-4D97-AF65-F5344CB8AC3E}">
        <p14:creationId xmlns:p14="http://schemas.microsoft.com/office/powerpoint/2010/main" val="2971861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7F98C-4763-4999-A262-D3B74436FCBA}"/>
              </a:ext>
            </a:extLst>
          </p:cNvPr>
          <p:cNvSpPr>
            <a:spLocks noGrp="1"/>
          </p:cNvSpPr>
          <p:nvPr>
            <p:ph type="title"/>
          </p:nvPr>
        </p:nvSpPr>
        <p:spPr/>
        <p:txBody>
          <a:bodyPr/>
          <a:lstStyle/>
          <a:p>
            <a:r>
              <a:rPr lang="en-US" b="1" dirty="0"/>
              <a:t>FAR 31.205-44 Training and Education Costs</a:t>
            </a:r>
            <a:endParaRPr lang="en-US" dirty="0"/>
          </a:p>
        </p:txBody>
      </p:sp>
      <p:sp>
        <p:nvSpPr>
          <p:cNvPr id="3" name="Content Placeholder 2">
            <a:extLst>
              <a:ext uri="{FF2B5EF4-FFF2-40B4-BE49-F238E27FC236}">
                <a16:creationId xmlns:a16="http://schemas.microsoft.com/office/drawing/2014/main" id="{8D364056-9011-4351-BF20-7280BA473FCE}"/>
              </a:ext>
            </a:extLst>
          </p:cNvPr>
          <p:cNvSpPr>
            <a:spLocks noGrp="1"/>
          </p:cNvSpPr>
          <p:nvPr>
            <p:ph idx="1"/>
          </p:nvPr>
        </p:nvSpPr>
        <p:spPr/>
        <p:txBody>
          <a:bodyPr>
            <a:normAutofit/>
          </a:bodyPr>
          <a:lstStyle/>
          <a:p>
            <a:r>
              <a:rPr lang="en-US" dirty="0"/>
              <a:t>Costs of training and education that are related to the field in which the employee is working or may reasonably be expected to work are allowable, except as follows:</a:t>
            </a:r>
          </a:p>
          <a:p>
            <a:endParaRPr lang="en-US" dirty="0"/>
          </a:p>
          <a:p>
            <a:pPr marL="971550" lvl="1" indent="-514350">
              <a:buFont typeface="+mj-lt"/>
              <a:buAutoNum type="arabicPeriod"/>
            </a:pPr>
            <a:r>
              <a:rPr lang="en-US" b="1" dirty="0"/>
              <a:t>Overtime compensation</a:t>
            </a:r>
            <a:r>
              <a:rPr lang="en-US" dirty="0"/>
              <a:t> for training and education </a:t>
            </a:r>
            <a:r>
              <a:rPr lang="en-US" b="1" dirty="0"/>
              <a:t>is unallowable</a:t>
            </a:r>
            <a:r>
              <a:rPr lang="en-US" dirty="0"/>
              <a:t>.</a:t>
            </a:r>
          </a:p>
          <a:p>
            <a:pPr marL="971550" lvl="1" indent="-514350">
              <a:buFont typeface="+mj-lt"/>
              <a:buAutoNum type="arabicPeriod"/>
            </a:pPr>
            <a:endParaRPr lang="en-US" dirty="0"/>
          </a:p>
          <a:p>
            <a:pPr marL="971550" lvl="1" indent="-514350">
              <a:buFont typeface="+mj-lt"/>
              <a:buAutoNum type="arabicPeriod"/>
            </a:pPr>
            <a:r>
              <a:rPr lang="en-US" dirty="0"/>
              <a:t>The </a:t>
            </a:r>
            <a:r>
              <a:rPr lang="en-US" b="1" dirty="0"/>
              <a:t>cost of salaries </a:t>
            </a:r>
            <a:r>
              <a:rPr lang="en-US" dirty="0"/>
              <a:t>for attending undergraduate level classes or part-time graduate level classes </a:t>
            </a:r>
            <a:r>
              <a:rPr lang="en-US" b="1" dirty="0"/>
              <a:t>during working hours is unallowable</a:t>
            </a:r>
            <a:r>
              <a:rPr lang="en-US" dirty="0"/>
              <a:t>, except when unusual circumstances do not permit attendance at such classes outside of regular working hours.</a:t>
            </a:r>
          </a:p>
        </p:txBody>
      </p:sp>
    </p:spTree>
    <p:extLst>
      <p:ext uri="{BB962C8B-B14F-4D97-AF65-F5344CB8AC3E}">
        <p14:creationId xmlns:p14="http://schemas.microsoft.com/office/powerpoint/2010/main" val="975770003"/>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7F98C-4763-4999-A262-D3B74436FCBA}"/>
              </a:ext>
            </a:extLst>
          </p:cNvPr>
          <p:cNvSpPr>
            <a:spLocks noGrp="1"/>
          </p:cNvSpPr>
          <p:nvPr>
            <p:ph type="title"/>
          </p:nvPr>
        </p:nvSpPr>
        <p:spPr/>
        <p:txBody>
          <a:bodyPr/>
          <a:lstStyle/>
          <a:p>
            <a:r>
              <a:rPr lang="en-US" b="1" dirty="0"/>
              <a:t>FAR 31.205-44 Training and Education Costs</a:t>
            </a:r>
            <a:endParaRPr lang="en-US" dirty="0"/>
          </a:p>
        </p:txBody>
      </p:sp>
      <p:sp>
        <p:nvSpPr>
          <p:cNvPr id="3" name="Content Placeholder 2">
            <a:extLst>
              <a:ext uri="{FF2B5EF4-FFF2-40B4-BE49-F238E27FC236}">
                <a16:creationId xmlns:a16="http://schemas.microsoft.com/office/drawing/2014/main" id="{8D364056-9011-4351-BF20-7280BA473FCE}"/>
              </a:ext>
            </a:extLst>
          </p:cNvPr>
          <p:cNvSpPr>
            <a:spLocks noGrp="1"/>
          </p:cNvSpPr>
          <p:nvPr>
            <p:ph idx="1"/>
          </p:nvPr>
        </p:nvSpPr>
        <p:spPr/>
        <p:txBody>
          <a:bodyPr>
            <a:normAutofit/>
          </a:bodyPr>
          <a:lstStyle/>
          <a:p>
            <a:pPr marL="914400" lvl="1" indent="-457200">
              <a:buFont typeface="+mj-lt"/>
              <a:buAutoNum type="arabicPeriod" startAt="3"/>
            </a:pPr>
            <a:r>
              <a:rPr lang="en-US" b="1" dirty="0"/>
              <a:t>Costs</a:t>
            </a:r>
            <a:r>
              <a:rPr lang="en-US" dirty="0"/>
              <a:t> of tuition, fees, training materials and textbooks, subsistence, salary, and any other payments in connection with full-time graduate level education </a:t>
            </a:r>
            <a:r>
              <a:rPr lang="en-US" b="1" dirty="0"/>
              <a:t>are unallowable for any portion of the program that exceeds two school years or the length of the degree program</a:t>
            </a:r>
            <a:r>
              <a:rPr lang="en-US" dirty="0"/>
              <a:t>, whichever is less.</a:t>
            </a:r>
          </a:p>
          <a:p>
            <a:pPr marL="914400" lvl="1" indent="-457200">
              <a:buFont typeface="+mj-lt"/>
              <a:buAutoNum type="arabicPeriod" startAt="3"/>
            </a:pPr>
            <a:endParaRPr lang="en-US" dirty="0"/>
          </a:p>
          <a:p>
            <a:pPr marL="914400" lvl="1" indent="-457200">
              <a:buFont typeface="+mj-lt"/>
              <a:buAutoNum type="arabicPeriod" startAt="3"/>
            </a:pPr>
            <a:r>
              <a:rPr lang="en-US" b="1" dirty="0"/>
              <a:t>Grants to educational </a:t>
            </a:r>
            <a:r>
              <a:rPr lang="en-US" dirty="0"/>
              <a:t>or training </a:t>
            </a:r>
            <a:r>
              <a:rPr lang="en-US" b="1" dirty="0"/>
              <a:t>institutions</a:t>
            </a:r>
            <a:r>
              <a:rPr lang="en-US" dirty="0"/>
              <a:t>, </a:t>
            </a:r>
            <a:r>
              <a:rPr lang="en-US" b="1" dirty="0"/>
              <a:t>including</a:t>
            </a:r>
            <a:r>
              <a:rPr lang="en-US" dirty="0"/>
              <a:t> the donation of facilities or other properties, </a:t>
            </a:r>
            <a:r>
              <a:rPr lang="en-US" b="1" dirty="0"/>
              <a:t>scholarships, and fellowships </a:t>
            </a:r>
            <a:r>
              <a:rPr lang="en-US" dirty="0"/>
              <a:t>are </a:t>
            </a:r>
            <a:r>
              <a:rPr lang="en-US" b="1" dirty="0"/>
              <a:t>considered contributions and are unallowable</a:t>
            </a:r>
            <a:r>
              <a:rPr lang="en-US" dirty="0"/>
              <a:t>. </a:t>
            </a:r>
          </a:p>
          <a:p>
            <a:pPr marL="914400" lvl="1" indent="-457200">
              <a:buFont typeface="+mj-lt"/>
              <a:buAutoNum type="arabicPeriod" startAt="3"/>
            </a:pPr>
            <a:endParaRPr lang="en-US" dirty="0"/>
          </a:p>
        </p:txBody>
      </p:sp>
    </p:spTree>
    <p:extLst>
      <p:ext uri="{BB962C8B-B14F-4D97-AF65-F5344CB8AC3E}">
        <p14:creationId xmlns:p14="http://schemas.microsoft.com/office/powerpoint/2010/main" val="37393572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7F98C-4763-4999-A262-D3B74436FCBA}"/>
              </a:ext>
            </a:extLst>
          </p:cNvPr>
          <p:cNvSpPr>
            <a:spLocks noGrp="1"/>
          </p:cNvSpPr>
          <p:nvPr>
            <p:ph type="title"/>
          </p:nvPr>
        </p:nvSpPr>
        <p:spPr/>
        <p:txBody>
          <a:bodyPr/>
          <a:lstStyle/>
          <a:p>
            <a:r>
              <a:rPr lang="en-US" b="1" dirty="0"/>
              <a:t>FAR 31.205-44 Training and Education Costs</a:t>
            </a:r>
            <a:endParaRPr lang="en-US" dirty="0"/>
          </a:p>
        </p:txBody>
      </p:sp>
      <p:sp>
        <p:nvSpPr>
          <p:cNvPr id="3" name="Content Placeholder 2">
            <a:extLst>
              <a:ext uri="{FF2B5EF4-FFF2-40B4-BE49-F238E27FC236}">
                <a16:creationId xmlns:a16="http://schemas.microsoft.com/office/drawing/2014/main" id="{8D364056-9011-4351-BF20-7280BA473FCE}"/>
              </a:ext>
            </a:extLst>
          </p:cNvPr>
          <p:cNvSpPr>
            <a:spLocks noGrp="1"/>
          </p:cNvSpPr>
          <p:nvPr>
            <p:ph idx="1"/>
          </p:nvPr>
        </p:nvSpPr>
        <p:spPr/>
        <p:txBody>
          <a:bodyPr>
            <a:normAutofit/>
          </a:bodyPr>
          <a:lstStyle/>
          <a:p>
            <a:pPr marL="914400" lvl="1" indent="-457200">
              <a:buFont typeface="+mj-lt"/>
              <a:buAutoNum type="arabicPeriod" startAt="5"/>
            </a:pPr>
            <a:r>
              <a:rPr lang="en-US" b="1" dirty="0"/>
              <a:t>Training or education costs for other than bona fide employees are unallowable</a:t>
            </a:r>
            <a:r>
              <a:rPr lang="en-US" dirty="0"/>
              <a:t>, except that the costs incurred for educating employee dependents (primary and secondary level studies) when the employee is working in a foreign country where suitable public education is not available may be included in overseas differential pay.</a:t>
            </a:r>
          </a:p>
          <a:p>
            <a:pPr marL="914400" lvl="1" indent="-457200">
              <a:buFont typeface="+mj-lt"/>
              <a:buAutoNum type="arabicPeriod" startAt="5"/>
            </a:pPr>
            <a:endParaRPr lang="en-US" dirty="0"/>
          </a:p>
          <a:p>
            <a:pPr marL="914400" lvl="1" indent="-457200">
              <a:buFont typeface="+mj-lt"/>
              <a:buAutoNum type="arabicPeriod" startAt="5"/>
            </a:pPr>
            <a:r>
              <a:rPr lang="en-US" dirty="0"/>
              <a:t>Contractor contributions to </a:t>
            </a:r>
            <a:r>
              <a:rPr lang="en-US" b="1" dirty="0"/>
              <a:t>college savings plans for employee dependents are unallowable.</a:t>
            </a:r>
          </a:p>
        </p:txBody>
      </p:sp>
    </p:spTree>
    <p:extLst>
      <p:ext uri="{BB962C8B-B14F-4D97-AF65-F5344CB8AC3E}">
        <p14:creationId xmlns:p14="http://schemas.microsoft.com/office/powerpoint/2010/main" val="306972396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0D124-F26C-4F1A-828F-6F5CC5AF15B2}"/>
              </a:ext>
            </a:extLst>
          </p:cNvPr>
          <p:cNvSpPr>
            <a:spLocks noGrp="1"/>
          </p:cNvSpPr>
          <p:nvPr>
            <p:ph type="title"/>
          </p:nvPr>
        </p:nvSpPr>
        <p:spPr/>
        <p:txBody>
          <a:bodyPr>
            <a:normAutofit fontScale="90000"/>
          </a:bodyPr>
          <a:lstStyle/>
          <a:p>
            <a:r>
              <a:rPr lang="en-US" b="1" i="0" u="none" strike="noStrike" baseline="0" dirty="0">
                <a:latin typeface="Calibri Light" panose="020F0302020204030204" pitchFamily="34" charset="0"/>
                <a:cs typeface="Calibri Light" panose="020F0302020204030204" pitchFamily="34" charset="0"/>
              </a:rPr>
              <a:t>FAR 31.205-46(a)(1) Travel Cost – Transportation, Lodging, Meals &amp; Incidental Expenses</a:t>
            </a:r>
            <a:endParaRPr lang="en-US" dirty="0">
              <a:latin typeface="Calibri Light" panose="020F0302020204030204" pitchFamily="34" charset="0"/>
              <a:cs typeface="Calibri Light" panose="020F0302020204030204" pitchFamily="34" charset="0"/>
            </a:endParaRPr>
          </a:p>
        </p:txBody>
      </p:sp>
      <p:sp>
        <p:nvSpPr>
          <p:cNvPr id="3" name="Content Placeholder 2">
            <a:extLst>
              <a:ext uri="{FF2B5EF4-FFF2-40B4-BE49-F238E27FC236}">
                <a16:creationId xmlns:a16="http://schemas.microsoft.com/office/drawing/2014/main" id="{AB546CEC-94D8-41BA-82A9-B0F56FC97922}"/>
              </a:ext>
            </a:extLst>
          </p:cNvPr>
          <p:cNvSpPr>
            <a:spLocks noGrp="1"/>
          </p:cNvSpPr>
          <p:nvPr>
            <p:ph idx="1"/>
          </p:nvPr>
        </p:nvSpPr>
        <p:spPr/>
        <p:txBody>
          <a:bodyPr/>
          <a:lstStyle/>
          <a:p>
            <a:r>
              <a:rPr lang="en-US" b="1" i="0" u="none" strike="noStrike" baseline="0" dirty="0"/>
              <a:t>Costs incurred by contractor personnel on official company business are allowable</a:t>
            </a:r>
            <a:r>
              <a:rPr lang="en-US" b="0" i="0" u="none" strike="noStrike" baseline="0" dirty="0"/>
              <a:t>, subject to the limitations. </a:t>
            </a:r>
          </a:p>
          <a:p>
            <a:endParaRPr lang="en-US" sz="1000" dirty="0"/>
          </a:p>
          <a:p>
            <a:r>
              <a:rPr lang="en-US" b="1" i="0" u="none" strike="noStrike" baseline="0" dirty="0"/>
              <a:t>Costs for transportation</a:t>
            </a:r>
            <a:r>
              <a:rPr lang="en-US" b="0" i="0" u="none" strike="noStrike" baseline="0" dirty="0"/>
              <a:t> may be based on mileage rates, actual costs incurred, or on a combination thereof, </a:t>
            </a:r>
            <a:r>
              <a:rPr lang="en-US" i="0" u="none" strike="noStrike" baseline="0" dirty="0"/>
              <a:t>provided the method used results in a reasonable charge. </a:t>
            </a:r>
          </a:p>
          <a:p>
            <a:endParaRPr lang="en-US" sz="1000" i="0" u="none" strike="noStrike" baseline="0" dirty="0"/>
          </a:p>
          <a:p>
            <a:r>
              <a:rPr lang="en-US" b="1" i="0" u="none" strike="noStrike" baseline="0" dirty="0"/>
              <a:t>Costs for lodging, meals, and incidental expenses </a:t>
            </a:r>
            <a:r>
              <a:rPr lang="en-US" b="0" i="0" u="none" strike="noStrike" baseline="0" dirty="0"/>
              <a:t>may be based on per diem, actual expenses, or a combination thereof, </a:t>
            </a:r>
            <a:r>
              <a:rPr lang="en-US" i="0" u="none" strike="noStrike" baseline="0" dirty="0"/>
              <a:t>provided the method used results in a reasonable charge. </a:t>
            </a:r>
          </a:p>
          <a:p>
            <a:endParaRPr lang="en-US" dirty="0"/>
          </a:p>
        </p:txBody>
      </p:sp>
    </p:spTree>
    <p:extLst>
      <p:ext uri="{BB962C8B-B14F-4D97-AF65-F5344CB8AC3E}">
        <p14:creationId xmlns:p14="http://schemas.microsoft.com/office/powerpoint/2010/main" val="299899402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0D124-F26C-4F1A-828F-6F5CC5AF15B2}"/>
              </a:ext>
            </a:extLst>
          </p:cNvPr>
          <p:cNvSpPr>
            <a:spLocks noGrp="1"/>
          </p:cNvSpPr>
          <p:nvPr>
            <p:ph type="title"/>
          </p:nvPr>
        </p:nvSpPr>
        <p:spPr/>
        <p:txBody>
          <a:bodyPr>
            <a:normAutofit fontScale="90000"/>
          </a:bodyPr>
          <a:lstStyle/>
          <a:p>
            <a:r>
              <a:rPr lang="en-US" b="1" i="0" u="none" strike="noStrike" baseline="0" dirty="0">
                <a:latin typeface="Calibri Light" panose="020F0302020204030204" pitchFamily="34" charset="0"/>
                <a:cs typeface="Calibri Light" panose="020F0302020204030204" pitchFamily="34" charset="0"/>
              </a:rPr>
              <a:t>FAR 31.205-46(a)(2) Travel Cost – Transportation, Lodging, Meals &amp; Incidental Expenses</a:t>
            </a:r>
            <a:endParaRPr lang="en-US" dirty="0">
              <a:latin typeface="Calibri Light" panose="020F0302020204030204" pitchFamily="34" charset="0"/>
              <a:cs typeface="Calibri Light" panose="020F0302020204030204" pitchFamily="34" charset="0"/>
            </a:endParaRPr>
          </a:p>
        </p:txBody>
      </p:sp>
      <p:sp>
        <p:nvSpPr>
          <p:cNvPr id="3" name="Content Placeholder 2">
            <a:extLst>
              <a:ext uri="{FF2B5EF4-FFF2-40B4-BE49-F238E27FC236}">
                <a16:creationId xmlns:a16="http://schemas.microsoft.com/office/drawing/2014/main" id="{AB546CEC-94D8-41BA-82A9-B0F56FC97922}"/>
              </a:ext>
            </a:extLst>
          </p:cNvPr>
          <p:cNvSpPr>
            <a:spLocks noGrp="1"/>
          </p:cNvSpPr>
          <p:nvPr>
            <p:ph idx="1"/>
          </p:nvPr>
        </p:nvSpPr>
        <p:spPr/>
        <p:txBody>
          <a:bodyPr>
            <a:normAutofit fontScale="92500" lnSpcReduction="10000"/>
          </a:bodyPr>
          <a:lstStyle/>
          <a:p>
            <a:pPr algn="l"/>
            <a:r>
              <a:rPr lang="en-US" b="0" i="0" u="none" strike="noStrike" baseline="0" dirty="0">
                <a:cs typeface="Calibri" panose="020F0502020204030204" pitchFamily="34" charset="0"/>
              </a:rPr>
              <a:t>Except as provided in paragraph (a)(3) of this subsection, costs incurred for lodging, meals, and incidental expenses (as defined in the regulations cited in (a)(2)(i) through (iii) of this section) </a:t>
            </a:r>
            <a:r>
              <a:rPr lang="en-US" b="1" i="0" u="none" strike="noStrike" baseline="0" dirty="0">
                <a:cs typeface="Calibri" panose="020F0502020204030204" pitchFamily="34" charset="0"/>
              </a:rPr>
              <a:t>shall be considered to be reasonable and allowable only to the extent that they do not exceed on a daily basis the maximum per diem rates in effect at the time of travel </a:t>
            </a:r>
            <a:r>
              <a:rPr lang="en-US" b="0" i="0" u="none" strike="noStrike" baseline="0" dirty="0">
                <a:cs typeface="Calibri" panose="020F0502020204030204" pitchFamily="34" charset="0"/>
              </a:rPr>
              <a:t>as set forth in the-</a:t>
            </a:r>
          </a:p>
          <a:p>
            <a:pPr algn="l"/>
            <a:endParaRPr lang="en-US" sz="3000" dirty="0">
              <a:cs typeface="Calibri" panose="020F0502020204030204" pitchFamily="34" charset="0"/>
            </a:endParaRPr>
          </a:p>
          <a:p>
            <a:pPr marL="971550" lvl="1" indent="-514350">
              <a:buFont typeface="+mj-lt"/>
              <a:buAutoNum type="arabicPeriod"/>
            </a:pPr>
            <a:r>
              <a:rPr lang="en-US" sz="2600" b="1" i="0" u="none" strike="noStrike" baseline="0" dirty="0"/>
              <a:t>Federal Travel Regulations</a:t>
            </a:r>
            <a:r>
              <a:rPr lang="en-US" sz="2600" b="0" i="0" u="none" strike="noStrike" baseline="0" dirty="0"/>
              <a:t>, prescribed by the General Services Administration, for travel in the contiguous United States.</a:t>
            </a:r>
          </a:p>
          <a:p>
            <a:pPr marL="971550" lvl="1" indent="-514350">
              <a:buFont typeface="+mj-lt"/>
              <a:buAutoNum type="arabicPeriod"/>
            </a:pPr>
            <a:r>
              <a:rPr lang="en-US" sz="2600" b="1" dirty="0">
                <a:cs typeface="Calibri" panose="020F0502020204030204" pitchFamily="34" charset="0"/>
              </a:rPr>
              <a:t>Joint Travel Regulation</a:t>
            </a:r>
            <a:r>
              <a:rPr lang="en-US" sz="2600" dirty="0">
                <a:cs typeface="Calibri" panose="020F0502020204030204" pitchFamily="34" charset="0"/>
              </a:rPr>
              <a:t>, Volume2, DoD Civilian Personnel, Appendix A, prescribed by the DoD, for travel in Alaska, Hawaii, and outlying areas of the United States,</a:t>
            </a:r>
          </a:p>
        </p:txBody>
      </p:sp>
    </p:spTree>
    <p:extLst>
      <p:ext uri="{BB962C8B-B14F-4D97-AF65-F5344CB8AC3E}">
        <p14:creationId xmlns:p14="http://schemas.microsoft.com/office/powerpoint/2010/main" val="3377639664"/>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0D124-F26C-4F1A-828F-6F5CC5AF15B2}"/>
              </a:ext>
            </a:extLst>
          </p:cNvPr>
          <p:cNvSpPr>
            <a:spLocks noGrp="1"/>
          </p:cNvSpPr>
          <p:nvPr>
            <p:ph type="title"/>
          </p:nvPr>
        </p:nvSpPr>
        <p:spPr/>
        <p:txBody>
          <a:bodyPr>
            <a:normAutofit fontScale="90000"/>
          </a:bodyPr>
          <a:lstStyle/>
          <a:p>
            <a:r>
              <a:rPr lang="en-US" b="1" i="0" u="none" strike="noStrike" baseline="0" dirty="0">
                <a:latin typeface="Calibri Light" panose="020F0302020204030204" pitchFamily="34" charset="0"/>
                <a:cs typeface="Calibri Light" panose="020F0302020204030204" pitchFamily="34" charset="0"/>
              </a:rPr>
              <a:t>FAR 31.205-46(a)(3) Travel Cost – Transportation, Lodging, Meals &amp; Incidental Expenses</a:t>
            </a:r>
            <a:endParaRPr lang="en-US" dirty="0">
              <a:latin typeface="Calibri Light" panose="020F0302020204030204" pitchFamily="34" charset="0"/>
              <a:cs typeface="Calibri Light" panose="020F0302020204030204" pitchFamily="34" charset="0"/>
            </a:endParaRPr>
          </a:p>
        </p:txBody>
      </p:sp>
      <p:sp>
        <p:nvSpPr>
          <p:cNvPr id="3" name="Content Placeholder 2">
            <a:extLst>
              <a:ext uri="{FF2B5EF4-FFF2-40B4-BE49-F238E27FC236}">
                <a16:creationId xmlns:a16="http://schemas.microsoft.com/office/drawing/2014/main" id="{AB546CEC-94D8-41BA-82A9-B0F56FC97922}"/>
              </a:ext>
            </a:extLst>
          </p:cNvPr>
          <p:cNvSpPr>
            <a:spLocks noGrp="1"/>
          </p:cNvSpPr>
          <p:nvPr>
            <p:ph idx="1"/>
          </p:nvPr>
        </p:nvSpPr>
        <p:spPr/>
        <p:txBody>
          <a:bodyPr>
            <a:normAutofit/>
          </a:bodyPr>
          <a:lstStyle/>
          <a:p>
            <a:pPr algn="l"/>
            <a:r>
              <a:rPr lang="en-US" dirty="0">
                <a:cs typeface="Calibri" panose="020F0502020204030204" pitchFamily="34" charset="0"/>
              </a:rPr>
              <a:t>In special or unusual situations, actual costs in excess of the above-referenced maximum per diem rates are allowable provided that such amounts do not exceed the higher amounts authorized for Federal civilian employees as permitted in the regulations referenced in (a)(2)(i), (ii), or (iii) of this section. For such higher amounts to be allowable, all of the following conditions must be met:</a:t>
            </a:r>
          </a:p>
          <a:p>
            <a:pPr algn="l"/>
            <a:endParaRPr lang="en-US" dirty="0">
              <a:cs typeface="Calibri" panose="020F0502020204030204" pitchFamily="34" charset="0"/>
            </a:endParaRPr>
          </a:p>
          <a:p>
            <a:pPr marL="971550" lvl="1" indent="-514350">
              <a:buFont typeface="+mj-lt"/>
              <a:buAutoNum type="arabicPeriod"/>
            </a:pPr>
            <a:r>
              <a:rPr lang="en-US" dirty="0">
                <a:cs typeface="Calibri" panose="020F0502020204030204" pitchFamily="34" charset="0"/>
              </a:rPr>
              <a:t>One of the conditions warranting approval of the actual expense method, as set forth in the regulations referenced in paragraphs (a)(2)(i), (ii), or (iii) of this section, must exist.</a:t>
            </a:r>
          </a:p>
        </p:txBody>
      </p:sp>
    </p:spTree>
    <p:extLst>
      <p:ext uri="{BB962C8B-B14F-4D97-AF65-F5344CB8AC3E}">
        <p14:creationId xmlns:p14="http://schemas.microsoft.com/office/powerpoint/2010/main" val="2537371836"/>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0D124-F26C-4F1A-828F-6F5CC5AF15B2}"/>
              </a:ext>
            </a:extLst>
          </p:cNvPr>
          <p:cNvSpPr>
            <a:spLocks noGrp="1"/>
          </p:cNvSpPr>
          <p:nvPr>
            <p:ph type="title"/>
          </p:nvPr>
        </p:nvSpPr>
        <p:spPr/>
        <p:txBody>
          <a:bodyPr>
            <a:normAutofit fontScale="90000"/>
          </a:bodyPr>
          <a:lstStyle/>
          <a:p>
            <a:r>
              <a:rPr lang="en-US" b="1" i="0" u="none" strike="noStrike" baseline="0" dirty="0">
                <a:latin typeface="Calibri Light" panose="020F0302020204030204" pitchFamily="34" charset="0"/>
                <a:cs typeface="Calibri Light" panose="020F0302020204030204" pitchFamily="34" charset="0"/>
              </a:rPr>
              <a:t>FAR 31.205-46(a)(3) Travel Cost – Transportation, Lodging, Meals &amp; Incidental Expenses</a:t>
            </a:r>
            <a:endParaRPr lang="en-US" dirty="0">
              <a:latin typeface="Calibri Light" panose="020F0302020204030204" pitchFamily="34" charset="0"/>
              <a:cs typeface="Calibri Light" panose="020F0302020204030204" pitchFamily="34" charset="0"/>
            </a:endParaRPr>
          </a:p>
        </p:txBody>
      </p:sp>
      <p:sp>
        <p:nvSpPr>
          <p:cNvPr id="3" name="Content Placeholder 2">
            <a:extLst>
              <a:ext uri="{FF2B5EF4-FFF2-40B4-BE49-F238E27FC236}">
                <a16:creationId xmlns:a16="http://schemas.microsoft.com/office/drawing/2014/main" id="{AB546CEC-94D8-41BA-82A9-B0F56FC97922}"/>
              </a:ext>
            </a:extLst>
          </p:cNvPr>
          <p:cNvSpPr>
            <a:spLocks noGrp="1"/>
          </p:cNvSpPr>
          <p:nvPr>
            <p:ph idx="1"/>
          </p:nvPr>
        </p:nvSpPr>
        <p:spPr/>
        <p:txBody>
          <a:bodyPr>
            <a:normAutofit/>
          </a:bodyPr>
          <a:lstStyle/>
          <a:p>
            <a:pPr marL="971550" lvl="1" indent="-514350">
              <a:buFont typeface="+mj-lt"/>
              <a:buAutoNum type="arabicPeriod" startAt="2"/>
            </a:pPr>
            <a:r>
              <a:rPr lang="en-US" dirty="0">
                <a:cs typeface="Calibri" panose="020F0502020204030204" pitchFamily="34" charset="0"/>
              </a:rPr>
              <a:t>A written justification for use of the higher amounts must be approved by an officer of the contractor’s organization or designee to ensure that the authority is properly administered and controlled to prevent abuse.</a:t>
            </a:r>
          </a:p>
          <a:p>
            <a:pPr marL="971550" lvl="1" indent="-514350">
              <a:buFont typeface="+mj-lt"/>
              <a:buAutoNum type="arabicPeriod" startAt="2"/>
            </a:pPr>
            <a:r>
              <a:rPr lang="en-US" dirty="0">
                <a:cs typeface="Calibri" panose="020F0502020204030204" pitchFamily="34" charset="0"/>
              </a:rPr>
              <a:t>If it becomes necessary to exercise the authority to use the higher actual expense method repetitively or on a continuing basis in a particular area, the contractor must obtain advance approval from the contracting officer.</a:t>
            </a:r>
          </a:p>
          <a:p>
            <a:pPr marL="971550" lvl="1" indent="-514350">
              <a:buFont typeface="+mj-lt"/>
              <a:buAutoNum type="arabicPeriod" startAt="2"/>
            </a:pPr>
            <a:r>
              <a:rPr lang="en-US" dirty="0">
                <a:cs typeface="Calibri" panose="020F0502020204030204" pitchFamily="34" charset="0"/>
              </a:rPr>
              <a:t>Documentation to support actual costs incurred shall be in accordance with the contractor’s established practices, subject to paragraph (a)(7) of this section, and provided that a receipt is required for each expenditure of $75.00 or more. The approved justification required by paragraph (a)(3)(ii) of this section and, if applicable, paragraph (a)(3)(iii) of this section must be retained.</a:t>
            </a:r>
          </a:p>
        </p:txBody>
      </p:sp>
    </p:spTree>
    <p:extLst>
      <p:ext uri="{BB962C8B-B14F-4D97-AF65-F5344CB8AC3E}">
        <p14:creationId xmlns:p14="http://schemas.microsoft.com/office/powerpoint/2010/main" val="321573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F190C-6A19-40DF-BFA2-07EC5D9D747D}"/>
              </a:ext>
            </a:extLst>
          </p:cNvPr>
          <p:cNvSpPr>
            <a:spLocks noGrp="1"/>
          </p:cNvSpPr>
          <p:nvPr>
            <p:ph type="title"/>
          </p:nvPr>
        </p:nvSpPr>
        <p:spPr/>
        <p:txBody>
          <a:bodyPr/>
          <a:lstStyle/>
          <a:p>
            <a:r>
              <a:rPr lang="en-US" dirty="0"/>
              <a:t>FAR 31.202 Direct Costs</a:t>
            </a:r>
          </a:p>
        </p:txBody>
      </p:sp>
      <p:sp>
        <p:nvSpPr>
          <p:cNvPr id="3" name="Content Placeholder 2">
            <a:extLst>
              <a:ext uri="{FF2B5EF4-FFF2-40B4-BE49-F238E27FC236}">
                <a16:creationId xmlns:a16="http://schemas.microsoft.com/office/drawing/2014/main" id="{168A1825-A8F4-4D3B-B5F1-38E29A4994B3}"/>
              </a:ext>
            </a:extLst>
          </p:cNvPr>
          <p:cNvSpPr>
            <a:spLocks noGrp="1"/>
          </p:cNvSpPr>
          <p:nvPr>
            <p:ph idx="1"/>
          </p:nvPr>
        </p:nvSpPr>
        <p:spPr/>
        <p:txBody>
          <a:bodyPr>
            <a:normAutofit/>
          </a:bodyPr>
          <a:lstStyle/>
          <a:p>
            <a:r>
              <a:rPr lang="en-US" dirty="0"/>
              <a:t>No final cost objective shall have allocated to it as a direct cost any cost, if other costs incurred for the same purpose in like circumstances have been included in any indirect cost pool to be allocated to that or any other final cost objective. </a:t>
            </a:r>
            <a:r>
              <a:rPr lang="en-US" i="1" dirty="0"/>
              <a:t>Direct costs </a:t>
            </a:r>
            <a:r>
              <a:rPr lang="en-US" dirty="0"/>
              <a:t>of the contract shall be charged directly to the contract. All costs specifically identified with other </a:t>
            </a:r>
            <a:r>
              <a:rPr lang="en-US" i="1" dirty="0"/>
              <a:t>final cost objectives </a:t>
            </a:r>
            <a:r>
              <a:rPr lang="en-US" dirty="0"/>
              <a:t>of the contractor are </a:t>
            </a:r>
            <a:r>
              <a:rPr lang="en-US" i="1" dirty="0"/>
              <a:t>direct costs </a:t>
            </a:r>
            <a:r>
              <a:rPr lang="en-US" dirty="0"/>
              <a:t>of those </a:t>
            </a:r>
            <a:r>
              <a:rPr lang="en-US" i="1" dirty="0"/>
              <a:t>cost objectives </a:t>
            </a:r>
            <a:r>
              <a:rPr lang="en-US" dirty="0"/>
              <a:t>and are not to be charged to the contract directly or indirectly.</a:t>
            </a:r>
          </a:p>
        </p:txBody>
      </p:sp>
    </p:spTree>
    <p:extLst>
      <p:ext uri="{BB962C8B-B14F-4D97-AF65-F5344CB8AC3E}">
        <p14:creationId xmlns:p14="http://schemas.microsoft.com/office/powerpoint/2010/main" val="2636421748"/>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0D124-F26C-4F1A-828F-6F5CC5AF15B2}"/>
              </a:ext>
            </a:extLst>
          </p:cNvPr>
          <p:cNvSpPr>
            <a:spLocks noGrp="1"/>
          </p:cNvSpPr>
          <p:nvPr>
            <p:ph type="title"/>
          </p:nvPr>
        </p:nvSpPr>
        <p:spPr/>
        <p:txBody>
          <a:bodyPr>
            <a:normAutofit fontScale="90000"/>
          </a:bodyPr>
          <a:lstStyle/>
          <a:p>
            <a:r>
              <a:rPr lang="en-US" b="1" i="0" u="none" strike="noStrike" baseline="0" dirty="0">
                <a:latin typeface="Calibri Light" panose="020F0302020204030204" pitchFamily="34" charset="0"/>
                <a:cs typeface="Calibri Light" panose="020F0302020204030204" pitchFamily="34" charset="0"/>
              </a:rPr>
              <a:t>FAR 31.205-46(a)(4) Travel Cost – Transportation, Lodging, Meals &amp; Incidental Expenses</a:t>
            </a:r>
            <a:endParaRPr lang="en-US" dirty="0">
              <a:latin typeface="Calibri Light" panose="020F0302020204030204" pitchFamily="34" charset="0"/>
              <a:cs typeface="Calibri Light" panose="020F0302020204030204" pitchFamily="34" charset="0"/>
            </a:endParaRPr>
          </a:p>
        </p:txBody>
      </p:sp>
      <p:sp>
        <p:nvSpPr>
          <p:cNvPr id="3" name="Content Placeholder 2">
            <a:extLst>
              <a:ext uri="{FF2B5EF4-FFF2-40B4-BE49-F238E27FC236}">
                <a16:creationId xmlns:a16="http://schemas.microsoft.com/office/drawing/2014/main" id="{AB546CEC-94D8-41BA-82A9-B0F56FC97922}"/>
              </a:ext>
            </a:extLst>
          </p:cNvPr>
          <p:cNvSpPr>
            <a:spLocks noGrp="1"/>
          </p:cNvSpPr>
          <p:nvPr>
            <p:ph idx="1"/>
          </p:nvPr>
        </p:nvSpPr>
        <p:spPr/>
        <p:txBody>
          <a:bodyPr>
            <a:normAutofit/>
          </a:bodyPr>
          <a:lstStyle/>
          <a:p>
            <a:r>
              <a:rPr lang="en-US" sz="3200" dirty="0">
                <a:cs typeface="Calibri" panose="020F0502020204030204" pitchFamily="34" charset="0"/>
              </a:rPr>
              <a:t>Paragraphs (a)(2) and (3) of this section do not incorporate the regulations cited in paragraphs (a)(2)(i), (ii), and (iii) of this section in their entirety. Only the maximum per diem rates, the definitions of lodging, meals, and incidental expenses, and the regulatory coverage dealing with special or unusual situations are incorporated herein.</a:t>
            </a:r>
          </a:p>
        </p:txBody>
      </p:sp>
    </p:spTree>
    <p:extLst>
      <p:ext uri="{BB962C8B-B14F-4D97-AF65-F5344CB8AC3E}">
        <p14:creationId xmlns:p14="http://schemas.microsoft.com/office/powerpoint/2010/main" val="195333147"/>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0D124-F26C-4F1A-828F-6F5CC5AF15B2}"/>
              </a:ext>
            </a:extLst>
          </p:cNvPr>
          <p:cNvSpPr>
            <a:spLocks noGrp="1"/>
          </p:cNvSpPr>
          <p:nvPr>
            <p:ph type="title"/>
          </p:nvPr>
        </p:nvSpPr>
        <p:spPr/>
        <p:txBody>
          <a:bodyPr>
            <a:normAutofit fontScale="90000"/>
          </a:bodyPr>
          <a:lstStyle/>
          <a:p>
            <a:r>
              <a:rPr lang="en-US" b="1" i="0" u="none" strike="noStrike" baseline="0" dirty="0">
                <a:latin typeface="Calibri Light" panose="020F0302020204030204" pitchFamily="34" charset="0"/>
                <a:cs typeface="Calibri Light" panose="020F0302020204030204" pitchFamily="34" charset="0"/>
              </a:rPr>
              <a:t>FAR 31.205-46(a)(6) Travel Cost – Transportation, Lodging, Meals &amp; Incidental Expenses</a:t>
            </a:r>
            <a:endParaRPr lang="en-US" dirty="0">
              <a:latin typeface="Calibri Light" panose="020F0302020204030204" pitchFamily="34" charset="0"/>
              <a:cs typeface="Calibri Light" panose="020F0302020204030204" pitchFamily="34" charset="0"/>
            </a:endParaRPr>
          </a:p>
        </p:txBody>
      </p:sp>
      <p:sp>
        <p:nvSpPr>
          <p:cNvPr id="3" name="Content Placeholder 2">
            <a:extLst>
              <a:ext uri="{FF2B5EF4-FFF2-40B4-BE49-F238E27FC236}">
                <a16:creationId xmlns:a16="http://schemas.microsoft.com/office/drawing/2014/main" id="{AB546CEC-94D8-41BA-82A9-B0F56FC97922}"/>
              </a:ext>
            </a:extLst>
          </p:cNvPr>
          <p:cNvSpPr>
            <a:spLocks noGrp="1"/>
          </p:cNvSpPr>
          <p:nvPr>
            <p:ph idx="1"/>
          </p:nvPr>
        </p:nvSpPr>
        <p:spPr/>
        <p:txBody>
          <a:bodyPr>
            <a:normAutofit fontScale="92500" lnSpcReduction="10000"/>
          </a:bodyPr>
          <a:lstStyle/>
          <a:p>
            <a:r>
              <a:rPr lang="en-US" sz="3000" dirty="0">
                <a:cs typeface="Calibri" panose="020F0502020204030204" pitchFamily="34" charset="0"/>
              </a:rPr>
              <a:t>The </a:t>
            </a:r>
            <a:r>
              <a:rPr lang="en-US" sz="3000" b="1" dirty="0">
                <a:cs typeface="Calibri" panose="020F0502020204030204" pitchFamily="34" charset="0"/>
              </a:rPr>
              <a:t>maximum per diem rates </a:t>
            </a:r>
            <a:r>
              <a:rPr lang="en-US" sz="3000" dirty="0">
                <a:cs typeface="Calibri" panose="020F0502020204030204" pitchFamily="34" charset="0"/>
              </a:rPr>
              <a:t>referenced in paragraph (a)(2) of this subsection generally </a:t>
            </a:r>
            <a:r>
              <a:rPr lang="en-US" sz="3000" b="1" dirty="0">
                <a:cs typeface="Calibri" panose="020F0502020204030204" pitchFamily="34" charset="0"/>
              </a:rPr>
              <a:t>would not constitute a reasonable daily charge-</a:t>
            </a:r>
          </a:p>
          <a:p>
            <a:pPr lvl="1"/>
            <a:endParaRPr lang="en-US" sz="2000" b="1" dirty="0">
              <a:cs typeface="Calibri" panose="020F0502020204030204" pitchFamily="34" charset="0"/>
            </a:endParaRPr>
          </a:p>
          <a:p>
            <a:pPr marL="971550" lvl="1" indent="-514350">
              <a:buFont typeface="+mj-lt"/>
              <a:buAutoNum type="arabicPeriod"/>
            </a:pPr>
            <a:r>
              <a:rPr lang="en-US" sz="2800" dirty="0">
                <a:cs typeface="Calibri" panose="020F0502020204030204" pitchFamily="34" charset="0"/>
              </a:rPr>
              <a:t>When no lodging costs are incurred </a:t>
            </a:r>
            <a:r>
              <a:rPr lang="en-US" sz="3000" dirty="0">
                <a:cs typeface="Calibri" panose="020F0502020204030204" pitchFamily="34" charset="0"/>
              </a:rPr>
              <a:t>and/or</a:t>
            </a:r>
          </a:p>
          <a:p>
            <a:pPr marL="971550" lvl="1" indent="-514350">
              <a:buFont typeface="+mj-lt"/>
              <a:buAutoNum type="arabicPeriod"/>
            </a:pPr>
            <a:r>
              <a:rPr lang="en-US" sz="2800" dirty="0">
                <a:cs typeface="Calibri" panose="020F0502020204030204" pitchFamily="34" charset="0"/>
              </a:rPr>
              <a:t>On partial travel days (e.g., day of departure and return).</a:t>
            </a:r>
          </a:p>
          <a:p>
            <a:pPr lvl="1"/>
            <a:endParaRPr lang="en-US" sz="2000" dirty="0">
              <a:cs typeface="Calibri" panose="020F0502020204030204" pitchFamily="34" charset="0"/>
            </a:endParaRPr>
          </a:p>
          <a:p>
            <a:r>
              <a:rPr lang="en-US" sz="3200" dirty="0">
                <a:cs typeface="Calibri" panose="020F0502020204030204" pitchFamily="34" charset="0"/>
              </a:rPr>
              <a:t>Appropriate downward adjustments from the maximum per diem rates would normally be required under these circumstances. While these adjustments need not be calculated in accordance with the Federal Travel Regulation or Joint Travel Regulation, they must result in a reasonable charge.</a:t>
            </a:r>
          </a:p>
          <a:p>
            <a:pPr marL="457200" lvl="1" indent="0">
              <a:buNone/>
            </a:pPr>
            <a:endParaRPr lang="en-US" sz="2800" dirty="0">
              <a:cs typeface="Calibri" panose="020F0502020204030204" pitchFamily="34" charset="0"/>
            </a:endParaRPr>
          </a:p>
          <a:p>
            <a:pPr marL="457200" lvl="1" indent="0">
              <a:buNone/>
            </a:pPr>
            <a:endParaRPr lang="en-US" sz="2800" dirty="0">
              <a:cs typeface="Calibri" panose="020F0502020204030204" pitchFamily="34" charset="0"/>
            </a:endParaRPr>
          </a:p>
        </p:txBody>
      </p:sp>
    </p:spTree>
    <p:extLst>
      <p:ext uri="{BB962C8B-B14F-4D97-AF65-F5344CB8AC3E}">
        <p14:creationId xmlns:p14="http://schemas.microsoft.com/office/powerpoint/2010/main" val="1145008641"/>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0D124-F26C-4F1A-828F-6F5CC5AF15B2}"/>
              </a:ext>
            </a:extLst>
          </p:cNvPr>
          <p:cNvSpPr>
            <a:spLocks noGrp="1"/>
          </p:cNvSpPr>
          <p:nvPr>
            <p:ph type="title"/>
          </p:nvPr>
        </p:nvSpPr>
        <p:spPr/>
        <p:txBody>
          <a:bodyPr>
            <a:normAutofit fontScale="90000"/>
          </a:bodyPr>
          <a:lstStyle/>
          <a:p>
            <a:r>
              <a:rPr lang="en-US" b="1" i="0" u="none" strike="noStrike" baseline="0" dirty="0">
                <a:latin typeface="Calibri Light" panose="020F0302020204030204" pitchFamily="34" charset="0"/>
                <a:cs typeface="Calibri Light" panose="020F0302020204030204" pitchFamily="34" charset="0"/>
              </a:rPr>
              <a:t>FAR 31.205-46(a)(7) Travel Cost – Transportation, Lodging, Meals &amp; Incidental Expenses</a:t>
            </a:r>
            <a:endParaRPr lang="en-US" dirty="0">
              <a:latin typeface="Calibri Light" panose="020F0302020204030204" pitchFamily="34" charset="0"/>
              <a:cs typeface="Calibri Light" panose="020F0302020204030204" pitchFamily="34" charset="0"/>
            </a:endParaRPr>
          </a:p>
        </p:txBody>
      </p:sp>
      <p:sp>
        <p:nvSpPr>
          <p:cNvPr id="3" name="Content Placeholder 2">
            <a:extLst>
              <a:ext uri="{FF2B5EF4-FFF2-40B4-BE49-F238E27FC236}">
                <a16:creationId xmlns:a16="http://schemas.microsoft.com/office/drawing/2014/main" id="{AB546CEC-94D8-41BA-82A9-B0F56FC97922}"/>
              </a:ext>
            </a:extLst>
          </p:cNvPr>
          <p:cNvSpPr>
            <a:spLocks noGrp="1"/>
          </p:cNvSpPr>
          <p:nvPr>
            <p:ph idx="1"/>
          </p:nvPr>
        </p:nvSpPr>
        <p:spPr/>
        <p:txBody>
          <a:bodyPr>
            <a:normAutofit/>
          </a:bodyPr>
          <a:lstStyle/>
          <a:p>
            <a:r>
              <a:rPr lang="en-US" dirty="0">
                <a:cs typeface="Calibri" panose="020F0502020204030204" pitchFamily="34" charset="0"/>
              </a:rPr>
              <a:t>Costs shall be allowable only if the following information is documented:</a:t>
            </a:r>
          </a:p>
          <a:p>
            <a:pPr marL="457200" lvl="1" indent="0">
              <a:buNone/>
            </a:pPr>
            <a:endParaRPr lang="en-US" sz="2800" dirty="0">
              <a:cs typeface="Calibri" panose="020F0502020204030204" pitchFamily="34" charset="0"/>
            </a:endParaRPr>
          </a:p>
          <a:p>
            <a:pPr marL="971550" lvl="1" indent="-514350">
              <a:buFont typeface="+mj-lt"/>
              <a:buAutoNum type="arabicPeriod"/>
            </a:pPr>
            <a:r>
              <a:rPr lang="en-US" b="1" dirty="0">
                <a:cs typeface="Calibri" panose="020F0502020204030204" pitchFamily="34" charset="0"/>
              </a:rPr>
              <a:t>Date and place </a:t>
            </a:r>
            <a:r>
              <a:rPr lang="en-US" dirty="0">
                <a:cs typeface="Calibri" panose="020F0502020204030204" pitchFamily="34" charset="0"/>
              </a:rPr>
              <a:t>(city, town, or other similar designation) of the expenses;</a:t>
            </a:r>
          </a:p>
          <a:p>
            <a:pPr marL="971550" lvl="1" indent="-514350">
              <a:buFont typeface="+mj-lt"/>
              <a:buAutoNum type="arabicPeriod"/>
            </a:pPr>
            <a:r>
              <a:rPr lang="en-US" b="1" dirty="0">
                <a:cs typeface="Calibri" panose="020F0502020204030204" pitchFamily="34" charset="0"/>
              </a:rPr>
              <a:t>Purpose</a:t>
            </a:r>
            <a:r>
              <a:rPr lang="en-US" dirty="0">
                <a:cs typeface="Calibri" panose="020F0502020204030204" pitchFamily="34" charset="0"/>
              </a:rPr>
              <a:t> of the trip; and </a:t>
            </a:r>
          </a:p>
          <a:p>
            <a:pPr marL="971550" lvl="1" indent="-514350">
              <a:buFont typeface="+mj-lt"/>
              <a:buAutoNum type="arabicPeriod"/>
            </a:pPr>
            <a:r>
              <a:rPr lang="en-US" b="1" dirty="0">
                <a:cs typeface="Calibri" panose="020F0502020204030204" pitchFamily="34" charset="0"/>
              </a:rPr>
              <a:t>Name of person </a:t>
            </a:r>
            <a:r>
              <a:rPr lang="en-US" dirty="0">
                <a:cs typeface="Calibri" panose="020F0502020204030204" pitchFamily="34" charset="0"/>
              </a:rPr>
              <a:t>on trip and that </a:t>
            </a:r>
            <a:r>
              <a:rPr lang="en-US" b="1" dirty="0">
                <a:cs typeface="Calibri" panose="020F0502020204030204" pitchFamily="34" charset="0"/>
              </a:rPr>
              <a:t>person’s title </a:t>
            </a:r>
            <a:r>
              <a:rPr lang="en-US" dirty="0">
                <a:cs typeface="Calibri" panose="020F0502020204030204" pitchFamily="34" charset="0"/>
              </a:rPr>
              <a:t>or relationship to the contractor.</a:t>
            </a:r>
          </a:p>
          <a:p>
            <a:pPr marL="457200" lvl="1" indent="0">
              <a:buNone/>
            </a:pPr>
            <a:endParaRPr lang="en-US" sz="2800" dirty="0">
              <a:cs typeface="Calibri" panose="020F0502020204030204" pitchFamily="34" charset="0"/>
            </a:endParaRPr>
          </a:p>
        </p:txBody>
      </p:sp>
    </p:spTree>
    <p:extLst>
      <p:ext uri="{BB962C8B-B14F-4D97-AF65-F5344CB8AC3E}">
        <p14:creationId xmlns:p14="http://schemas.microsoft.com/office/powerpoint/2010/main" val="2772368895"/>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0D124-F26C-4F1A-828F-6F5CC5AF15B2}"/>
              </a:ext>
            </a:extLst>
          </p:cNvPr>
          <p:cNvSpPr>
            <a:spLocks noGrp="1"/>
          </p:cNvSpPr>
          <p:nvPr>
            <p:ph type="title"/>
          </p:nvPr>
        </p:nvSpPr>
        <p:spPr/>
        <p:txBody>
          <a:bodyPr>
            <a:normAutofit/>
          </a:bodyPr>
          <a:lstStyle/>
          <a:p>
            <a:r>
              <a:rPr lang="en-US" b="1" i="0" u="none" strike="noStrike" baseline="0" dirty="0">
                <a:latin typeface="Calibri Light" panose="020F0302020204030204" pitchFamily="34" charset="0"/>
                <a:cs typeface="Calibri Light" panose="020F0302020204030204" pitchFamily="34" charset="0"/>
              </a:rPr>
              <a:t>FAR 31.205-46(b) Travel Cost – Airfare Costs</a:t>
            </a:r>
            <a:endParaRPr lang="en-US" dirty="0">
              <a:latin typeface="Calibri Light" panose="020F0302020204030204" pitchFamily="34" charset="0"/>
              <a:cs typeface="Calibri Light" panose="020F0302020204030204" pitchFamily="34" charset="0"/>
            </a:endParaRPr>
          </a:p>
        </p:txBody>
      </p:sp>
      <p:sp>
        <p:nvSpPr>
          <p:cNvPr id="3" name="Content Placeholder 2">
            <a:extLst>
              <a:ext uri="{FF2B5EF4-FFF2-40B4-BE49-F238E27FC236}">
                <a16:creationId xmlns:a16="http://schemas.microsoft.com/office/drawing/2014/main" id="{AB546CEC-94D8-41BA-82A9-B0F56FC97922}"/>
              </a:ext>
            </a:extLst>
          </p:cNvPr>
          <p:cNvSpPr>
            <a:spLocks noGrp="1"/>
          </p:cNvSpPr>
          <p:nvPr>
            <p:ph idx="1"/>
          </p:nvPr>
        </p:nvSpPr>
        <p:spPr/>
        <p:txBody>
          <a:bodyPr>
            <a:normAutofit/>
          </a:bodyPr>
          <a:lstStyle/>
          <a:p>
            <a:r>
              <a:rPr lang="en-US" b="1" dirty="0">
                <a:cs typeface="Calibri" panose="020F0502020204030204" pitchFamily="34" charset="0"/>
              </a:rPr>
              <a:t>Airfare costs in excess of the lowest priced airfare</a:t>
            </a:r>
            <a:r>
              <a:rPr lang="en-US" dirty="0">
                <a:cs typeface="Calibri" panose="020F0502020204030204" pitchFamily="34" charset="0"/>
              </a:rPr>
              <a:t> available to the contractor during normal business hours are </a:t>
            </a:r>
            <a:r>
              <a:rPr lang="en-US" b="1" dirty="0">
                <a:cs typeface="Calibri" panose="020F0502020204030204" pitchFamily="34" charset="0"/>
              </a:rPr>
              <a:t>unallowable except </a:t>
            </a:r>
            <a:r>
              <a:rPr lang="en-US" dirty="0">
                <a:cs typeface="Calibri" panose="020F0502020204030204" pitchFamily="34" charset="0"/>
              </a:rPr>
              <a:t>when such accommodations require circuitous routing, require travel during unreasonable hours, excessively prolong travel, result in increased cost that would offset transportation savings, are not reasonably adequate for the physical or medical needs of the traveler, or are not reasonably available to meet mission  requirements. However, in order for airfare costs in excess of the above airfare to be allowable, the applicable condition(s) set forth above </a:t>
            </a:r>
            <a:r>
              <a:rPr lang="en-US" b="1" dirty="0">
                <a:cs typeface="Calibri" panose="020F0502020204030204" pitchFamily="34" charset="0"/>
              </a:rPr>
              <a:t>must be documented and justified</a:t>
            </a:r>
            <a:r>
              <a:rPr lang="en-US" dirty="0">
                <a:cs typeface="Calibri" panose="020F0502020204030204" pitchFamily="34" charset="0"/>
              </a:rPr>
              <a:t>.</a:t>
            </a:r>
          </a:p>
        </p:txBody>
      </p:sp>
    </p:spTree>
    <p:extLst>
      <p:ext uri="{BB962C8B-B14F-4D97-AF65-F5344CB8AC3E}">
        <p14:creationId xmlns:p14="http://schemas.microsoft.com/office/powerpoint/2010/main" val="360026297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0D124-F26C-4F1A-828F-6F5CC5AF15B2}"/>
              </a:ext>
            </a:extLst>
          </p:cNvPr>
          <p:cNvSpPr>
            <a:spLocks noGrp="1"/>
          </p:cNvSpPr>
          <p:nvPr>
            <p:ph type="title"/>
          </p:nvPr>
        </p:nvSpPr>
        <p:spPr/>
        <p:txBody>
          <a:bodyPr>
            <a:normAutofit/>
          </a:bodyPr>
          <a:lstStyle/>
          <a:p>
            <a:r>
              <a:rPr lang="en-US" b="1" i="0" u="none" strike="noStrike" baseline="0" dirty="0">
                <a:latin typeface="Calibri Light" panose="020F0302020204030204" pitchFamily="34" charset="0"/>
                <a:cs typeface="Calibri Light" panose="020F0302020204030204" pitchFamily="34" charset="0"/>
              </a:rPr>
              <a:t>FAR 31.205-46(c) Travel Cost – Contractor-owned, -leased, or -chartered Aircraft</a:t>
            </a:r>
            <a:endParaRPr lang="en-US" dirty="0">
              <a:latin typeface="Calibri Light" panose="020F0302020204030204" pitchFamily="34" charset="0"/>
              <a:cs typeface="Calibri Light" panose="020F0302020204030204" pitchFamily="34" charset="0"/>
            </a:endParaRPr>
          </a:p>
        </p:txBody>
      </p:sp>
      <p:sp>
        <p:nvSpPr>
          <p:cNvPr id="3" name="Content Placeholder 2">
            <a:extLst>
              <a:ext uri="{FF2B5EF4-FFF2-40B4-BE49-F238E27FC236}">
                <a16:creationId xmlns:a16="http://schemas.microsoft.com/office/drawing/2014/main" id="{AB546CEC-94D8-41BA-82A9-B0F56FC97922}"/>
              </a:ext>
            </a:extLst>
          </p:cNvPr>
          <p:cNvSpPr>
            <a:spLocks noGrp="1"/>
          </p:cNvSpPr>
          <p:nvPr>
            <p:ph idx="1"/>
          </p:nvPr>
        </p:nvSpPr>
        <p:spPr/>
        <p:txBody>
          <a:bodyPr>
            <a:normAutofit lnSpcReduction="10000"/>
          </a:bodyPr>
          <a:lstStyle/>
          <a:p>
            <a:r>
              <a:rPr lang="en-US" sz="3000" dirty="0">
                <a:cs typeface="Calibri" panose="020F0502020204030204" pitchFamily="34" charset="0"/>
              </a:rPr>
              <a:t>"Cost of travel by contractor-owned, -leased, or -chartered aircraft," </a:t>
            </a:r>
            <a:r>
              <a:rPr lang="en-US" sz="3000" b="1" dirty="0">
                <a:cs typeface="Calibri" panose="020F0502020204030204" pitchFamily="34" charset="0"/>
              </a:rPr>
              <a:t>includes the cost of lease, charter, operation (including personnel), maintenance, depreciation, insurance, and other related costs.</a:t>
            </a:r>
          </a:p>
          <a:p>
            <a:pPr lvl="1"/>
            <a:endParaRPr lang="en-US" sz="3000" b="1" dirty="0">
              <a:cs typeface="Calibri" panose="020F0502020204030204" pitchFamily="34" charset="0"/>
            </a:endParaRPr>
          </a:p>
          <a:p>
            <a:r>
              <a:rPr lang="en-US" sz="3000" dirty="0">
                <a:cs typeface="Calibri" panose="020F0502020204030204" pitchFamily="34" charset="0"/>
              </a:rPr>
              <a:t>The costs of travel by contractor-owned, -leased, or -chartered aircraft are </a:t>
            </a:r>
            <a:r>
              <a:rPr lang="en-US" sz="3000" b="1" dirty="0">
                <a:cs typeface="Calibri" panose="020F0502020204030204" pitchFamily="34" charset="0"/>
              </a:rPr>
              <a:t>limited to the allowable airfare described in paragraph (b) of this section for the flight destination unless</a:t>
            </a:r>
            <a:r>
              <a:rPr lang="en-US" sz="3000" dirty="0">
                <a:cs typeface="Calibri" panose="020F0502020204030204" pitchFamily="34" charset="0"/>
              </a:rPr>
              <a:t> travel by such aircraft is specifically required by contract specification, term, or condition, or a higher amount is approved by the contracting officer.</a:t>
            </a:r>
          </a:p>
          <a:p>
            <a:pPr lvl="1"/>
            <a:endParaRPr lang="en-US" sz="2800" b="1" dirty="0">
              <a:cs typeface="Calibri" panose="020F0502020204030204" pitchFamily="34" charset="0"/>
            </a:endParaRPr>
          </a:p>
          <a:p>
            <a:pPr lvl="1"/>
            <a:endParaRPr lang="en-US" sz="2800" b="1" dirty="0">
              <a:cs typeface="Calibri" panose="020F0502020204030204" pitchFamily="34" charset="0"/>
            </a:endParaRPr>
          </a:p>
        </p:txBody>
      </p:sp>
    </p:spTree>
    <p:extLst>
      <p:ext uri="{BB962C8B-B14F-4D97-AF65-F5344CB8AC3E}">
        <p14:creationId xmlns:p14="http://schemas.microsoft.com/office/powerpoint/2010/main" val="3462587923"/>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0D124-F26C-4F1A-828F-6F5CC5AF15B2}"/>
              </a:ext>
            </a:extLst>
          </p:cNvPr>
          <p:cNvSpPr>
            <a:spLocks noGrp="1"/>
          </p:cNvSpPr>
          <p:nvPr>
            <p:ph type="title"/>
          </p:nvPr>
        </p:nvSpPr>
        <p:spPr/>
        <p:txBody>
          <a:bodyPr>
            <a:normAutofit/>
          </a:bodyPr>
          <a:lstStyle/>
          <a:p>
            <a:r>
              <a:rPr lang="en-US" b="1" i="0" u="none" strike="noStrike" baseline="0" dirty="0">
                <a:latin typeface="Calibri Light" panose="020F0302020204030204" pitchFamily="34" charset="0"/>
                <a:cs typeface="Calibri Light" panose="020F0302020204030204" pitchFamily="34" charset="0"/>
              </a:rPr>
              <a:t>FAR 31.205-46(c) Travel Cost – Contractor-owned, -leased, or -chartered Aircraft</a:t>
            </a:r>
            <a:endParaRPr lang="en-US" dirty="0">
              <a:latin typeface="Calibri Light" panose="020F0302020204030204" pitchFamily="34" charset="0"/>
              <a:cs typeface="Calibri Light" panose="020F0302020204030204" pitchFamily="34" charset="0"/>
            </a:endParaRPr>
          </a:p>
        </p:txBody>
      </p:sp>
      <p:sp>
        <p:nvSpPr>
          <p:cNvPr id="3" name="Content Placeholder 2">
            <a:extLst>
              <a:ext uri="{FF2B5EF4-FFF2-40B4-BE49-F238E27FC236}">
                <a16:creationId xmlns:a16="http://schemas.microsoft.com/office/drawing/2014/main" id="{AB546CEC-94D8-41BA-82A9-B0F56FC97922}"/>
              </a:ext>
            </a:extLst>
          </p:cNvPr>
          <p:cNvSpPr>
            <a:spLocks noGrp="1"/>
          </p:cNvSpPr>
          <p:nvPr>
            <p:ph idx="1"/>
          </p:nvPr>
        </p:nvSpPr>
        <p:spPr/>
        <p:txBody>
          <a:bodyPr>
            <a:normAutofit/>
          </a:bodyPr>
          <a:lstStyle/>
          <a:p>
            <a:r>
              <a:rPr lang="en-US" b="1" dirty="0">
                <a:cs typeface="Calibri" panose="020F0502020204030204" pitchFamily="34" charset="0"/>
              </a:rPr>
              <a:t>In all cases, travel </a:t>
            </a:r>
            <a:r>
              <a:rPr lang="en-US" dirty="0">
                <a:cs typeface="Calibri" panose="020F0502020204030204" pitchFamily="34" charset="0"/>
              </a:rPr>
              <a:t>by contractor-owned, -leased, or -chartered aircraft </a:t>
            </a:r>
            <a:r>
              <a:rPr lang="en-US" b="1" dirty="0">
                <a:cs typeface="Calibri" panose="020F0502020204030204" pitchFamily="34" charset="0"/>
              </a:rPr>
              <a:t>must be fully documented and justified</a:t>
            </a:r>
            <a:r>
              <a:rPr lang="en-US" dirty="0">
                <a:cs typeface="Calibri" panose="020F0502020204030204" pitchFamily="34" charset="0"/>
              </a:rPr>
              <a:t>. For each contractor-owned, -leased, or -chartered aircraft used for any business purpose which is charged or allocated, directly or indirectly, to a Government contract, the contractor must maintain and make available manifest/logs for all flights on such company aircraft. </a:t>
            </a:r>
          </a:p>
          <a:p>
            <a:pPr lvl="1"/>
            <a:endParaRPr lang="en-US" sz="2800" b="1" dirty="0">
              <a:cs typeface="Calibri" panose="020F0502020204030204" pitchFamily="34" charset="0"/>
            </a:endParaRPr>
          </a:p>
        </p:txBody>
      </p:sp>
    </p:spTree>
    <p:extLst>
      <p:ext uri="{BB962C8B-B14F-4D97-AF65-F5344CB8AC3E}">
        <p14:creationId xmlns:p14="http://schemas.microsoft.com/office/powerpoint/2010/main" val="2286225261"/>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0D124-F26C-4F1A-828F-6F5CC5AF15B2}"/>
              </a:ext>
            </a:extLst>
          </p:cNvPr>
          <p:cNvSpPr>
            <a:spLocks noGrp="1"/>
          </p:cNvSpPr>
          <p:nvPr>
            <p:ph type="title"/>
          </p:nvPr>
        </p:nvSpPr>
        <p:spPr/>
        <p:txBody>
          <a:bodyPr>
            <a:normAutofit/>
          </a:bodyPr>
          <a:lstStyle/>
          <a:p>
            <a:r>
              <a:rPr lang="en-US" b="1" i="0" u="none" strike="noStrike" baseline="0" dirty="0">
                <a:latin typeface="Calibri Light" panose="020F0302020204030204" pitchFamily="34" charset="0"/>
                <a:cs typeface="Calibri Light" panose="020F0302020204030204" pitchFamily="34" charset="0"/>
              </a:rPr>
              <a:t>FAR 31.205-46(c) Travel Cost – Contractor-owned, -leased, or -chartered Aircraft</a:t>
            </a:r>
            <a:endParaRPr lang="en-US" dirty="0">
              <a:latin typeface="Calibri Light" panose="020F0302020204030204" pitchFamily="34" charset="0"/>
              <a:cs typeface="Calibri Light" panose="020F0302020204030204" pitchFamily="34" charset="0"/>
            </a:endParaRPr>
          </a:p>
        </p:txBody>
      </p:sp>
      <p:sp>
        <p:nvSpPr>
          <p:cNvPr id="3" name="Content Placeholder 2">
            <a:extLst>
              <a:ext uri="{FF2B5EF4-FFF2-40B4-BE49-F238E27FC236}">
                <a16:creationId xmlns:a16="http://schemas.microsoft.com/office/drawing/2014/main" id="{AB546CEC-94D8-41BA-82A9-B0F56FC97922}"/>
              </a:ext>
            </a:extLst>
          </p:cNvPr>
          <p:cNvSpPr>
            <a:spLocks noGrp="1"/>
          </p:cNvSpPr>
          <p:nvPr>
            <p:ph idx="1"/>
          </p:nvPr>
        </p:nvSpPr>
        <p:spPr/>
        <p:txBody>
          <a:bodyPr>
            <a:normAutofit/>
          </a:bodyPr>
          <a:lstStyle/>
          <a:p>
            <a:r>
              <a:rPr lang="en-US" sz="3200" dirty="0">
                <a:cs typeface="Calibri" panose="020F0502020204030204" pitchFamily="34" charset="0"/>
              </a:rPr>
              <a:t>As a minimum, the manifest/log shall indicate-</a:t>
            </a:r>
          </a:p>
          <a:p>
            <a:pPr lvl="1"/>
            <a:endParaRPr lang="en-US" sz="2800" dirty="0">
              <a:cs typeface="Calibri" panose="020F0502020204030204" pitchFamily="34" charset="0"/>
            </a:endParaRPr>
          </a:p>
          <a:p>
            <a:pPr marL="914400" lvl="1" indent="-457200">
              <a:buFont typeface="+mj-lt"/>
              <a:buAutoNum type="arabicPeriod"/>
            </a:pPr>
            <a:r>
              <a:rPr lang="en-US" dirty="0">
                <a:cs typeface="Calibri" panose="020F0502020204030204" pitchFamily="34" charset="0"/>
              </a:rPr>
              <a:t>Date, time, and points of departure; </a:t>
            </a:r>
          </a:p>
          <a:p>
            <a:pPr marL="914400" lvl="1" indent="-457200">
              <a:buFont typeface="+mj-lt"/>
              <a:buAutoNum type="arabicPeriod"/>
            </a:pPr>
            <a:r>
              <a:rPr lang="en-US" dirty="0">
                <a:cs typeface="Calibri" panose="020F0502020204030204" pitchFamily="34" charset="0"/>
              </a:rPr>
              <a:t>Destination, date, and time of arrival; </a:t>
            </a:r>
          </a:p>
          <a:p>
            <a:pPr marL="914400" lvl="1" indent="-457200">
              <a:buFont typeface="+mj-lt"/>
              <a:buAutoNum type="arabicPeriod"/>
            </a:pPr>
            <a:r>
              <a:rPr lang="en-US" dirty="0">
                <a:cs typeface="Calibri" panose="020F0502020204030204" pitchFamily="34" charset="0"/>
              </a:rPr>
              <a:t>Name of each passenger and relationship to the contractor;</a:t>
            </a:r>
          </a:p>
          <a:p>
            <a:pPr marL="914400" lvl="1" indent="-457200">
              <a:buFont typeface="+mj-lt"/>
              <a:buAutoNum type="arabicPeriod"/>
            </a:pPr>
            <a:r>
              <a:rPr lang="en-US" dirty="0">
                <a:cs typeface="Calibri" panose="020F0502020204030204" pitchFamily="34" charset="0"/>
              </a:rPr>
              <a:t>Authorization for trip; and</a:t>
            </a:r>
          </a:p>
          <a:p>
            <a:pPr marL="914400" lvl="1" indent="-457200">
              <a:buFont typeface="+mj-lt"/>
              <a:buAutoNum type="arabicPeriod"/>
            </a:pPr>
            <a:r>
              <a:rPr lang="en-US" dirty="0">
                <a:cs typeface="Calibri" panose="020F0502020204030204" pitchFamily="34" charset="0"/>
              </a:rPr>
              <a:t>Purpose of trip.</a:t>
            </a:r>
          </a:p>
          <a:p>
            <a:pPr lvl="1"/>
            <a:endParaRPr lang="en-US" sz="2800" b="1" dirty="0">
              <a:cs typeface="Calibri" panose="020F0502020204030204" pitchFamily="34" charset="0"/>
            </a:endParaRPr>
          </a:p>
        </p:txBody>
      </p:sp>
    </p:spTree>
    <p:extLst>
      <p:ext uri="{BB962C8B-B14F-4D97-AF65-F5344CB8AC3E}">
        <p14:creationId xmlns:p14="http://schemas.microsoft.com/office/powerpoint/2010/main" val="464602663"/>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0D124-F26C-4F1A-828F-6F5CC5AF15B2}"/>
              </a:ext>
            </a:extLst>
          </p:cNvPr>
          <p:cNvSpPr>
            <a:spLocks noGrp="1"/>
          </p:cNvSpPr>
          <p:nvPr>
            <p:ph type="title"/>
          </p:nvPr>
        </p:nvSpPr>
        <p:spPr/>
        <p:txBody>
          <a:bodyPr>
            <a:normAutofit/>
          </a:bodyPr>
          <a:lstStyle/>
          <a:p>
            <a:r>
              <a:rPr lang="en-US" b="1" i="0" u="none" strike="noStrike" baseline="0" dirty="0">
                <a:latin typeface="Calibri Light" panose="020F0302020204030204" pitchFamily="34" charset="0"/>
                <a:cs typeface="Calibri Light" panose="020F0302020204030204" pitchFamily="34" charset="0"/>
              </a:rPr>
              <a:t>FAR 31.205-46(d) Travel Cost – Contractor-owned or leased Automobiles</a:t>
            </a:r>
            <a:endParaRPr lang="en-US" dirty="0">
              <a:latin typeface="Calibri Light" panose="020F0302020204030204" pitchFamily="34" charset="0"/>
              <a:cs typeface="Calibri Light" panose="020F0302020204030204" pitchFamily="34" charset="0"/>
            </a:endParaRPr>
          </a:p>
        </p:txBody>
      </p:sp>
      <p:sp>
        <p:nvSpPr>
          <p:cNvPr id="3" name="Content Placeholder 2">
            <a:extLst>
              <a:ext uri="{FF2B5EF4-FFF2-40B4-BE49-F238E27FC236}">
                <a16:creationId xmlns:a16="http://schemas.microsoft.com/office/drawing/2014/main" id="{AB546CEC-94D8-41BA-82A9-B0F56FC97922}"/>
              </a:ext>
            </a:extLst>
          </p:cNvPr>
          <p:cNvSpPr>
            <a:spLocks noGrp="1"/>
          </p:cNvSpPr>
          <p:nvPr>
            <p:ph idx="1"/>
          </p:nvPr>
        </p:nvSpPr>
        <p:spPr/>
        <p:txBody>
          <a:bodyPr>
            <a:normAutofit/>
          </a:bodyPr>
          <a:lstStyle/>
          <a:p>
            <a:r>
              <a:rPr lang="en-US" b="1" dirty="0">
                <a:cs typeface="Calibri" panose="020F0502020204030204" pitchFamily="34" charset="0"/>
              </a:rPr>
              <a:t>Costs of contractor-owned or -leased automobiles</a:t>
            </a:r>
            <a:r>
              <a:rPr lang="en-US" dirty="0">
                <a:cs typeface="Calibri" panose="020F0502020204030204" pitchFamily="34" charset="0"/>
              </a:rPr>
              <a:t>, as used in this paragraph, include the costs of lease, operation (including personnel), maintenance, depreciation, insurance, etc. These costs </a:t>
            </a:r>
            <a:r>
              <a:rPr lang="en-US" b="1" dirty="0">
                <a:cs typeface="Calibri" panose="020F0502020204030204" pitchFamily="34" charset="0"/>
              </a:rPr>
              <a:t>are allowable, if reasonable, to the extent that the automobiles are used for company business</a:t>
            </a:r>
            <a:r>
              <a:rPr lang="en-US" dirty="0">
                <a:cs typeface="Calibri" panose="020F0502020204030204" pitchFamily="34" charset="0"/>
              </a:rPr>
              <a:t>.  </a:t>
            </a:r>
          </a:p>
          <a:p>
            <a:pPr lvl="1"/>
            <a:endParaRPr lang="en-US" sz="2800" dirty="0">
              <a:cs typeface="Calibri" panose="020F0502020204030204" pitchFamily="34" charset="0"/>
            </a:endParaRPr>
          </a:p>
          <a:p>
            <a:r>
              <a:rPr lang="en-US" dirty="0">
                <a:cs typeface="Calibri" panose="020F0502020204030204" pitchFamily="34" charset="0"/>
              </a:rPr>
              <a:t>That portion of the cost of company-furnished automobiles that relates to </a:t>
            </a:r>
            <a:r>
              <a:rPr lang="en-US" b="1" dirty="0">
                <a:cs typeface="Calibri" panose="020F0502020204030204" pitchFamily="34" charset="0"/>
              </a:rPr>
              <a:t>personal use by employees </a:t>
            </a:r>
            <a:r>
              <a:rPr lang="en-US" dirty="0">
                <a:cs typeface="Calibri" panose="020F0502020204030204" pitchFamily="34" charset="0"/>
              </a:rPr>
              <a:t>(including transportation to and from work) is compensation for personal services and </a:t>
            </a:r>
            <a:r>
              <a:rPr lang="en-US" b="1" dirty="0">
                <a:cs typeface="Calibri" panose="020F0502020204030204" pitchFamily="34" charset="0"/>
              </a:rPr>
              <a:t>is unallowable </a:t>
            </a:r>
            <a:r>
              <a:rPr lang="en-US" dirty="0">
                <a:cs typeface="Calibri" panose="020F0502020204030204" pitchFamily="34" charset="0"/>
              </a:rPr>
              <a:t>as stated in 31.205-6</a:t>
            </a:r>
          </a:p>
        </p:txBody>
      </p:sp>
    </p:spTree>
    <p:extLst>
      <p:ext uri="{BB962C8B-B14F-4D97-AF65-F5344CB8AC3E}">
        <p14:creationId xmlns:p14="http://schemas.microsoft.com/office/powerpoint/2010/main" val="2542657095"/>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ACB45-8462-45A7-B38D-D6FCBB35CED2}"/>
              </a:ext>
            </a:extLst>
          </p:cNvPr>
          <p:cNvSpPr>
            <a:spLocks noGrp="1"/>
          </p:cNvSpPr>
          <p:nvPr>
            <p:ph type="title"/>
          </p:nvPr>
        </p:nvSpPr>
        <p:spPr/>
        <p:txBody>
          <a:bodyPr/>
          <a:lstStyle/>
          <a:p>
            <a:r>
              <a:rPr lang="en-US" dirty="0"/>
              <a:t>FAR 31.205-47 Costs Related to Legal and Other Proceedings</a:t>
            </a:r>
          </a:p>
        </p:txBody>
      </p:sp>
      <p:sp>
        <p:nvSpPr>
          <p:cNvPr id="3" name="Content Placeholder 2">
            <a:extLst>
              <a:ext uri="{FF2B5EF4-FFF2-40B4-BE49-F238E27FC236}">
                <a16:creationId xmlns:a16="http://schemas.microsoft.com/office/drawing/2014/main" id="{CB627860-CDE5-43BC-B8E7-09A36FB1F356}"/>
              </a:ext>
            </a:extLst>
          </p:cNvPr>
          <p:cNvSpPr>
            <a:spLocks noGrp="1"/>
          </p:cNvSpPr>
          <p:nvPr>
            <p:ph idx="1"/>
          </p:nvPr>
        </p:nvSpPr>
        <p:spPr/>
        <p:txBody>
          <a:bodyPr>
            <a:normAutofit lnSpcReduction="10000"/>
          </a:bodyPr>
          <a:lstStyle/>
          <a:p>
            <a:r>
              <a:rPr lang="en-US" b="1" dirty="0"/>
              <a:t>See Allowability of Legal Costs Flowchart in Chapter 8 of AASHTO External Audit Manual</a:t>
            </a:r>
          </a:p>
          <a:p>
            <a:endParaRPr lang="en-US" b="1" dirty="0"/>
          </a:p>
          <a:p>
            <a:r>
              <a:rPr lang="en-US" b="1" dirty="0"/>
              <a:t>Costs include</a:t>
            </a:r>
            <a:r>
              <a:rPr lang="en-US" dirty="0"/>
              <a:t>, but are not limited to, </a:t>
            </a:r>
            <a:r>
              <a:rPr lang="en-US" b="1" dirty="0"/>
              <a:t>administrative and clerical expenses;</a:t>
            </a:r>
            <a:r>
              <a:rPr lang="en-US" dirty="0"/>
              <a:t> the costs of legal services, whether performed by in-house or private counsel; the costs of the services of accountants, consultants, or others retained by the contractor to assist it; </a:t>
            </a:r>
            <a:r>
              <a:rPr lang="en-US" b="1" dirty="0"/>
              <a:t>costs of employees, officers, and directors</a:t>
            </a:r>
            <a:r>
              <a:rPr lang="en-US" dirty="0"/>
              <a:t>; and any similar costs incurred before, during, and after commencement of a judicial or administrative proceeding which bears a direct relationship to the proceeding.</a:t>
            </a:r>
          </a:p>
        </p:txBody>
      </p:sp>
    </p:spTree>
    <p:extLst>
      <p:ext uri="{BB962C8B-B14F-4D97-AF65-F5344CB8AC3E}">
        <p14:creationId xmlns:p14="http://schemas.microsoft.com/office/powerpoint/2010/main" val="136852467"/>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ACB45-8462-45A7-B38D-D6FCBB35CED2}"/>
              </a:ext>
            </a:extLst>
          </p:cNvPr>
          <p:cNvSpPr>
            <a:spLocks noGrp="1"/>
          </p:cNvSpPr>
          <p:nvPr>
            <p:ph type="title"/>
          </p:nvPr>
        </p:nvSpPr>
        <p:spPr/>
        <p:txBody>
          <a:bodyPr/>
          <a:lstStyle/>
          <a:p>
            <a:r>
              <a:rPr lang="en-US" dirty="0"/>
              <a:t>FAR 31.205-47 Costs Related to Legal and Other Proceedings</a:t>
            </a:r>
          </a:p>
        </p:txBody>
      </p:sp>
      <p:sp>
        <p:nvSpPr>
          <p:cNvPr id="3" name="Content Placeholder 2">
            <a:extLst>
              <a:ext uri="{FF2B5EF4-FFF2-40B4-BE49-F238E27FC236}">
                <a16:creationId xmlns:a16="http://schemas.microsoft.com/office/drawing/2014/main" id="{CB627860-CDE5-43BC-B8E7-09A36FB1F356}"/>
              </a:ext>
            </a:extLst>
          </p:cNvPr>
          <p:cNvSpPr>
            <a:spLocks noGrp="1"/>
          </p:cNvSpPr>
          <p:nvPr>
            <p:ph idx="1"/>
          </p:nvPr>
        </p:nvSpPr>
        <p:spPr/>
        <p:txBody>
          <a:bodyPr>
            <a:normAutofit/>
          </a:bodyPr>
          <a:lstStyle/>
          <a:p>
            <a:r>
              <a:rPr lang="en-US" b="1" dirty="0"/>
              <a:t>Fraud</a:t>
            </a:r>
            <a:r>
              <a:rPr lang="en-US" dirty="0"/>
              <a:t> means </a:t>
            </a:r>
          </a:p>
          <a:p>
            <a:pPr marL="971550" lvl="1" indent="-514350">
              <a:buFont typeface="+mj-lt"/>
              <a:buAutoNum type="arabicPeriod"/>
            </a:pPr>
            <a:r>
              <a:rPr lang="en-US" dirty="0"/>
              <a:t>Acts of fraud or corruption or attempts to defraud the Government or to corrupt its agents; </a:t>
            </a:r>
          </a:p>
          <a:p>
            <a:pPr marL="971550" lvl="1" indent="-514350">
              <a:buFont typeface="+mj-lt"/>
              <a:buAutoNum type="arabicPeriod"/>
            </a:pPr>
            <a:r>
              <a:rPr lang="en-US" dirty="0"/>
              <a:t>Acts which constitute a cause for debarment or suspension under 9.406-2(a) and 9.407-2(a); and </a:t>
            </a:r>
          </a:p>
          <a:p>
            <a:pPr marL="971550" lvl="1" indent="-514350">
              <a:buFont typeface="+mj-lt"/>
              <a:buAutoNum type="arabicPeriod"/>
            </a:pPr>
            <a:r>
              <a:rPr lang="en-US" dirty="0"/>
              <a:t>Acts which violate the False Claims Act, 31 U.S.C., sections3729-3731, or 41 U.S.C. chapter 87, Kickbacks. </a:t>
            </a:r>
          </a:p>
          <a:p>
            <a:r>
              <a:rPr lang="en-US" b="1" dirty="0"/>
              <a:t>Penalty</a:t>
            </a:r>
            <a:r>
              <a:rPr lang="en-US" dirty="0"/>
              <a:t> does not include restitution, reimbursement, or compensatory damages.</a:t>
            </a:r>
          </a:p>
          <a:p>
            <a:r>
              <a:rPr lang="en-US" b="1" dirty="0"/>
              <a:t>Proceeding</a:t>
            </a:r>
            <a:r>
              <a:rPr lang="en-US" dirty="0"/>
              <a:t> includes an investigation.</a:t>
            </a:r>
          </a:p>
        </p:txBody>
      </p:sp>
    </p:spTree>
    <p:extLst>
      <p:ext uri="{BB962C8B-B14F-4D97-AF65-F5344CB8AC3E}">
        <p14:creationId xmlns:p14="http://schemas.microsoft.com/office/powerpoint/2010/main" val="1117137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F190C-6A19-40DF-BFA2-07EC5D9D747D}"/>
              </a:ext>
            </a:extLst>
          </p:cNvPr>
          <p:cNvSpPr>
            <a:spLocks noGrp="1"/>
          </p:cNvSpPr>
          <p:nvPr>
            <p:ph type="title"/>
          </p:nvPr>
        </p:nvSpPr>
        <p:spPr/>
        <p:txBody>
          <a:bodyPr/>
          <a:lstStyle/>
          <a:p>
            <a:r>
              <a:rPr lang="en-US" dirty="0"/>
              <a:t>FAR 31.202 Direct Costs</a:t>
            </a:r>
          </a:p>
        </p:txBody>
      </p:sp>
      <p:sp>
        <p:nvSpPr>
          <p:cNvPr id="3" name="Content Placeholder 2">
            <a:extLst>
              <a:ext uri="{FF2B5EF4-FFF2-40B4-BE49-F238E27FC236}">
                <a16:creationId xmlns:a16="http://schemas.microsoft.com/office/drawing/2014/main" id="{168A1825-A8F4-4D3B-B5F1-38E29A4994B3}"/>
              </a:ext>
            </a:extLst>
          </p:cNvPr>
          <p:cNvSpPr>
            <a:spLocks noGrp="1"/>
          </p:cNvSpPr>
          <p:nvPr>
            <p:ph idx="1"/>
          </p:nvPr>
        </p:nvSpPr>
        <p:spPr/>
        <p:txBody>
          <a:bodyPr>
            <a:normAutofit/>
          </a:bodyPr>
          <a:lstStyle/>
          <a:p>
            <a:r>
              <a:rPr lang="en-US" dirty="0"/>
              <a:t>The consultant may treat any direct cost of a minor dollar amount as an indirect cost if the accounting treatment-</a:t>
            </a:r>
          </a:p>
          <a:p>
            <a:endParaRPr lang="en-US" dirty="0"/>
          </a:p>
          <a:p>
            <a:pPr marL="971550" lvl="1" indent="-514350">
              <a:buFont typeface="+mj-lt"/>
              <a:buAutoNum type="arabicPeriod"/>
            </a:pPr>
            <a:r>
              <a:rPr lang="en-US" dirty="0"/>
              <a:t>Is consistently applied to all </a:t>
            </a:r>
            <a:r>
              <a:rPr lang="en-US" i="1" dirty="0"/>
              <a:t>final cost objectives</a:t>
            </a:r>
            <a:r>
              <a:rPr lang="en-US" dirty="0"/>
              <a:t>; and </a:t>
            </a:r>
          </a:p>
          <a:p>
            <a:pPr marL="971550" lvl="1" indent="-514350">
              <a:buFont typeface="+mj-lt"/>
              <a:buAutoNum type="arabicPeriod"/>
            </a:pPr>
            <a:r>
              <a:rPr lang="en-US" dirty="0"/>
              <a:t>Produces substantially the same results as treating the cost as a direct cost.</a:t>
            </a:r>
          </a:p>
        </p:txBody>
      </p:sp>
    </p:spTree>
    <p:extLst>
      <p:ext uri="{BB962C8B-B14F-4D97-AF65-F5344CB8AC3E}">
        <p14:creationId xmlns:p14="http://schemas.microsoft.com/office/powerpoint/2010/main" val="130841640"/>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ACB45-8462-45A7-B38D-D6FCBB35CED2}"/>
              </a:ext>
            </a:extLst>
          </p:cNvPr>
          <p:cNvSpPr>
            <a:spLocks noGrp="1"/>
          </p:cNvSpPr>
          <p:nvPr>
            <p:ph type="title"/>
          </p:nvPr>
        </p:nvSpPr>
        <p:spPr/>
        <p:txBody>
          <a:bodyPr/>
          <a:lstStyle/>
          <a:p>
            <a:r>
              <a:rPr lang="en-US" dirty="0"/>
              <a:t>FAR 31.205-47(b) Costs Related to Legal and Other Proceedings</a:t>
            </a:r>
          </a:p>
        </p:txBody>
      </p:sp>
      <p:sp>
        <p:nvSpPr>
          <p:cNvPr id="3" name="Content Placeholder 2">
            <a:extLst>
              <a:ext uri="{FF2B5EF4-FFF2-40B4-BE49-F238E27FC236}">
                <a16:creationId xmlns:a16="http://schemas.microsoft.com/office/drawing/2014/main" id="{CB627860-CDE5-43BC-B8E7-09A36FB1F356}"/>
              </a:ext>
            </a:extLst>
          </p:cNvPr>
          <p:cNvSpPr>
            <a:spLocks noGrp="1"/>
          </p:cNvSpPr>
          <p:nvPr>
            <p:ph idx="1"/>
          </p:nvPr>
        </p:nvSpPr>
        <p:spPr/>
        <p:txBody>
          <a:bodyPr>
            <a:normAutofit/>
          </a:bodyPr>
          <a:lstStyle/>
          <a:p>
            <a:r>
              <a:rPr lang="en-US" b="1" dirty="0"/>
              <a:t>Costs incurred in connection with any proceeding </a:t>
            </a:r>
            <a:r>
              <a:rPr lang="en-US" dirty="0"/>
              <a:t>brought by: a </a:t>
            </a:r>
            <a:r>
              <a:rPr lang="en-US" b="1" dirty="0"/>
              <a:t>Federal, State, local</a:t>
            </a:r>
            <a:r>
              <a:rPr lang="en-US" dirty="0"/>
              <a:t>, or foreign government for </a:t>
            </a:r>
            <a:r>
              <a:rPr lang="en-US" b="1" dirty="0"/>
              <a:t>a violation of, or failure to comply with, law or regulation </a:t>
            </a:r>
            <a:r>
              <a:rPr lang="en-US" dirty="0"/>
              <a:t>by the contractor (including its agents or employees) ( 41 U.S.C. 4310 and 10 U.S.C. 2324(k)); a contractor or subcontractor employee submitting a whistleblower complaint of reprisal in accordance with 41 U.S.C. 4712 or 10 U.S.C. 2409; or a third party in the name of the United States under the False Claims Act, 31 U.S.C.3730, </a:t>
            </a:r>
            <a:r>
              <a:rPr lang="en-US" b="1" dirty="0"/>
              <a:t>are unallowable if </a:t>
            </a:r>
            <a:r>
              <a:rPr lang="en-US" dirty="0"/>
              <a:t>the result is-</a:t>
            </a:r>
          </a:p>
          <a:p>
            <a:endParaRPr lang="en-US" dirty="0"/>
          </a:p>
          <a:p>
            <a:pPr marL="971550" lvl="1" indent="-514350">
              <a:buFont typeface="+mj-lt"/>
              <a:buAutoNum type="arabicPeriod"/>
            </a:pPr>
            <a:r>
              <a:rPr lang="en-US" dirty="0"/>
              <a:t>In a criminal proceeding, a conviction</a:t>
            </a:r>
          </a:p>
        </p:txBody>
      </p:sp>
    </p:spTree>
    <p:extLst>
      <p:ext uri="{BB962C8B-B14F-4D97-AF65-F5344CB8AC3E}">
        <p14:creationId xmlns:p14="http://schemas.microsoft.com/office/powerpoint/2010/main" val="2658827063"/>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ACB45-8462-45A7-B38D-D6FCBB35CED2}"/>
              </a:ext>
            </a:extLst>
          </p:cNvPr>
          <p:cNvSpPr>
            <a:spLocks noGrp="1"/>
          </p:cNvSpPr>
          <p:nvPr>
            <p:ph type="title"/>
          </p:nvPr>
        </p:nvSpPr>
        <p:spPr/>
        <p:txBody>
          <a:bodyPr/>
          <a:lstStyle/>
          <a:p>
            <a:r>
              <a:rPr lang="en-US" dirty="0"/>
              <a:t>FAR 31.205-47(b) Costs Related to Legal and Other Proceedings</a:t>
            </a:r>
          </a:p>
        </p:txBody>
      </p:sp>
      <p:sp>
        <p:nvSpPr>
          <p:cNvPr id="3" name="Content Placeholder 2">
            <a:extLst>
              <a:ext uri="{FF2B5EF4-FFF2-40B4-BE49-F238E27FC236}">
                <a16:creationId xmlns:a16="http://schemas.microsoft.com/office/drawing/2014/main" id="{CB627860-CDE5-43BC-B8E7-09A36FB1F356}"/>
              </a:ext>
            </a:extLst>
          </p:cNvPr>
          <p:cNvSpPr>
            <a:spLocks noGrp="1"/>
          </p:cNvSpPr>
          <p:nvPr>
            <p:ph idx="1"/>
          </p:nvPr>
        </p:nvSpPr>
        <p:spPr/>
        <p:txBody>
          <a:bodyPr>
            <a:normAutofit/>
          </a:bodyPr>
          <a:lstStyle/>
          <a:p>
            <a:pPr marL="971550" lvl="1" indent="-514350">
              <a:buFont typeface="+mj-lt"/>
              <a:buAutoNum type="arabicPeriod" startAt="2"/>
            </a:pPr>
            <a:r>
              <a:rPr lang="en-US" dirty="0"/>
              <a:t>In a </a:t>
            </a:r>
            <a:r>
              <a:rPr lang="en-US" b="1" dirty="0"/>
              <a:t>civil or administrative proceeding</a:t>
            </a:r>
            <a:r>
              <a:rPr lang="en-US" dirty="0"/>
              <a:t>, either a</a:t>
            </a:r>
          </a:p>
          <a:p>
            <a:pPr marL="971550" lvl="1" indent="-514350">
              <a:buFont typeface="+mj-lt"/>
              <a:buAutoNum type="arabicPeriod" startAt="2"/>
            </a:pPr>
            <a:endParaRPr lang="en-US" dirty="0"/>
          </a:p>
          <a:p>
            <a:pPr marL="1428750" lvl="2" indent="-514350">
              <a:buFont typeface="+mj-lt"/>
              <a:buAutoNum type="alphaUcPeriod"/>
            </a:pPr>
            <a:r>
              <a:rPr lang="en-US" sz="2400" b="1" dirty="0"/>
              <a:t>Finding of contractor liability where the proceeding involves an allegation of fraud </a:t>
            </a:r>
            <a:r>
              <a:rPr lang="en-US" sz="2400" dirty="0"/>
              <a:t>or similar misconduct; or </a:t>
            </a:r>
          </a:p>
          <a:p>
            <a:pPr marL="1428750" lvl="2" indent="-514350">
              <a:buFont typeface="+mj-lt"/>
              <a:buAutoNum type="alphaUcPeriod"/>
            </a:pPr>
            <a:endParaRPr lang="en-US" sz="2400" dirty="0"/>
          </a:p>
          <a:p>
            <a:pPr marL="1428750" lvl="2" indent="-514350">
              <a:buFont typeface="+mj-lt"/>
              <a:buAutoNum type="alphaUcPeriod"/>
            </a:pPr>
            <a:r>
              <a:rPr lang="en-US" sz="2400" b="1" dirty="0"/>
              <a:t>Imposition of a monetary penalty</a:t>
            </a:r>
            <a:r>
              <a:rPr lang="en-US" sz="2400" dirty="0"/>
              <a:t>, or </a:t>
            </a:r>
            <a:r>
              <a:rPr lang="en-US" sz="2400" b="1" dirty="0"/>
              <a:t>an order </a:t>
            </a:r>
            <a:r>
              <a:rPr lang="en-US" sz="2400" dirty="0"/>
              <a:t>issued by the agency head to the contractor or subcontractor </a:t>
            </a:r>
            <a:r>
              <a:rPr lang="en-US" sz="2400" b="1" dirty="0"/>
              <a:t>to take corrective action </a:t>
            </a:r>
            <a:r>
              <a:rPr lang="en-US" sz="2400" dirty="0"/>
              <a:t>under 41 U.S.C. 4712 or 10 U.S.C. 2409, </a:t>
            </a:r>
            <a:r>
              <a:rPr lang="en-US" sz="2400" b="1" dirty="0"/>
              <a:t>where the proceeding does not involve an  allegation of fraud </a:t>
            </a:r>
            <a:r>
              <a:rPr lang="en-US" sz="2400" dirty="0"/>
              <a:t>or similar misconduct;</a:t>
            </a:r>
          </a:p>
        </p:txBody>
      </p:sp>
    </p:spTree>
    <p:extLst>
      <p:ext uri="{BB962C8B-B14F-4D97-AF65-F5344CB8AC3E}">
        <p14:creationId xmlns:p14="http://schemas.microsoft.com/office/powerpoint/2010/main" val="908828338"/>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ACB45-8462-45A7-B38D-D6FCBB35CED2}"/>
              </a:ext>
            </a:extLst>
          </p:cNvPr>
          <p:cNvSpPr>
            <a:spLocks noGrp="1"/>
          </p:cNvSpPr>
          <p:nvPr>
            <p:ph type="title"/>
          </p:nvPr>
        </p:nvSpPr>
        <p:spPr/>
        <p:txBody>
          <a:bodyPr/>
          <a:lstStyle/>
          <a:p>
            <a:r>
              <a:rPr lang="en-US" dirty="0"/>
              <a:t>FAR 31.205-47(b) Costs Related to Legal and Other Proceedings</a:t>
            </a:r>
          </a:p>
        </p:txBody>
      </p:sp>
      <p:sp>
        <p:nvSpPr>
          <p:cNvPr id="3" name="Content Placeholder 2">
            <a:extLst>
              <a:ext uri="{FF2B5EF4-FFF2-40B4-BE49-F238E27FC236}">
                <a16:creationId xmlns:a16="http://schemas.microsoft.com/office/drawing/2014/main" id="{CB627860-CDE5-43BC-B8E7-09A36FB1F356}"/>
              </a:ext>
            </a:extLst>
          </p:cNvPr>
          <p:cNvSpPr>
            <a:spLocks noGrp="1"/>
          </p:cNvSpPr>
          <p:nvPr>
            <p:ph idx="1"/>
          </p:nvPr>
        </p:nvSpPr>
        <p:spPr/>
        <p:txBody>
          <a:bodyPr>
            <a:normAutofit/>
          </a:bodyPr>
          <a:lstStyle/>
          <a:p>
            <a:pPr marL="971550" lvl="1" indent="-514350">
              <a:buFont typeface="+mj-lt"/>
              <a:buAutoNum type="arabicPeriod" startAt="3"/>
            </a:pPr>
            <a:r>
              <a:rPr lang="en-US" dirty="0"/>
              <a:t>A final decision by an appropriate official of an executive agency to-</a:t>
            </a:r>
          </a:p>
          <a:p>
            <a:pPr marL="971550" lvl="1" indent="-514350">
              <a:buFont typeface="+mj-lt"/>
              <a:buAutoNum type="arabicPeriod" startAt="3"/>
            </a:pPr>
            <a:endParaRPr lang="en-US" dirty="0"/>
          </a:p>
          <a:p>
            <a:pPr marL="1428750" lvl="2" indent="-514350">
              <a:buFont typeface="+mj-lt"/>
              <a:buAutoNum type="alphaUcPeriod"/>
            </a:pPr>
            <a:r>
              <a:rPr lang="en-US" sz="2400" dirty="0"/>
              <a:t>Debar or suspend the contractor; </a:t>
            </a:r>
          </a:p>
          <a:p>
            <a:pPr marL="1428750" lvl="2" indent="-514350">
              <a:buFont typeface="+mj-lt"/>
              <a:buAutoNum type="alphaUcPeriod"/>
            </a:pPr>
            <a:r>
              <a:rPr lang="en-US" sz="2400" dirty="0"/>
              <a:t>Rescind or void a contract; or</a:t>
            </a:r>
          </a:p>
          <a:p>
            <a:pPr marL="1428750" lvl="2" indent="-514350">
              <a:buFont typeface="+mj-lt"/>
              <a:buAutoNum type="alphaUcPeriod"/>
            </a:pPr>
            <a:r>
              <a:rPr lang="en-US" sz="2400" dirty="0"/>
              <a:t>Terminate a contract for default by reason of a violation or failure to comply with a law or regulation.</a:t>
            </a:r>
          </a:p>
        </p:txBody>
      </p:sp>
    </p:spTree>
    <p:extLst>
      <p:ext uri="{BB962C8B-B14F-4D97-AF65-F5344CB8AC3E}">
        <p14:creationId xmlns:p14="http://schemas.microsoft.com/office/powerpoint/2010/main" val="1655644584"/>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ACB45-8462-45A7-B38D-D6FCBB35CED2}"/>
              </a:ext>
            </a:extLst>
          </p:cNvPr>
          <p:cNvSpPr>
            <a:spLocks noGrp="1"/>
          </p:cNvSpPr>
          <p:nvPr>
            <p:ph type="title"/>
          </p:nvPr>
        </p:nvSpPr>
        <p:spPr/>
        <p:txBody>
          <a:bodyPr/>
          <a:lstStyle/>
          <a:p>
            <a:r>
              <a:rPr lang="en-US" dirty="0"/>
              <a:t>FAR 31.205-47(b) Costs Related to Legal and Other Proceedings</a:t>
            </a:r>
          </a:p>
        </p:txBody>
      </p:sp>
      <p:sp>
        <p:nvSpPr>
          <p:cNvPr id="3" name="Content Placeholder 2">
            <a:extLst>
              <a:ext uri="{FF2B5EF4-FFF2-40B4-BE49-F238E27FC236}">
                <a16:creationId xmlns:a16="http://schemas.microsoft.com/office/drawing/2014/main" id="{CB627860-CDE5-43BC-B8E7-09A36FB1F356}"/>
              </a:ext>
            </a:extLst>
          </p:cNvPr>
          <p:cNvSpPr>
            <a:spLocks noGrp="1"/>
          </p:cNvSpPr>
          <p:nvPr>
            <p:ph idx="1"/>
          </p:nvPr>
        </p:nvSpPr>
        <p:spPr/>
        <p:txBody>
          <a:bodyPr>
            <a:normAutofit/>
          </a:bodyPr>
          <a:lstStyle/>
          <a:p>
            <a:pPr marL="971550" lvl="1" indent="-514350">
              <a:buFont typeface="+mj-lt"/>
              <a:buAutoNum type="arabicPeriod" startAt="4"/>
            </a:pPr>
            <a:r>
              <a:rPr lang="en-US" dirty="0"/>
              <a:t>Disposition of the matter by consent or compromise if the proceeding could have led to any of the outcomes listed in paragraphs (b)(1) through (3) of this subsection (but see paragraphs (c) and (d) of this subsection); or</a:t>
            </a:r>
          </a:p>
          <a:p>
            <a:pPr marL="971550" lvl="1" indent="-514350">
              <a:buFont typeface="+mj-lt"/>
              <a:buAutoNum type="arabicPeriod" startAt="4"/>
            </a:pPr>
            <a:endParaRPr lang="en-US" dirty="0"/>
          </a:p>
          <a:p>
            <a:pPr marL="971550" lvl="1" indent="-514350">
              <a:buFont typeface="+mj-lt"/>
              <a:buAutoNum type="arabicPeriod" startAt="4"/>
            </a:pPr>
            <a:r>
              <a:rPr lang="en-US" dirty="0"/>
              <a:t>Not covered by paragraphs (b)(1) through (4) of this subsection, but where the underlying alleged contractor misconduct was the same as that which led to a different proceeding whose costs are unallowable by reason of paragraphs (b)(1) through (4) of this subsection.</a:t>
            </a:r>
          </a:p>
        </p:txBody>
      </p:sp>
    </p:spTree>
    <p:extLst>
      <p:ext uri="{BB962C8B-B14F-4D97-AF65-F5344CB8AC3E}">
        <p14:creationId xmlns:p14="http://schemas.microsoft.com/office/powerpoint/2010/main" val="119236964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ACB45-8462-45A7-B38D-D6FCBB35CED2}"/>
              </a:ext>
            </a:extLst>
          </p:cNvPr>
          <p:cNvSpPr>
            <a:spLocks noGrp="1"/>
          </p:cNvSpPr>
          <p:nvPr>
            <p:ph type="title"/>
          </p:nvPr>
        </p:nvSpPr>
        <p:spPr/>
        <p:txBody>
          <a:bodyPr/>
          <a:lstStyle/>
          <a:p>
            <a:r>
              <a:rPr lang="en-US" dirty="0"/>
              <a:t>FAR 31.205-47(c) Costs Related to Legal and Other Proceedings</a:t>
            </a:r>
          </a:p>
        </p:txBody>
      </p:sp>
      <p:sp>
        <p:nvSpPr>
          <p:cNvPr id="3" name="Content Placeholder 2">
            <a:extLst>
              <a:ext uri="{FF2B5EF4-FFF2-40B4-BE49-F238E27FC236}">
                <a16:creationId xmlns:a16="http://schemas.microsoft.com/office/drawing/2014/main" id="{CB627860-CDE5-43BC-B8E7-09A36FB1F356}"/>
              </a:ext>
            </a:extLst>
          </p:cNvPr>
          <p:cNvSpPr>
            <a:spLocks noGrp="1"/>
          </p:cNvSpPr>
          <p:nvPr>
            <p:ph idx="1"/>
          </p:nvPr>
        </p:nvSpPr>
        <p:spPr/>
        <p:txBody>
          <a:bodyPr>
            <a:normAutofit/>
          </a:bodyPr>
          <a:lstStyle/>
          <a:p>
            <a:r>
              <a:rPr lang="en-US" dirty="0"/>
              <a:t>To the extent they are not otherwise unallowable, costs incurred in connection with any proceeding under paragraph (b) of this subsection commenced by the United States that is resolved by consent or compromise pursuant to an agreement entered into  between the contractor and the United States, and </a:t>
            </a:r>
            <a:r>
              <a:rPr lang="en-US" b="1" dirty="0"/>
              <a:t>which are unallowable solely because of paragraph (b)</a:t>
            </a:r>
            <a:r>
              <a:rPr lang="en-US" dirty="0"/>
              <a:t> of this subsection, </a:t>
            </a:r>
            <a:r>
              <a:rPr lang="en-US" b="1" dirty="0"/>
              <a:t>may be allowed to the extent specifically provided in such agreement</a:t>
            </a:r>
          </a:p>
        </p:txBody>
      </p:sp>
    </p:spTree>
    <p:extLst>
      <p:ext uri="{BB962C8B-B14F-4D97-AF65-F5344CB8AC3E}">
        <p14:creationId xmlns:p14="http://schemas.microsoft.com/office/powerpoint/2010/main" val="330658644"/>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ACB45-8462-45A7-B38D-D6FCBB35CED2}"/>
              </a:ext>
            </a:extLst>
          </p:cNvPr>
          <p:cNvSpPr>
            <a:spLocks noGrp="1"/>
          </p:cNvSpPr>
          <p:nvPr>
            <p:ph type="title"/>
          </p:nvPr>
        </p:nvSpPr>
        <p:spPr/>
        <p:txBody>
          <a:bodyPr/>
          <a:lstStyle/>
          <a:p>
            <a:r>
              <a:rPr lang="en-US" dirty="0"/>
              <a:t>FAR 31.205-47(c) Costs Related to Legal and Other Proceedings</a:t>
            </a:r>
          </a:p>
        </p:txBody>
      </p:sp>
      <p:sp>
        <p:nvSpPr>
          <p:cNvPr id="3" name="Content Placeholder 2">
            <a:extLst>
              <a:ext uri="{FF2B5EF4-FFF2-40B4-BE49-F238E27FC236}">
                <a16:creationId xmlns:a16="http://schemas.microsoft.com/office/drawing/2014/main" id="{CB627860-CDE5-43BC-B8E7-09A36FB1F356}"/>
              </a:ext>
            </a:extLst>
          </p:cNvPr>
          <p:cNvSpPr>
            <a:spLocks noGrp="1"/>
          </p:cNvSpPr>
          <p:nvPr>
            <p:ph idx="1"/>
          </p:nvPr>
        </p:nvSpPr>
        <p:spPr/>
        <p:txBody>
          <a:bodyPr>
            <a:normAutofit/>
          </a:bodyPr>
          <a:lstStyle/>
          <a:p>
            <a:r>
              <a:rPr lang="en-US" dirty="0"/>
              <a:t>In the </a:t>
            </a:r>
            <a:r>
              <a:rPr lang="en-US" b="1" dirty="0"/>
              <a:t>event of a settlement </a:t>
            </a:r>
            <a:r>
              <a:rPr lang="en-US" dirty="0"/>
              <a:t>of any proceeding brought by a </a:t>
            </a:r>
            <a:r>
              <a:rPr lang="en-US" b="1" dirty="0"/>
              <a:t>third party under the False Claims Act</a:t>
            </a:r>
            <a:r>
              <a:rPr lang="en-US" dirty="0"/>
              <a:t> in which the United States did not intervene, reasonable costs incurred by the contractor in connection with such a proceeding that are not otherwise unallowable by  regulation or by separate agreement with the United States </a:t>
            </a:r>
            <a:r>
              <a:rPr lang="en-US" b="1" dirty="0"/>
              <a:t>may be allowed if the contracting officer, in consultation with his or her legal advisor, determines that there was very little likelihood that the third party would have been successful on the merits.</a:t>
            </a:r>
          </a:p>
        </p:txBody>
      </p:sp>
    </p:spTree>
    <p:extLst>
      <p:ext uri="{BB962C8B-B14F-4D97-AF65-F5344CB8AC3E}">
        <p14:creationId xmlns:p14="http://schemas.microsoft.com/office/powerpoint/2010/main" val="3161962153"/>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ACB45-8462-45A7-B38D-D6FCBB35CED2}"/>
              </a:ext>
            </a:extLst>
          </p:cNvPr>
          <p:cNvSpPr>
            <a:spLocks noGrp="1"/>
          </p:cNvSpPr>
          <p:nvPr>
            <p:ph type="title"/>
          </p:nvPr>
        </p:nvSpPr>
        <p:spPr/>
        <p:txBody>
          <a:bodyPr/>
          <a:lstStyle/>
          <a:p>
            <a:r>
              <a:rPr lang="en-US" dirty="0"/>
              <a:t>FAR 31.205-47(c) Costs Related to Legal and Other Proceedings</a:t>
            </a:r>
          </a:p>
        </p:txBody>
      </p:sp>
      <p:sp>
        <p:nvSpPr>
          <p:cNvPr id="3" name="Content Placeholder 2">
            <a:extLst>
              <a:ext uri="{FF2B5EF4-FFF2-40B4-BE49-F238E27FC236}">
                <a16:creationId xmlns:a16="http://schemas.microsoft.com/office/drawing/2014/main" id="{CB627860-CDE5-43BC-B8E7-09A36FB1F356}"/>
              </a:ext>
            </a:extLst>
          </p:cNvPr>
          <p:cNvSpPr>
            <a:spLocks noGrp="1"/>
          </p:cNvSpPr>
          <p:nvPr>
            <p:ph idx="1"/>
          </p:nvPr>
        </p:nvSpPr>
        <p:spPr/>
        <p:txBody>
          <a:bodyPr>
            <a:normAutofit/>
          </a:bodyPr>
          <a:lstStyle/>
          <a:p>
            <a:r>
              <a:rPr lang="en-US" dirty="0"/>
              <a:t>In the </a:t>
            </a:r>
            <a:r>
              <a:rPr lang="en-US" b="1" dirty="0"/>
              <a:t>event of disposition by consent or compromise </a:t>
            </a:r>
            <a:r>
              <a:rPr lang="en-US" dirty="0"/>
              <a:t>of a proceeding brought by a </a:t>
            </a:r>
            <a:r>
              <a:rPr lang="en-US" b="1" dirty="0"/>
              <a:t>whistleblower for alleged reprisal </a:t>
            </a:r>
            <a:r>
              <a:rPr lang="en-US" dirty="0"/>
              <a:t>in accordance with 41 U.S.C. 4712 or 10 U.S.C. 2409, reasonable costs incurred by a contractor or subcontractor in connection with such a proceeding that are not otherwise unallowable by regulation or by agreement with the United States </a:t>
            </a:r>
            <a:r>
              <a:rPr lang="en-US" b="1" dirty="0"/>
              <a:t>may be allowed if the contracting officer, in consultation with his or her legal advisor, determined that there was very little likelihood that the claimant would have been successful on the merits. </a:t>
            </a:r>
          </a:p>
        </p:txBody>
      </p:sp>
    </p:spTree>
    <p:extLst>
      <p:ext uri="{BB962C8B-B14F-4D97-AF65-F5344CB8AC3E}">
        <p14:creationId xmlns:p14="http://schemas.microsoft.com/office/powerpoint/2010/main" val="146256846"/>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ACB45-8462-45A7-B38D-D6FCBB35CED2}"/>
              </a:ext>
            </a:extLst>
          </p:cNvPr>
          <p:cNvSpPr>
            <a:spLocks noGrp="1"/>
          </p:cNvSpPr>
          <p:nvPr>
            <p:ph type="title"/>
          </p:nvPr>
        </p:nvSpPr>
        <p:spPr/>
        <p:txBody>
          <a:bodyPr/>
          <a:lstStyle/>
          <a:p>
            <a:r>
              <a:rPr lang="en-US" dirty="0"/>
              <a:t>FAR 31.205-47(d) Costs Related to Legal and Other Proceedings</a:t>
            </a:r>
          </a:p>
        </p:txBody>
      </p:sp>
      <p:sp>
        <p:nvSpPr>
          <p:cNvPr id="3" name="Content Placeholder 2">
            <a:extLst>
              <a:ext uri="{FF2B5EF4-FFF2-40B4-BE49-F238E27FC236}">
                <a16:creationId xmlns:a16="http://schemas.microsoft.com/office/drawing/2014/main" id="{CB627860-CDE5-43BC-B8E7-09A36FB1F356}"/>
              </a:ext>
            </a:extLst>
          </p:cNvPr>
          <p:cNvSpPr>
            <a:spLocks noGrp="1"/>
          </p:cNvSpPr>
          <p:nvPr>
            <p:ph idx="1"/>
          </p:nvPr>
        </p:nvSpPr>
        <p:spPr/>
        <p:txBody>
          <a:bodyPr>
            <a:normAutofit/>
          </a:bodyPr>
          <a:lstStyle/>
          <a:p>
            <a:r>
              <a:rPr lang="en-US" dirty="0"/>
              <a:t>To the extent that they are not otherwise unallowable, costs incurred in connection with any proceeding under paragraph (b) of this subsection commenced by a State, local, or foreign government may be allowable when the contracting officer (or other official specified in agency procedures) determines, that the costs were incurred either:</a:t>
            </a:r>
          </a:p>
          <a:p>
            <a:endParaRPr lang="en-US" dirty="0"/>
          </a:p>
          <a:p>
            <a:pPr marL="971550" lvl="1" indent="-514350">
              <a:buFont typeface="+mj-lt"/>
              <a:buAutoNum type="arabicPeriod"/>
            </a:pPr>
            <a:r>
              <a:rPr lang="en-US" dirty="0"/>
              <a:t>As a direct result of a specific term or condition of a Federal contract; or</a:t>
            </a:r>
          </a:p>
          <a:p>
            <a:pPr marL="971550" lvl="1" indent="-514350">
              <a:buFont typeface="+mj-lt"/>
              <a:buAutoNum type="arabicPeriod"/>
            </a:pPr>
            <a:r>
              <a:rPr lang="en-US" dirty="0"/>
              <a:t>As a result of compliance with specific written direction of the cognizant contracting officer.</a:t>
            </a:r>
          </a:p>
        </p:txBody>
      </p:sp>
    </p:spTree>
    <p:extLst>
      <p:ext uri="{BB962C8B-B14F-4D97-AF65-F5344CB8AC3E}">
        <p14:creationId xmlns:p14="http://schemas.microsoft.com/office/powerpoint/2010/main" val="3165253079"/>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ACB45-8462-45A7-B38D-D6FCBB35CED2}"/>
              </a:ext>
            </a:extLst>
          </p:cNvPr>
          <p:cNvSpPr>
            <a:spLocks noGrp="1"/>
          </p:cNvSpPr>
          <p:nvPr>
            <p:ph type="title"/>
          </p:nvPr>
        </p:nvSpPr>
        <p:spPr/>
        <p:txBody>
          <a:bodyPr/>
          <a:lstStyle/>
          <a:p>
            <a:r>
              <a:rPr lang="en-US" dirty="0"/>
              <a:t>FAR 31.205-47(e) Costs Related to Legal and Other Proceedings</a:t>
            </a:r>
          </a:p>
        </p:txBody>
      </p:sp>
      <p:sp>
        <p:nvSpPr>
          <p:cNvPr id="3" name="Content Placeholder 2">
            <a:extLst>
              <a:ext uri="{FF2B5EF4-FFF2-40B4-BE49-F238E27FC236}">
                <a16:creationId xmlns:a16="http://schemas.microsoft.com/office/drawing/2014/main" id="{CB627860-CDE5-43BC-B8E7-09A36FB1F356}"/>
              </a:ext>
            </a:extLst>
          </p:cNvPr>
          <p:cNvSpPr>
            <a:spLocks noGrp="1"/>
          </p:cNvSpPr>
          <p:nvPr>
            <p:ph idx="1"/>
          </p:nvPr>
        </p:nvSpPr>
        <p:spPr/>
        <p:txBody>
          <a:bodyPr>
            <a:normAutofit/>
          </a:bodyPr>
          <a:lstStyle/>
          <a:p>
            <a:r>
              <a:rPr lang="en-US" dirty="0"/>
              <a:t>Costs incurred in connection with proceedings described in paragraph (b) of this subsection, but which are not made unallowable by that paragraph, may be allowable to the extent that: </a:t>
            </a:r>
          </a:p>
          <a:p>
            <a:pPr marL="971550" lvl="1" indent="-514350">
              <a:buFont typeface="+mj-lt"/>
              <a:buAutoNum type="arabicPeriod"/>
            </a:pPr>
            <a:endParaRPr lang="en-US" dirty="0"/>
          </a:p>
          <a:p>
            <a:pPr marL="971550" lvl="1" indent="-514350">
              <a:buFont typeface="+mj-lt"/>
              <a:buAutoNum type="arabicPeriod"/>
            </a:pPr>
            <a:r>
              <a:rPr lang="en-US" b="1" dirty="0"/>
              <a:t>The costs are reasonable </a:t>
            </a:r>
            <a:r>
              <a:rPr lang="en-US" dirty="0"/>
              <a:t>in relation to the activities required to deal with the proceeding and the underlying cause of action; </a:t>
            </a:r>
          </a:p>
          <a:p>
            <a:pPr marL="971550" lvl="1" indent="-514350">
              <a:buFont typeface="+mj-lt"/>
              <a:buAutoNum type="arabicPeriod"/>
            </a:pPr>
            <a:r>
              <a:rPr lang="en-US" dirty="0"/>
              <a:t>The costs </a:t>
            </a:r>
            <a:r>
              <a:rPr lang="en-US" b="1" dirty="0"/>
              <a:t>are not otherwise recovered from the Federal Government or a third party</a:t>
            </a:r>
            <a:r>
              <a:rPr lang="en-US" dirty="0"/>
              <a:t>, either directly as a result of the proceeding or otherwise; and</a:t>
            </a:r>
          </a:p>
          <a:p>
            <a:pPr marL="971550" lvl="1" indent="-514350">
              <a:buFont typeface="+mj-lt"/>
              <a:buAutoNum type="arabicPeriod"/>
            </a:pPr>
            <a:r>
              <a:rPr lang="en-US" dirty="0"/>
              <a:t>The </a:t>
            </a:r>
            <a:r>
              <a:rPr lang="en-US" b="1" dirty="0"/>
              <a:t>percentage of costs allowed does not exceed the percentage determined to be appropriate</a:t>
            </a:r>
            <a:r>
              <a:rPr lang="en-US" dirty="0"/>
              <a:t>. Such percentage shall not exceed 80 percent.</a:t>
            </a:r>
          </a:p>
        </p:txBody>
      </p:sp>
    </p:spTree>
    <p:extLst>
      <p:ext uri="{BB962C8B-B14F-4D97-AF65-F5344CB8AC3E}">
        <p14:creationId xmlns:p14="http://schemas.microsoft.com/office/powerpoint/2010/main" val="214492363"/>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ACB45-8462-45A7-B38D-D6FCBB35CED2}"/>
              </a:ext>
            </a:extLst>
          </p:cNvPr>
          <p:cNvSpPr>
            <a:spLocks noGrp="1"/>
          </p:cNvSpPr>
          <p:nvPr>
            <p:ph type="title"/>
          </p:nvPr>
        </p:nvSpPr>
        <p:spPr/>
        <p:txBody>
          <a:bodyPr>
            <a:normAutofit fontScale="90000"/>
          </a:bodyPr>
          <a:lstStyle/>
          <a:p>
            <a:r>
              <a:rPr lang="en-US" dirty="0"/>
              <a:t>FAR 31.205-47(f) Costs Related to Legal and Other Proceedings – Additional Unallowable Costs</a:t>
            </a:r>
          </a:p>
        </p:txBody>
      </p:sp>
      <p:sp>
        <p:nvSpPr>
          <p:cNvPr id="3" name="Content Placeholder 2">
            <a:extLst>
              <a:ext uri="{FF2B5EF4-FFF2-40B4-BE49-F238E27FC236}">
                <a16:creationId xmlns:a16="http://schemas.microsoft.com/office/drawing/2014/main" id="{CB627860-CDE5-43BC-B8E7-09A36FB1F356}"/>
              </a:ext>
            </a:extLst>
          </p:cNvPr>
          <p:cNvSpPr>
            <a:spLocks noGrp="1"/>
          </p:cNvSpPr>
          <p:nvPr>
            <p:ph idx="1"/>
          </p:nvPr>
        </p:nvSpPr>
        <p:spPr/>
        <p:txBody>
          <a:bodyPr>
            <a:normAutofit/>
          </a:bodyPr>
          <a:lstStyle/>
          <a:p>
            <a:r>
              <a:rPr lang="en-US" b="1" dirty="0"/>
              <a:t>Costs not covered elsewhere </a:t>
            </a:r>
            <a:r>
              <a:rPr lang="en-US" dirty="0"/>
              <a:t>in this subsection </a:t>
            </a:r>
            <a:r>
              <a:rPr lang="en-US" b="1" dirty="0"/>
              <a:t>are unallowable </a:t>
            </a:r>
            <a:r>
              <a:rPr lang="en-US" dirty="0"/>
              <a:t>if incurred in connection with:</a:t>
            </a:r>
          </a:p>
          <a:p>
            <a:endParaRPr lang="en-US" dirty="0"/>
          </a:p>
          <a:p>
            <a:pPr marL="971550" lvl="1" indent="-514350">
              <a:buFont typeface="+mj-lt"/>
              <a:buAutoNum type="arabicPeriod"/>
            </a:pPr>
            <a:r>
              <a:rPr lang="en-US" dirty="0"/>
              <a:t>Defense against Federal Government claims or appeals or the prosecution of claims or appeals against the Federal Government. </a:t>
            </a:r>
          </a:p>
          <a:p>
            <a:pPr marL="971550" lvl="1" indent="-514350">
              <a:buFont typeface="+mj-lt"/>
              <a:buAutoNum type="arabicPeriod"/>
            </a:pPr>
            <a:r>
              <a:rPr lang="en-US" dirty="0"/>
              <a:t>Organization, reorganization, (including mergers and acquisitions) or resisting mergers and acquisitions (see also 31.205-27).</a:t>
            </a:r>
          </a:p>
          <a:p>
            <a:pPr marL="971550" lvl="1" indent="-514350">
              <a:buFont typeface="+mj-lt"/>
              <a:buAutoNum type="arabicPeriod"/>
            </a:pPr>
            <a:r>
              <a:rPr lang="en-US" dirty="0"/>
              <a:t>Defense of antitrust suits. </a:t>
            </a:r>
          </a:p>
          <a:p>
            <a:pPr marL="971550" lvl="1" indent="-514350">
              <a:buFont typeface="+mj-lt"/>
              <a:buAutoNum type="arabicPeriod"/>
            </a:pPr>
            <a:r>
              <a:rPr lang="en-US" dirty="0"/>
              <a:t>Defense of suits brought by employees or ex-employees of the contractor under section 2 of the Major Fraud Act of1988 where the contractor was found liable or settled.</a:t>
            </a:r>
          </a:p>
        </p:txBody>
      </p:sp>
    </p:spTree>
    <p:extLst>
      <p:ext uri="{BB962C8B-B14F-4D97-AF65-F5344CB8AC3E}">
        <p14:creationId xmlns:p14="http://schemas.microsoft.com/office/powerpoint/2010/main" val="15733816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F190C-6A19-40DF-BFA2-07EC5D9D747D}"/>
              </a:ext>
            </a:extLst>
          </p:cNvPr>
          <p:cNvSpPr>
            <a:spLocks noGrp="1"/>
          </p:cNvSpPr>
          <p:nvPr>
            <p:ph type="title"/>
          </p:nvPr>
        </p:nvSpPr>
        <p:spPr/>
        <p:txBody>
          <a:bodyPr/>
          <a:lstStyle/>
          <a:p>
            <a:r>
              <a:rPr lang="en-US" dirty="0"/>
              <a:t>FAR 31.203 Indirect Costs</a:t>
            </a:r>
          </a:p>
        </p:txBody>
      </p:sp>
      <p:sp>
        <p:nvSpPr>
          <p:cNvPr id="3" name="Content Placeholder 2">
            <a:extLst>
              <a:ext uri="{FF2B5EF4-FFF2-40B4-BE49-F238E27FC236}">
                <a16:creationId xmlns:a16="http://schemas.microsoft.com/office/drawing/2014/main" id="{168A1825-A8F4-4D3B-B5F1-38E29A4994B3}"/>
              </a:ext>
            </a:extLst>
          </p:cNvPr>
          <p:cNvSpPr>
            <a:spLocks noGrp="1"/>
          </p:cNvSpPr>
          <p:nvPr>
            <p:ph idx="1"/>
          </p:nvPr>
        </p:nvSpPr>
        <p:spPr/>
        <p:txBody>
          <a:bodyPr>
            <a:normAutofit/>
          </a:bodyPr>
          <a:lstStyle/>
          <a:p>
            <a:r>
              <a:rPr lang="en-US" dirty="0"/>
              <a:t>After </a:t>
            </a:r>
            <a:r>
              <a:rPr lang="en-US" i="1" dirty="0"/>
              <a:t>direct costs </a:t>
            </a:r>
            <a:r>
              <a:rPr lang="en-US" dirty="0"/>
              <a:t>have been determined and charged directly to the contract or other work, </a:t>
            </a:r>
            <a:r>
              <a:rPr lang="en-US" i="1" dirty="0"/>
              <a:t>indirect costs </a:t>
            </a:r>
            <a:r>
              <a:rPr lang="en-US" dirty="0"/>
              <a:t>are those remaining to be allocated to intermediate or two or more </a:t>
            </a:r>
            <a:r>
              <a:rPr lang="en-US" i="1" dirty="0"/>
              <a:t>final cost objectives</a:t>
            </a:r>
            <a:r>
              <a:rPr lang="en-US" dirty="0"/>
              <a:t>. No final cost objective shall have allocated to it as an indirect cost any cost, if other costs incurred for the same purpose, in like circumstances, have been included as a direct cost of that or any other final cost objective. </a:t>
            </a:r>
          </a:p>
          <a:p>
            <a:endParaRPr lang="en-US" dirty="0"/>
          </a:p>
        </p:txBody>
      </p:sp>
    </p:spTree>
    <p:extLst>
      <p:ext uri="{BB962C8B-B14F-4D97-AF65-F5344CB8AC3E}">
        <p14:creationId xmlns:p14="http://schemas.microsoft.com/office/powerpoint/2010/main" val="2822590700"/>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ACB45-8462-45A7-B38D-D6FCBB35CED2}"/>
              </a:ext>
            </a:extLst>
          </p:cNvPr>
          <p:cNvSpPr>
            <a:spLocks noGrp="1"/>
          </p:cNvSpPr>
          <p:nvPr>
            <p:ph type="title"/>
          </p:nvPr>
        </p:nvSpPr>
        <p:spPr/>
        <p:txBody>
          <a:bodyPr>
            <a:normAutofit fontScale="90000"/>
          </a:bodyPr>
          <a:lstStyle/>
          <a:p>
            <a:r>
              <a:rPr lang="en-US" dirty="0"/>
              <a:t>FAR 31.205-47(f) Costs Related to Legal and Other Proceedings – Additional Unallowable Costs</a:t>
            </a:r>
          </a:p>
        </p:txBody>
      </p:sp>
      <p:sp>
        <p:nvSpPr>
          <p:cNvPr id="3" name="Content Placeholder 2">
            <a:extLst>
              <a:ext uri="{FF2B5EF4-FFF2-40B4-BE49-F238E27FC236}">
                <a16:creationId xmlns:a16="http://schemas.microsoft.com/office/drawing/2014/main" id="{CB627860-CDE5-43BC-B8E7-09A36FB1F356}"/>
              </a:ext>
            </a:extLst>
          </p:cNvPr>
          <p:cNvSpPr>
            <a:spLocks noGrp="1"/>
          </p:cNvSpPr>
          <p:nvPr>
            <p:ph idx="1"/>
          </p:nvPr>
        </p:nvSpPr>
        <p:spPr/>
        <p:txBody>
          <a:bodyPr>
            <a:normAutofit fontScale="92500"/>
          </a:bodyPr>
          <a:lstStyle/>
          <a:p>
            <a:pPr marL="971550" lvl="1" indent="-514350">
              <a:buFont typeface="+mj-lt"/>
              <a:buAutoNum type="arabicPeriod" startAt="5"/>
            </a:pPr>
            <a:r>
              <a:rPr lang="en-US" dirty="0"/>
              <a:t>Costs of legal, accounting, and consultant services and directly associated costs incurred in connection with the defense or prosecution of </a:t>
            </a:r>
            <a:r>
              <a:rPr lang="en-US" b="1" dirty="0"/>
              <a:t>lawsuits or appeals between contractors arising from </a:t>
            </a:r>
            <a:r>
              <a:rPr lang="en-US" dirty="0"/>
              <a:t>either –</a:t>
            </a:r>
          </a:p>
          <a:p>
            <a:pPr marL="971550" lvl="1" indent="-514350">
              <a:buFont typeface="+mj-lt"/>
              <a:buAutoNum type="arabicPeriod" startAt="5"/>
            </a:pPr>
            <a:endParaRPr lang="en-US" dirty="0"/>
          </a:p>
          <a:p>
            <a:pPr marL="1371600" lvl="2" indent="-457200">
              <a:buFont typeface="+mj-lt"/>
              <a:buAutoNum type="alphaUcPeriod"/>
            </a:pPr>
            <a:r>
              <a:rPr lang="en-US" sz="2400" dirty="0"/>
              <a:t>An agreement or contract concerning </a:t>
            </a:r>
            <a:r>
              <a:rPr lang="en-US" sz="2400" b="1" dirty="0"/>
              <a:t>a teaming arrangement, a joint venture</a:t>
            </a:r>
            <a:r>
              <a:rPr lang="en-US" sz="2400" dirty="0"/>
              <a:t>, or similar arrangement of shared interest; or </a:t>
            </a:r>
          </a:p>
          <a:p>
            <a:pPr marL="1371600" lvl="2" indent="-457200">
              <a:buFont typeface="+mj-lt"/>
              <a:buAutoNum type="alphaUcPeriod"/>
            </a:pPr>
            <a:r>
              <a:rPr lang="en-US" sz="2400" dirty="0"/>
              <a:t>Dual sourcing, coproduction, or similar programs, are unallowable except when- (a) Incurred as a result of compliance with specific terms and conditions of the contract or written instructions from the contracting officer, or (b) When agreed to in writing by the contracting officer.</a:t>
            </a:r>
          </a:p>
          <a:p>
            <a:pPr marL="971550" lvl="1" indent="-514350">
              <a:buFont typeface="+mj-lt"/>
              <a:buAutoNum type="arabicPeriod" startAt="5"/>
            </a:pPr>
            <a:endParaRPr lang="en-US" dirty="0"/>
          </a:p>
          <a:p>
            <a:pPr marL="971550" lvl="1" indent="-514350">
              <a:buFont typeface="+mj-lt"/>
              <a:buAutoNum type="arabicPeriod" startAt="5"/>
            </a:pPr>
            <a:r>
              <a:rPr lang="en-US" dirty="0"/>
              <a:t>Patent infringement litigation, unless otherwise provided for in the contract.</a:t>
            </a:r>
          </a:p>
        </p:txBody>
      </p:sp>
    </p:spTree>
    <p:extLst>
      <p:ext uri="{BB962C8B-B14F-4D97-AF65-F5344CB8AC3E}">
        <p14:creationId xmlns:p14="http://schemas.microsoft.com/office/powerpoint/2010/main" val="81508657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ACB45-8462-45A7-B38D-D6FCBB35CED2}"/>
              </a:ext>
            </a:extLst>
          </p:cNvPr>
          <p:cNvSpPr>
            <a:spLocks noGrp="1"/>
          </p:cNvSpPr>
          <p:nvPr>
            <p:ph type="title"/>
          </p:nvPr>
        </p:nvSpPr>
        <p:spPr/>
        <p:txBody>
          <a:bodyPr>
            <a:normAutofit fontScale="90000"/>
          </a:bodyPr>
          <a:lstStyle/>
          <a:p>
            <a:r>
              <a:rPr lang="en-US" dirty="0"/>
              <a:t>FAR 31.205-47(f) Costs Related to Legal and Other Proceedings – Additional Unallowable Costs</a:t>
            </a:r>
          </a:p>
        </p:txBody>
      </p:sp>
      <p:sp>
        <p:nvSpPr>
          <p:cNvPr id="3" name="Content Placeholder 2">
            <a:extLst>
              <a:ext uri="{FF2B5EF4-FFF2-40B4-BE49-F238E27FC236}">
                <a16:creationId xmlns:a16="http://schemas.microsoft.com/office/drawing/2014/main" id="{CB627860-CDE5-43BC-B8E7-09A36FB1F356}"/>
              </a:ext>
            </a:extLst>
          </p:cNvPr>
          <p:cNvSpPr>
            <a:spLocks noGrp="1"/>
          </p:cNvSpPr>
          <p:nvPr>
            <p:ph idx="1"/>
          </p:nvPr>
        </p:nvSpPr>
        <p:spPr/>
        <p:txBody>
          <a:bodyPr>
            <a:normAutofit lnSpcReduction="10000"/>
          </a:bodyPr>
          <a:lstStyle/>
          <a:p>
            <a:pPr marL="971550" lvl="1" indent="-514350">
              <a:buFont typeface="+mj-lt"/>
              <a:buAutoNum type="arabicPeriod" startAt="7"/>
            </a:pPr>
            <a:r>
              <a:rPr lang="en-US" dirty="0"/>
              <a:t>Representation of, or assistance to, individuals, groups, or legal entities which the contractor is not legally bound to provide, arising from an action where the participant was convicted of violation of a law or regulation or was found liable in a civil or administrative proceeding. </a:t>
            </a:r>
          </a:p>
          <a:p>
            <a:pPr marL="971550" lvl="1" indent="-514350">
              <a:buFont typeface="+mj-lt"/>
              <a:buAutoNum type="arabicPeriod" startAt="7"/>
            </a:pPr>
            <a:endParaRPr lang="en-US" sz="1600" dirty="0"/>
          </a:p>
          <a:p>
            <a:pPr marL="971550" lvl="1" indent="-514350">
              <a:buFont typeface="+mj-lt"/>
              <a:buAutoNum type="arabicPeriod" startAt="7"/>
            </a:pPr>
            <a:r>
              <a:rPr lang="en-US" dirty="0"/>
              <a:t>Protests of Federal Government solicitations or contract awards, or the defense against protests of such solicitations or contract awards, unless the costs of defending against a protest are incurred pursuant to a written request from the cognizant contracting officer. </a:t>
            </a:r>
          </a:p>
          <a:p>
            <a:pPr marL="971550" lvl="1" indent="-514350">
              <a:buFont typeface="+mj-lt"/>
              <a:buAutoNum type="arabicPeriod" startAt="7"/>
            </a:pPr>
            <a:endParaRPr lang="en-US" sz="1600" dirty="0"/>
          </a:p>
          <a:p>
            <a:pPr marL="971550" lvl="1" indent="-514350">
              <a:buFont typeface="+mj-lt"/>
              <a:buAutoNum type="arabicPeriod" startAt="7"/>
            </a:pPr>
            <a:r>
              <a:rPr lang="en-US" dirty="0"/>
              <a:t>A Congressional investigation or inquiry into an issue that is the subject matter of a proceeding resulting in a disposition as described in paragraphs (b)(1) through (5) of this section</a:t>
            </a:r>
          </a:p>
        </p:txBody>
      </p:sp>
    </p:spTree>
    <p:extLst>
      <p:ext uri="{BB962C8B-B14F-4D97-AF65-F5344CB8AC3E}">
        <p14:creationId xmlns:p14="http://schemas.microsoft.com/office/powerpoint/2010/main" val="3535036899"/>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8E899-88C8-4425-99FE-D59B5801EB0E}"/>
              </a:ext>
            </a:extLst>
          </p:cNvPr>
          <p:cNvSpPr>
            <a:spLocks noGrp="1"/>
          </p:cNvSpPr>
          <p:nvPr>
            <p:ph type="title"/>
          </p:nvPr>
        </p:nvSpPr>
        <p:spPr/>
        <p:txBody>
          <a:bodyPr>
            <a:normAutofit/>
          </a:bodyPr>
          <a:lstStyle/>
          <a:p>
            <a:r>
              <a:rPr lang="en-US" sz="4000" dirty="0"/>
              <a:t>FAR 31.205-48 Research &amp; Development Costs</a:t>
            </a:r>
          </a:p>
        </p:txBody>
      </p:sp>
      <p:sp>
        <p:nvSpPr>
          <p:cNvPr id="3" name="Content Placeholder 2">
            <a:extLst>
              <a:ext uri="{FF2B5EF4-FFF2-40B4-BE49-F238E27FC236}">
                <a16:creationId xmlns:a16="http://schemas.microsoft.com/office/drawing/2014/main" id="{B979BC3C-5F69-4F53-8AAD-12F98553D906}"/>
              </a:ext>
            </a:extLst>
          </p:cNvPr>
          <p:cNvSpPr>
            <a:spLocks noGrp="1"/>
          </p:cNvSpPr>
          <p:nvPr>
            <p:ph idx="1"/>
          </p:nvPr>
        </p:nvSpPr>
        <p:spPr/>
        <p:txBody>
          <a:bodyPr/>
          <a:lstStyle/>
          <a:p>
            <a:r>
              <a:rPr lang="en-US" dirty="0"/>
              <a:t>Research and development, as used in this subsection, means the </a:t>
            </a:r>
            <a:r>
              <a:rPr lang="en-US" b="1" dirty="0"/>
              <a:t>type of technical effort described in 31.205-18 but sponsored by a grant or required in the performance of a contract</a:t>
            </a:r>
            <a:r>
              <a:rPr lang="en-US" dirty="0"/>
              <a:t>. When </a:t>
            </a:r>
            <a:r>
              <a:rPr lang="en-US" b="1" dirty="0"/>
              <a:t>costs are incurred in excess of either the price of a contract </a:t>
            </a:r>
            <a:r>
              <a:rPr lang="en-US" dirty="0"/>
              <a:t>or amount of a grant for research and development effort, </a:t>
            </a:r>
            <a:r>
              <a:rPr lang="en-US" b="1" dirty="0"/>
              <a:t>the excess is unallowable under any other Government contract</a:t>
            </a:r>
            <a:r>
              <a:rPr lang="en-US" dirty="0"/>
              <a:t>.</a:t>
            </a:r>
          </a:p>
        </p:txBody>
      </p:sp>
    </p:spTree>
    <p:extLst>
      <p:ext uri="{BB962C8B-B14F-4D97-AF65-F5344CB8AC3E}">
        <p14:creationId xmlns:p14="http://schemas.microsoft.com/office/powerpoint/2010/main" val="3226722875"/>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DF16E-8B12-4325-97E3-2E05EC69BC72}"/>
              </a:ext>
            </a:extLst>
          </p:cNvPr>
          <p:cNvSpPr>
            <a:spLocks noGrp="1"/>
          </p:cNvSpPr>
          <p:nvPr>
            <p:ph type="title"/>
          </p:nvPr>
        </p:nvSpPr>
        <p:spPr/>
        <p:txBody>
          <a:bodyPr/>
          <a:lstStyle/>
          <a:p>
            <a:r>
              <a:rPr lang="en-US" dirty="0"/>
              <a:t>FAR 31.205-49 Goodwill</a:t>
            </a:r>
          </a:p>
        </p:txBody>
      </p:sp>
      <p:sp>
        <p:nvSpPr>
          <p:cNvPr id="3" name="Content Placeholder 2">
            <a:extLst>
              <a:ext uri="{FF2B5EF4-FFF2-40B4-BE49-F238E27FC236}">
                <a16:creationId xmlns:a16="http://schemas.microsoft.com/office/drawing/2014/main" id="{3D20588C-4236-4C0F-BCE4-772DF092A59B}"/>
              </a:ext>
            </a:extLst>
          </p:cNvPr>
          <p:cNvSpPr>
            <a:spLocks noGrp="1"/>
          </p:cNvSpPr>
          <p:nvPr>
            <p:ph idx="1"/>
          </p:nvPr>
        </p:nvSpPr>
        <p:spPr/>
        <p:txBody>
          <a:bodyPr>
            <a:normAutofit/>
          </a:bodyPr>
          <a:lstStyle/>
          <a:p>
            <a:r>
              <a:rPr lang="en-US" dirty="0"/>
              <a:t>Goodwill, an unidentifiable intangible asset, originates under the purchase method of accounting for a business combination when the price paid by the acquiring company exceeds the sum of the identifiable individual assets acquired less liabilities assumed, based upon their fair values. The excess is commonly referred to as goodwill. Goodwill may arise from the acquisition of a company as a whole or a portion thereof. </a:t>
            </a:r>
            <a:r>
              <a:rPr lang="en-US" b="1" dirty="0"/>
              <a:t>Any costs for amortization, expensing, write-off, or write-down of goodwill (however represented) are unallowable.</a:t>
            </a:r>
          </a:p>
        </p:txBody>
      </p:sp>
    </p:spTree>
    <p:extLst>
      <p:ext uri="{BB962C8B-B14F-4D97-AF65-F5344CB8AC3E}">
        <p14:creationId xmlns:p14="http://schemas.microsoft.com/office/powerpoint/2010/main" val="3169475623"/>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BED45-C4BE-42A9-94E9-7E931B1BA832}"/>
              </a:ext>
            </a:extLst>
          </p:cNvPr>
          <p:cNvSpPr>
            <a:spLocks noGrp="1"/>
          </p:cNvSpPr>
          <p:nvPr>
            <p:ph type="title"/>
          </p:nvPr>
        </p:nvSpPr>
        <p:spPr/>
        <p:txBody>
          <a:bodyPr/>
          <a:lstStyle/>
          <a:p>
            <a:r>
              <a:rPr lang="en-US" dirty="0"/>
              <a:t>FAR 31.205-51 Costs of Alcoholic Beverages.</a:t>
            </a:r>
          </a:p>
        </p:txBody>
      </p:sp>
      <p:sp>
        <p:nvSpPr>
          <p:cNvPr id="3" name="Content Placeholder 2">
            <a:extLst>
              <a:ext uri="{FF2B5EF4-FFF2-40B4-BE49-F238E27FC236}">
                <a16:creationId xmlns:a16="http://schemas.microsoft.com/office/drawing/2014/main" id="{E892E63A-014F-43D3-9D60-594F24E78BE8}"/>
              </a:ext>
            </a:extLst>
          </p:cNvPr>
          <p:cNvSpPr>
            <a:spLocks noGrp="1"/>
          </p:cNvSpPr>
          <p:nvPr>
            <p:ph idx="1"/>
          </p:nvPr>
        </p:nvSpPr>
        <p:spPr/>
        <p:txBody>
          <a:bodyPr/>
          <a:lstStyle/>
          <a:p>
            <a:r>
              <a:rPr lang="en-US" dirty="0"/>
              <a:t>Costs of alcoholic beverages </a:t>
            </a:r>
            <a:r>
              <a:rPr lang="en-US" b="1" dirty="0"/>
              <a:t>are unallowable.</a:t>
            </a:r>
          </a:p>
        </p:txBody>
      </p:sp>
    </p:spTree>
    <p:extLst>
      <p:ext uri="{BB962C8B-B14F-4D97-AF65-F5344CB8AC3E}">
        <p14:creationId xmlns:p14="http://schemas.microsoft.com/office/powerpoint/2010/main" val="2263130530"/>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410C1-88D0-446B-87BC-BAA3006B0582}"/>
              </a:ext>
            </a:extLst>
          </p:cNvPr>
          <p:cNvSpPr>
            <a:spLocks noGrp="1"/>
          </p:cNvSpPr>
          <p:nvPr>
            <p:ph type="title"/>
          </p:nvPr>
        </p:nvSpPr>
        <p:spPr/>
        <p:txBody>
          <a:bodyPr/>
          <a:lstStyle/>
          <a:p>
            <a:r>
              <a:rPr lang="en-US" dirty="0"/>
              <a:t>FAR 31.205-52 Asset Valuations Resulting from Business Combinations</a:t>
            </a:r>
          </a:p>
        </p:txBody>
      </p:sp>
      <p:sp>
        <p:nvSpPr>
          <p:cNvPr id="3" name="Content Placeholder 2">
            <a:extLst>
              <a:ext uri="{FF2B5EF4-FFF2-40B4-BE49-F238E27FC236}">
                <a16:creationId xmlns:a16="http://schemas.microsoft.com/office/drawing/2014/main" id="{2160CD90-6D04-4B75-8E54-8629CAF6BC9D}"/>
              </a:ext>
            </a:extLst>
          </p:cNvPr>
          <p:cNvSpPr>
            <a:spLocks noGrp="1"/>
          </p:cNvSpPr>
          <p:nvPr>
            <p:ph idx="1"/>
          </p:nvPr>
        </p:nvSpPr>
        <p:spPr/>
        <p:txBody>
          <a:bodyPr>
            <a:normAutofit lnSpcReduction="10000"/>
          </a:bodyPr>
          <a:lstStyle/>
          <a:p>
            <a:r>
              <a:rPr lang="en-US" dirty="0"/>
              <a:t>For </a:t>
            </a:r>
            <a:r>
              <a:rPr lang="en-US" b="1" dirty="0"/>
              <a:t>tangible capital assets</a:t>
            </a:r>
            <a:r>
              <a:rPr lang="en-US" dirty="0"/>
              <a:t>, when the purchase method of accounting for a business combination is used, whether or not the contract or subcontract is subject to CAS, </a:t>
            </a:r>
            <a:r>
              <a:rPr lang="en-US" b="1" dirty="0"/>
              <a:t>the allowable depreciation and cost of money shall be based on the capitalized asset values measured and assigned in accordance with 48 CFR9904.404-50(d), if allocable, reasonable, and </a:t>
            </a:r>
            <a:r>
              <a:rPr lang="en-US" b="1" u="sng" dirty="0"/>
              <a:t>not otherwise unallowable</a:t>
            </a:r>
            <a:r>
              <a:rPr lang="en-US" b="1" dirty="0"/>
              <a:t>.</a:t>
            </a:r>
          </a:p>
          <a:p>
            <a:endParaRPr lang="en-US" sz="1900" dirty="0"/>
          </a:p>
          <a:p>
            <a:r>
              <a:rPr lang="en-US" dirty="0"/>
              <a:t>For </a:t>
            </a:r>
            <a:r>
              <a:rPr lang="en-US" b="1" dirty="0"/>
              <a:t>intangible capital assets</a:t>
            </a:r>
            <a:r>
              <a:rPr lang="en-US" dirty="0"/>
              <a:t>, when the purchase method of accounting for a business combination is used, </a:t>
            </a:r>
            <a:r>
              <a:rPr lang="en-US" b="1" dirty="0"/>
              <a:t>allowable amortization and cost of money shall be limited to the total of the amounts that would have been allowed had the combination not taken place</a:t>
            </a:r>
            <a:r>
              <a:rPr lang="en-US" dirty="0"/>
              <a:t>.</a:t>
            </a:r>
          </a:p>
        </p:txBody>
      </p:sp>
    </p:spTree>
    <p:extLst>
      <p:ext uri="{BB962C8B-B14F-4D97-AF65-F5344CB8AC3E}">
        <p14:creationId xmlns:p14="http://schemas.microsoft.com/office/powerpoint/2010/main" val="3689224720"/>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B6859-C107-421A-B40A-E6C9E1760C65}"/>
              </a:ext>
            </a:extLst>
          </p:cNvPr>
          <p:cNvSpPr>
            <a:spLocks noGrp="1"/>
          </p:cNvSpPr>
          <p:nvPr>
            <p:ph type="ctrTitle"/>
          </p:nvPr>
        </p:nvSpPr>
        <p:spPr/>
        <p:txBody>
          <a:bodyPr/>
          <a:lstStyle/>
          <a:p>
            <a:r>
              <a:rPr lang="en-US" dirty="0"/>
              <a:t>Questions?</a:t>
            </a:r>
          </a:p>
        </p:txBody>
      </p:sp>
      <p:sp>
        <p:nvSpPr>
          <p:cNvPr id="3" name="Subtitle 2">
            <a:extLst>
              <a:ext uri="{FF2B5EF4-FFF2-40B4-BE49-F238E27FC236}">
                <a16:creationId xmlns:a16="http://schemas.microsoft.com/office/drawing/2014/main" id="{C526EB7F-36D8-4569-9870-312BEC0AAA0E}"/>
              </a:ext>
            </a:extLst>
          </p:cNvPr>
          <p:cNvSpPr>
            <a:spLocks noGrp="1"/>
          </p:cNvSpPr>
          <p:nvPr>
            <p:ph type="subTitle" idx="1"/>
          </p:nvPr>
        </p:nvSpPr>
        <p:spPr/>
        <p:txBody>
          <a:bodyPr/>
          <a:lstStyle/>
          <a:p>
            <a:r>
              <a:rPr lang="en-US" dirty="0"/>
              <a:t> </a:t>
            </a:r>
          </a:p>
        </p:txBody>
      </p:sp>
    </p:spTree>
    <p:extLst>
      <p:ext uri="{BB962C8B-B14F-4D97-AF65-F5344CB8AC3E}">
        <p14:creationId xmlns:p14="http://schemas.microsoft.com/office/powerpoint/2010/main" val="19333888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F190C-6A19-40DF-BFA2-07EC5D9D747D}"/>
              </a:ext>
            </a:extLst>
          </p:cNvPr>
          <p:cNvSpPr>
            <a:spLocks noGrp="1"/>
          </p:cNvSpPr>
          <p:nvPr>
            <p:ph type="title"/>
          </p:nvPr>
        </p:nvSpPr>
        <p:spPr/>
        <p:txBody>
          <a:bodyPr/>
          <a:lstStyle/>
          <a:p>
            <a:r>
              <a:rPr lang="en-US" dirty="0"/>
              <a:t>FAR 31.203 Indirect Costs</a:t>
            </a:r>
          </a:p>
        </p:txBody>
      </p:sp>
      <p:sp>
        <p:nvSpPr>
          <p:cNvPr id="3" name="Content Placeholder 2">
            <a:extLst>
              <a:ext uri="{FF2B5EF4-FFF2-40B4-BE49-F238E27FC236}">
                <a16:creationId xmlns:a16="http://schemas.microsoft.com/office/drawing/2014/main" id="{168A1825-A8F4-4D3B-B5F1-38E29A4994B3}"/>
              </a:ext>
            </a:extLst>
          </p:cNvPr>
          <p:cNvSpPr>
            <a:spLocks noGrp="1"/>
          </p:cNvSpPr>
          <p:nvPr>
            <p:ph idx="1"/>
          </p:nvPr>
        </p:nvSpPr>
        <p:spPr/>
        <p:txBody>
          <a:bodyPr>
            <a:normAutofit/>
          </a:bodyPr>
          <a:lstStyle/>
          <a:p>
            <a:r>
              <a:rPr lang="en-US" dirty="0"/>
              <a:t>The consultant shall accumulate </a:t>
            </a:r>
            <a:r>
              <a:rPr lang="en-US" i="1" dirty="0"/>
              <a:t>indirect costs </a:t>
            </a:r>
            <a:r>
              <a:rPr lang="en-US" dirty="0"/>
              <a:t>by logical cost groupings with due consideration of the reasons for incurring such costs. The consultant shall determine each grouping so as to permit use of an allocation base that is common to all </a:t>
            </a:r>
            <a:r>
              <a:rPr lang="en-US" i="1" dirty="0"/>
              <a:t>cost objectives </a:t>
            </a:r>
            <a:r>
              <a:rPr lang="en-US" dirty="0"/>
              <a:t>to which the grouping is to be allocated. The base selected shall allocate the grouping on the basis of the benefits accruing to intermediate and </a:t>
            </a:r>
            <a:r>
              <a:rPr lang="en-US" i="1" dirty="0"/>
              <a:t>final cost objectives</a:t>
            </a:r>
            <a:r>
              <a:rPr lang="en-US" dirty="0"/>
              <a:t>.</a:t>
            </a:r>
          </a:p>
        </p:txBody>
      </p:sp>
    </p:spTree>
    <p:extLst>
      <p:ext uri="{BB962C8B-B14F-4D97-AF65-F5344CB8AC3E}">
        <p14:creationId xmlns:p14="http://schemas.microsoft.com/office/powerpoint/2010/main" val="3257490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F190C-6A19-40DF-BFA2-07EC5D9D747D}"/>
              </a:ext>
            </a:extLst>
          </p:cNvPr>
          <p:cNvSpPr>
            <a:spLocks noGrp="1"/>
          </p:cNvSpPr>
          <p:nvPr>
            <p:ph type="title"/>
          </p:nvPr>
        </p:nvSpPr>
        <p:spPr/>
        <p:txBody>
          <a:bodyPr/>
          <a:lstStyle/>
          <a:p>
            <a:r>
              <a:rPr lang="en-US" dirty="0"/>
              <a:t>FAR 31.203 Indirect Costs</a:t>
            </a:r>
          </a:p>
        </p:txBody>
      </p:sp>
      <p:sp>
        <p:nvSpPr>
          <p:cNvPr id="3" name="Content Placeholder 2">
            <a:extLst>
              <a:ext uri="{FF2B5EF4-FFF2-40B4-BE49-F238E27FC236}">
                <a16:creationId xmlns:a16="http://schemas.microsoft.com/office/drawing/2014/main" id="{168A1825-A8F4-4D3B-B5F1-38E29A4994B3}"/>
              </a:ext>
            </a:extLst>
          </p:cNvPr>
          <p:cNvSpPr>
            <a:spLocks noGrp="1"/>
          </p:cNvSpPr>
          <p:nvPr>
            <p:ph idx="1"/>
          </p:nvPr>
        </p:nvSpPr>
        <p:spPr/>
        <p:txBody>
          <a:bodyPr>
            <a:normAutofit/>
          </a:bodyPr>
          <a:lstStyle/>
          <a:p>
            <a:r>
              <a:rPr lang="en-US" dirty="0"/>
              <a:t>Once an appropriate base for allocating </a:t>
            </a:r>
            <a:r>
              <a:rPr lang="en-US" i="1" dirty="0"/>
              <a:t>indirect costs </a:t>
            </a:r>
            <a:r>
              <a:rPr lang="en-US" dirty="0"/>
              <a:t>has been accepted, the contractor shall not fragment the base by removing individual elements. All items properly includable in an indirect cost base shall bear a pro rata share of </a:t>
            </a:r>
            <a:r>
              <a:rPr lang="en-US" i="1" dirty="0"/>
              <a:t>indirect costs </a:t>
            </a:r>
            <a:r>
              <a:rPr lang="en-US" dirty="0"/>
              <a:t>irrespective of their acceptance as Government contract costs. For example, when a cost input base is used for the allocation of G&amp;A costs, the contractor shall include in the base all items that would properly be part of the cost input base, whether allowable or unallowable, and these items shall bear their pro rata share of G&amp;A costs.</a:t>
            </a:r>
          </a:p>
        </p:txBody>
      </p:sp>
    </p:spTree>
    <p:extLst>
      <p:ext uri="{BB962C8B-B14F-4D97-AF65-F5344CB8AC3E}">
        <p14:creationId xmlns:p14="http://schemas.microsoft.com/office/powerpoint/2010/main" val="14425456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B061F-35FC-4557-B117-D4CAE7A70810}"/>
              </a:ext>
            </a:extLst>
          </p:cNvPr>
          <p:cNvSpPr>
            <a:spLocks noGrp="1"/>
          </p:cNvSpPr>
          <p:nvPr>
            <p:ph type="title"/>
          </p:nvPr>
        </p:nvSpPr>
        <p:spPr/>
        <p:txBody>
          <a:bodyPr/>
          <a:lstStyle/>
          <a:p>
            <a:r>
              <a:rPr lang="en-US" dirty="0"/>
              <a:t>FAR 31.205 Selected Costs</a:t>
            </a:r>
          </a:p>
        </p:txBody>
      </p:sp>
      <p:sp>
        <p:nvSpPr>
          <p:cNvPr id="3" name="Text Placeholder 2">
            <a:extLst>
              <a:ext uri="{FF2B5EF4-FFF2-40B4-BE49-F238E27FC236}">
                <a16:creationId xmlns:a16="http://schemas.microsoft.com/office/drawing/2014/main" id="{F8C411E9-BAEC-479C-AD6C-C615FE46D6D7}"/>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16819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02866-00A5-44B2-A0ED-C8D12991F5AB}"/>
              </a:ext>
            </a:extLst>
          </p:cNvPr>
          <p:cNvSpPr>
            <a:spLocks noGrp="1"/>
          </p:cNvSpPr>
          <p:nvPr>
            <p:ph type="title"/>
          </p:nvPr>
        </p:nvSpPr>
        <p:spPr/>
        <p:txBody>
          <a:bodyPr/>
          <a:lstStyle/>
          <a:p>
            <a:r>
              <a:rPr lang="en-US" dirty="0"/>
              <a:t>FAR 31.201-2 Determining Allowability</a:t>
            </a:r>
          </a:p>
        </p:txBody>
      </p:sp>
      <p:sp>
        <p:nvSpPr>
          <p:cNvPr id="3" name="Content Placeholder 2">
            <a:extLst>
              <a:ext uri="{FF2B5EF4-FFF2-40B4-BE49-F238E27FC236}">
                <a16:creationId xmlns:a16="http://schemas.microsoft.com/office/drawing/2014/main" id="{1958417A-18CB-46EA-BE21-E9D31F9FF240}"/>
              </a:ext>
            </a:extLst>
          </p:cNvPr>
          <p:cNvSpPr>
            <a:spLocks noGrp="1"/>
          </p:cNvSpPr>
          <p:nvPr>
            <p:ph idx="1"/>
          </p:nvPr>
        </p:nvSpPr>
        <p:spPr/>
        <p:txBody>
          <a:bodyPr>
            <a:normAutofit/>
          </a:bodyPr>
          <a:lstStyle/>
          <a:p>
            <a:r>
              <a:rPr lang="en-US" dirty="0"/>
              <a:t>A cost is allowable only when the cost complies with all of the following requirements:</a:t>
            </a:r>
          </a:p>
          <a:p>
            <a:endParaRPr lang="en-US" dirty="0"/>
          </a:p>
          <a:p>
            <a:pPr marL="914400" lvl="1" indent="-457200">
              <a:buAutoNum type="arabicParenR"/>
            </a:pPr>
            <a:r>
              <a:rPr lang="en-US" dirty="0"/>
              <a:t>Reasonableness</a:t>
            </a:r>
          </a:p>
          <a:p>
            <a:pPr marL="914400" lvl="1" indent="-457200">
              <a:buAutoNum type="arabicParenR"/>
            </a:pPr>
            <a:r>
              <a:rPr lang="en-US" dirty="0"/>
              <a:t>Allocability</a:t>
            </a:r>
          </a:p>
          <a:p>
            <a:pPr marL="914400" lvl="1" indent="-457200">
              <a:buFont typeface="Arial" panose="020B0604020202020204" pitchFamily="34" charset="0"/>
              <a:buAutoNum type="arabicParenR"/>
            </a:pPr>
            <a:r>
              <a:rPr lang="en-US" dirty="0"/>
              <a:t>Standards promulgated by the Cost Accounting Standards (CAS) Board, if applicable, otherwise, generally accepted accounting principles and practices appropriate to the circumstances</a:t>
            </a:r>
          </a:p>
          <a:p>
            <a:pPr marL="914400" lvl="1" indent="-457200">
              <a:buFont typeface="Arial" panose="020B0604020202020204" pitchFamily="34" charset="0"/>
              <a:buAutoNum type="arabicParenR"/>
            </a:pPr>
            <a:r>
              <a:rPr lang="en-US" dirty="0"/>
              <a:t>Terms of the contract</a:t>
            </a:r>
          </a:p>
          <a:p>
            <a:pPr marL="914400" lvl="1" indent="-457200">
              <a:buFont typeface="Arial" panose="020B0604020202020204" pitchFamily="34" charset="0"/>
              <a:buAutoNum type="arabicParenR"/>
            </a:pPr>
            <a:r>
              <a:rPr lang="en-US" dirty="0"/>
              <a:t>Any limitations set forth in this subpart</a:t>
            </a:r>
          </a:p>
        </p:txBody>
      </p:sp>
    </p:spTree>
    <p:extLst>
      <p:ext uri="{BB962C8B-B14F-4D97-AF65-F5344CB8AC3E}">
        <p14:creationId xmlns:p14="http://schemas.microsoft.com/office/powerpoint/2010/main" val="9656306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9AD2F-7FD1-4958-90EA-6FAE298882FB}"/>
              </a:ext>
            </a:extLst>
          </p:cNvPr>
          <p:cNvSpPr>
            <a:spLocks noGrp="1"/>
          </p:cNvSpPr>
          <p:nvPr>
            <p:ph type="title"/>
          </p:nvPr>
        </p:nvSpPr>
        <p:spPr/>
        <p:txBody>
          <a:bodyPr>
            <a:normAutofit fontScale="90000"/>
          </a:bodyPr>
          <a:lstStyle/>
          <a:p>
            <a:r>
              <a:rPr lang="en-US" dirty="0"/>
              <a:t>FAR 31.205-1 Public Relations &amp; Advertising Costs</a:t>
            </a:r>
            <a:br>
              <a:rPr lang="en-US" dirty="0"/>
            </a:br>
            <a:endParaRPr lang="en-US" dirty="0"/>
          </a:p>
        </p:txBody>
      </p:sp>
      <p:sp>
        <p:nvSpPr>
          <p:cNvPr id="3" name="Content Placeholder 2">
            <a:extLst>
              <a:ext uri="{FF2B5EF4-FFF2-40B4-BE49-F238E27FC236}">
                <a16:creationId xmlns:a16="http://schemas.microsoft.com/office/drawing/2014/main" id="{B0CBB663-B87E-47D6-BAE6-4CB435AB0748}"/>
              </a:ext>
            </a:extLst>
          </p:cNvPr>
          <p:cNvSpPr>
            <a:spLocks noGrp="1"/>
          </p:cNvSpPr>
          <p:nvPr>
            <p:ph idx="1"/>
          </p:nvPr>
        </p:nvSpPr>
        <p:spPr/>
        <p:txBody>
          <a:bodyPr>
            <a:normAutofit fontScale="92500" lnSpcReduction="10000"/>
          </a:bodyPr>
          <a:lstStyle/>
          <a:p>
            <a:r>
              <a:rPr lang="en-US" dirty="0"/>
              <a:t>“Public relations" means all functions and activities dedicated to-</a:t>
            </a:r>
          </a:p>
          <a:p>
            <a:pPr lvl="1"/>
            <a:r>
              <a:rPr lang="en-US" dirty="0"/>
              <a:t>Maintaining, protecting, and enhancing the image of a concern or its products; or</a:t>
            </a:r>
          </a:p>
          <a:p>
            <a:pPr lvl="1"/>
            <a:r>
              <a:rPr lang="en-US" dirty="0"/>
              <a:t>Maintaining or promoting reciprocal understanding and favorable relations with the public at large, or any segment of the public. The term public relations includes activities associated with areas such as advertising, customer relations, etc. </a:t>
            </a:r>
          </a:p>
          <a:p>
            <a:endParaRPr lang="en-US" dirty="0"/>
          </a:p>
          <a:p>
            <a:r>
              <a:rPr lang="en-US" dirty="0"/>
              <a:t>"Advertising" means the use of media to promote the sale of products or services regardless of the medium employed, when the advertiser has control over the form and content of what will appear, the media in which it will appear, and when it will appear. Advertising media include but are not limited to conventions, exhibits, free goods, samples, magazines, newspapers.</a:t>
            </a:r>
          </a:p>
        </p:txBody>
      </p:sp>
    </p:spTree>
    <p:extLst>
      <p:ext uri="{BB962C8B-B14F-4D97-AF65-F5344CB8AC3E}">
        <p14:creationId xmlns:p14="http://schemas.microsoft.com/office/powerpoint/2010/main" val="8123427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9AD2F-7FD1-4958-90EA-6FAE298882FB}"/>
              </a:ext>
            </a:extLst>
          </p:cNvPr>
          <p:cNvSpPr>
            <a:spLocks noGrp="1"/>
          </p:cNvSpPr>
          <p:nvPr>
            <p:ph type="title"/>
          </p:nvPr>
        </p:nvSpPr>
        <p:spPr/>
        <p:txBody>
          <a:bodyPr>
            <a:normAutofit fontScale="90000"/>
          </a:bodyPr>
          <a:lstStyle/>
          <a:p>
            <a:r>
              <a:rPr lang="en-US" dirty="0"/>
              <a:t>FAR 31.205-1 Public Relations &amp; Advertising Costs</a:t>
            </a:r>
            <a:br>
              <a:rPr lang="en-US" dirty="0"/>
            </a:br>
            <a:endParaRPr lang="en-US" dirty="0"/>
          </a:p>
        </p:txBody>
      </p:sp>
      <p:sp>
        <p:nvSpPr>
          <p:cNvPr id="3" name="Content Placeholder 2">
            <a:extLst>
              <a:ext uri="{FF2B5EF4-FFF2-40B4-BE49-F238E27FC236}">
                <a16:creationId xmlns:a16="http://schemas.microsoft.com/office/drawing/2014/main" id="{B0CBB663-B87E-47D6-BAE6-4CB435AB0748}"/>
              </a:ext>
            </a:extLst>
          </p:cNvPr>
          <p:cNvSpPr>
            <a:spLocks noGrp="1"/>
          </p:cNvSpPr>
          <p:nvPr>
            <p:ph idx="1"/>
          </p:nvPr>
        </p:nvSpPr>
        <p:spPr/>
        <p:txBody>
          <a:bodyPr>
            <a:normAutofit lnSpcReduction="10000"/>
          </a:bodyPr>
          <a:lstStyle/>
          <a:p>
            <a:r>
              <a:rPr lang="en-US" dirty="0"/>
              <a:t>Cost is generally unallowable</a:t>
            </a:r>
          </a:p>
          <a:p>
            <a:endParaRPr lang="en-US" dirty="0"/>
          </a:p>
          <a:p>
            <a:r>
              <a:rPr lang="en-US" dirty="0"/>
              <a:t>The only allowable costs are those that are-	</a:t>
            </a:r>
          </a:p>
          <a:p>
            <a:pPr marL="971550" lvl="1" indent="-514350">
              <a:buFont typeface="+mj-lt"/>
              <a:buAutoNum type="arabicPeriod"/>
            </a:pPr>
            <a:r>
              <a:rPr lang="en-US" dirty="0"/>
              <a:t>Specifically required by contract, or that arise from requirements of Government contracts</a:t>
            </a:r>
          </a:p>
          <a:p>
            <a:pPr marL="971550" lvl="1" indent="-514350">
              <a:buFont typeface="+mj-lt"/>
              <a:buAutoNum type="arabicPeriod"/>
            </a:pPr>
            <a:endParaRPr lang="en-US" dirty="0"/>
          </a:p>
          <a:p>
            <a:pPr marL="971550" lvl="1" indent="-514350">
              <a:buFont typeface="+mj-lt"/>
              <a:buAutoNum type="arabicPeriod"/>
            </a:pPr>
            <a:r>
              <a:rPr lang="en-US" dirty="0"/>
              <a:t>Costs of activities to promote sales of products normally sold to the U.S. Government, including trade shows, which contain a significant effort to promote exports from the United States.</a:t>
            </a:r>
          </a:p>
          <a:p>
            <a:pPr marL="971550" lvl="1" indent="-514350">
              <a:buFont typeface="+mj-lt"/>
              <a:buAutoNum type="arabicPeriod"/>
            </a:pPr>
            <a:endParaRPr lang="en-US" dirty="0"/>
          </a:p>
          <a:p>
            <a:pPr marL="971550" lvl="1" indent="-514350">
              <a:buFont typeface="+mj-lt"/>
              <a:buAutoNum type="arabicPeriod"/>
            </a:pPr>
            <a:r>
              <a:rPr lang="en-US" dirty="0"/>
              <a:t>Recruitment Ads</a:t>
            </a:r>
          </a:p>
          <a:p>
            <a:pPr marL="457200" lvl="1" indent="0">
              <a:buNone/>
            </a:pPr>
            <a:endParaRPr lang="en-US" dirty="0"/>
          </a:p>
        </p:txBody>
      </p:sp>
    </p:spTree>
    <p:extLst>
      <p:ext uri="{BB962C8B-B14F-4D97-AF65-F5344CB8AC3E}">
        <p14:creationId xmlns:p14="http://schemas.microsoft.com/office/powerpoint/2010/main" val="2281048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9AD2F-7FD1-4958-90EA-6FAE298882FB}"/>
              </a:ext>
            </a:extLst>
          </p:cNvPr>
          <p:cNvSpPr>
            <a:spLocks noGrp="1"/>
          </p:cNvSpPr>
          <p:nvPr>
            <p:ph type="title"/>
          </p:nvPr>
        </p:nvSpPr>
        <p:spPr/>
        <p:txBody>
          <a:bodyPr>
            <a:normAutofit fontScale="90000"/>
          </a:bodyPr>
          <a:lstStyle/>
          <a:p>
            <a:r>
              <a:rPr lang="en-US" dirty="0"/>
              <a:t>FAR 31.205-1 Public Relations &amp; Advertising Costs</a:t>
            </a:r>
            <a:br>
              <a:rPr lang="en-US" dirty="0"/>
            </a:br>
            <a:endParaRPr lang="en-US" dirty="0"/>
          </a:p>
        </p:txBody>
      </p:sp>
      <p:sp>
        <p:nvSpPr>
          <p:cNvPr id="3" name="Content Placeholder 2">
            <a:extLst>
              <a:ext uri="{FF2B5EF4-FFF2-40B4-BE49-F238E27FC236}">
                <a16:creationId xmlns:a16="http://schemas.microsoft.com/office/drawing/2014/main" id="{B0CBB663-B87E-47D6-BAE6-4CB435AB0748}"/>
              </a:ext>
            </a:extLst>
          </p:cNvPr>
          <p:cNvSpPr>
            <a:spLocks noGrp="1"/>
          </p:cNvSpPr>
          <p:nvPr>
            <p:ph idx="1"/>
          </p:nvPr>
        </p:nvSpPr>
        <p:spPr>
          <a:xfrm>
            <a:off x="838200" y="1355109"/>
            <a:ext cx="10515600" cy="4351338"/>
          </a:xfrm>
        </p:spPr>
        <p:txBody>
          <a:bodyPr>
            <a:normAutofit/>
          </a:bodyPr>
          <a:lstStyle/>
          <a:p>
            <a:r>
              <a:rPr lang="en-US" dirty="0"/>
              <a:t>The only allowable costs are those that are-	</a:t>
            </a:r>
          </a:p>
          <a:p>
            <a:pPr marL="914400" lvl="1" indent="-457200">
              <a:buFont typeface="+mj-lt"/>
              <a:buAutoNum type="arabicPeriod" startAt="4"/>
            </a:pPr>
            <a:r>
              <a:rPr lang="en-US" dirty="0"/>
              <a:t>Responding to inquiries on company policies and activities;</a:t>
            </a:r>
          </a:p>
          <a:p>
            <a:pPr marL="914400" lvl="1" indent="-457200">
              <a:buFont typeface="+mj-lt"/>
              <a:buAutoNum type="arabicPeriod" startAt="4"/>
            </a:pPr>
            <a:endParaRPr lang="en-US" dirty="0"/>
          </a:p>
          <a:p>
            <a:pPr marL="914400" lvl="1" indent="-457200">
              <a:buFont typeface="+mj-lt"/>
              <a:buAutoNum type="arabicPeriod" startAt="4"/>
            </a:pPr>
            <a:r>
              <a:rPr lang="en-US" dirty="0"/>
              <a:t>Communicating with the public, press, stockholders, creditors, and customers; </a:t>
            </a:r>
          </a:p>
          <a:p>
            <a:pPr marL="914400" lvl="1" indent="-457200">
              <a:buFont typeface="+mj-lt"/>
              <a:buAutoNum type="arabicPeriod" startAt="4"/>
            </a:pPr>
            <a:endParaRPr lang="en-US" dirty="0"/>
          </a:p>
          <a:p>
            <a:pPr marL="914400" lvl="1" indent="-457200">
              <a:buFont typeface="+mj-lt"/>
              <a:buAutoNum type="arabicPeriod" startAt="4"/>
            </a:pPr>
            <a:r>
              <a:rPr lang="en-US" dirty="0"/>
              <a:t>Conducting general liaison with news media and Government public relations officers, to the extent that such activities are limited to communication and liaison necessary to keep the public informed on matters of public concern such as notice of contract awards, plant closings or openings, employee layoffs or rehires, financial information</a:t>
            </a:r>
          </a:p>
          <a:p>
            <a:pPr marL="457200" lvl="1" indent="0">
              <a:buNone/>
            </a:pPr>
            <a:endParaRPr lang="en-US" dirty="0"/>
          </a:p>
        </p:txBody>
      </p:sp>
    </p:spTree>
    <p:extLst>
      <p:ext uri="{BB962C8B-B14F-4D97-AF65-F5344CB8AC3E}">
        <p14:creationId xmlns:p14="http://schemas.microsoft.com/office/powerpoint/2010/main" val="8801551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9AD2F-7FD1-4958-90EA-6FAE298882FB}"/>
              </a:ext>
            </a:extLst>
          </p:cNvPr>
          <p:cNvSpPr>
            <a:spLocks noGrp="1"/>
          </p:cNvSpPr>
          <p:nvPr>
            <p:ph type="title"/>
          </p:nvPr>
        </p:nvSpPr>
        <p:spPr/>
        <p:txBody>
          <a:bodyPr>
            <a:normAutofit fontScale="90000"/>
          </a:bodyPr>
          <a:lstStyle/>
          <a:p>
            <a:r>
              <a:rPr lang="en-US" dirty="0"/>
              <a:t>FAR 31.205-1 Public Relations &amp; Advertising Costs</a:t>
            </a:r>
            <a:br>
              <a:rPr lang="en-US" dirty="0"/>
            </a:br>
            <a:endParaRPr lang="en-US" dirty="0"/>
          </a:p>
        </p:txBody>
      </p:sp>
      <p:sp>
        <p:nvSpPr>
          <p:cNvPr id="3" name="Content Placeholder 2">
            <a:extLst>
              <a:ext uri="{FF2B5EF4-FFF2-40B4-BE49-F238E27FC236}">
                <a16:creationId xmlns:a16="http://schemas.microsoft.com/office/drawing/2014/main" id="{B0CBB663-B87E-47D6-BAE6-4CB435AB0748}"/>
              </a:ext>
            </a:extLst>
          </p:cNvPr>
          <p:cNvSpPr>
            <a:spLocks noGrp="1"/>
          </p:cNvSpPr>
          <p:nvPr>
            <p:ph idx="1"/>
          </p:nvPr>
        </p:nvSpPr>
        <p:spPr>
          <a:xfrm>
            <a:off x="838200" y="1355109"/>
            <a:ext cx="10515600" cy="4351338"/>
          </a:xfrm>
        </p:spPr>
        <p:txBody>
          <a:bodyPr>
            <a:normAutofit/>
          </a:bodyPr>
          <a:lstStyle/>
          <a:p>
            <a:r>
              <a:rPr lang="en-US" dirty="0"/>
              <a:t>The only allowable costs are those that are-	</a:t>
            </a:r>
          </a:p>
          <a:p>
            <a:pPr marL="914400" lvl="1" indent="-457200">
              <a:buFont typeface="+mj-lt"/>
              <a:buAutoNum type="arabicPeriod" startAt="7"/>
            </a:pPr>
            <a:r>
              <a:rPr lang="en-US" dirty="0"/>
              <a:t>Costs of participation in community service activities (</a:t>
            </a:r>
            <a:r>
              <a:rPr lang="en-US" i="1" dirty="0"/>
              <a:t>e.g.</a:t>
            </a:r>
            <a:r>
              <a:rPr lang="en-US" dirty="0"/>
              <a:t>, blood bank drives, charity drives, savings bond drives, disaster assistance)</a:t>
            </a:r>
          </a:p>
          <a:p>
            <a:pPr marL="914400" lvl="1" indent="-457200">
              <a:buFont typeface="+mj-lt"/>
              <a:buAutoNum type="arabicPeriod" startAt="7"/>
            </a:pPr>
            <a:endParaRPr lang="en-US" dirty="0"/>
          </a:p>
          <a:p>
            <a:pPr marL="914400" lvl="1" indent="-457200">
              <a:buFont typeface="+mj-lt"/>
              <a:buAutoNum type="arabicPeriod" startAt="7"/>
            </a:pPr>
            <a:r>
              <a:rPr lang="en-US" dirty="0"/>
              <a:t>Costs of plant tours and open houses </a:t>
            </a:r>
          </a:p>
          <a:p>
            <a:pPr marL="457200" lvl="1" indent="0">
              <a:buNone/>
            </a:pPr>
            <a:endParaRPr lang="en-US" dirty="0"/>
          </a:p>
        </p:txBody>
      </p:sp>
    </p:spTree>
    <p:extLst>
      <p:ext uri="{BB962C8B-B14F-4D97-AF65-F5344CB8AC3E}">
        <p14:creationId xmlns:p14="http://schemas.microsoft.com/office/powerpoint/2010/main" val="25577934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BC02D-606B-4DF5-AFD9-DA672F512634}"/>
              </a:ext>
            </a:extLst>
          </p:cNvPr>
          <p:cNvSpPr>
            <a:spLocks noGrp="1"/>
          </p:cNvSpPr>
          <p:nvPr>
            <p:ph type="title"/>
          </p:nvPr>
        </p:nvSpPr>
        <p:spPr/>
        <p:txBody>
          <a:bodyPr>
            <a:normAutofit/>
          </a:bodyPr>
          <a:lstStyle/>
          <a:p>
            <a:r>
              <a:rPr lang="en-US" sz="4000" dirty="0"/>
              <a:t>FAR 31.205-1 Public Relations &amp; Advertising Costs</a:t>
            </a:r>
          </a:p>
        </p:txBody>
      </p:sp>
      <p:sp>
        <p:nvSpPr>
          <p:cNvPr id="3" name="Content Placeholder 2">
            <a:extLst>
              <a:ext uri="{FF2B5EF4-FFF2-40B4-BE49-F238E27FC236}">
                <a16:creationId xmlns:a16="http://schemas.microsoft.com/office/drawing/2014/main" id="{6A267F84-F936-4AED-B2CF-FE40801E4478}"/>
              </a:ext>
            </a:extLst>
          </p:cNvPr>
          <p:cNvSpPr>
            <a:spLocks noGrp="1"/>
          </p:cNvSpPr>
          <p:nvPr>
            <p:ph idx="1"/>
          </p:nvPr>
        </p:nvSpPr>
        <p:spPr/>
        <p:txBody>
          <a:bodyPr>
            <a:normAutofit/>
          </a:bodyPr>
          <a:lstStyle/>
          <a:p>
            <a:r>
              <a:rPr lang="en-US" dirty="0"/>
              <a:t>Unallowable public relations and advertising costs include the following: </a:t>
            </a:r>
          </a:p>
          <a:p>
            <a:pPr marL="971550" lvl="1" indent="-514350">
              <a:buFont typeface="+mj-lt"/>
              <a:buAutoNum type="arabicPeriod"/>
            </a:pPr>
            <a:r>
              <a:rPr lang="en-US" dirty="0"/>
              <a:t>All public relations and advertising costs, except those specified to be allowable by FAR 31.205-1(d) and (e), whose primary purpose is to promote the sale of products or services by stimulating interest in a product or product line (except the Direct Selling costs made allowable under 31.205-38(b)(5)), or by disseminating messages calling favorable attention to the contractor for purposes of enhancing the company image to sell the company’s products or services.</a:t>
            </a:r>
          </a:p>
        </p:txBody>
      </p:sp>
    </p:spTree>
    <p:extLst>
      <p:ext uri="{BB962C8B-B14F-4D97-AF65-F5344CB8AC3E}">
        <p14:creationId xmlns:p14="http://schemas.microsoft.com/office/powerpoint/2010/main" val="15884123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BC02D-606B-4DF5-AFD9-DA672F512634}"/>
              </a:ext>
            </a:extLst>
          </p:cNvPr>
          <p:cNvSpPr>
            <a:spLocks noGrp="1"/>
          </p:cNvSpPr>
          <p:nvPr>
            <p:ph type="title"/>
          </p:nvPr>
        </p:nvSpPr>
        <p:spPr/>
        <p:txBody>
          <a:bodyPr>
            <a:normAutofit/>
          </a:bodyPr>
          <a:lstStyle/>
          <a:p>
            <a:r>
              <a:rPr lang="en-US" sz="4000" dirty="0"/>
              <a:t>FAR 31.205-1 Public Relations &amp; Advertising Costs</a:t>
            </a:r>
          </a:p>
        </p:txBody>
      </p:sp>
      <p:sp>
        <p:nvSpPr>
          <p:cNvPr id="3" name="Content Placeholder 2">
            <a:extLst>
              <a:ext uri="{FF2B5EF4-FFF2-40B4-BE49-F238E27FC236}">
                <a16:creationId xmlns:a16="http://schemas.microsoft.com/office/drawing/2014/main" id="{6A267F84-F936-4AED-B2CF-FE40801E4478}"/>
              </a:ext>
            </a:extLst>
          </p:cNvPr>
          <p:cNvSpPr>
            <a:spLocks noGrp="1"/>
          </p:cNvSpPr>
          <p:nvPr>
            <p:ph idx="1"/>
          </p:nvPr>
        </p:nvSpPr>
        <p:spPr/>
        <p:txBody>
          <a:bodyPr>
            <a:normAutofit fontScale="92500" lnSpcReduction="10000"/>
          </a:bodyPr>
          <a:lstStyle/>
          <a:p>
            <a:pPr marL="971550" lvl="1" indent="-514350">
              <a:buFont typeface="+mj-lt"/>
              <a:buAutoNum type="arabicPeriod" startAt="2"/>
            </a:pPr>
            <a:r>
              <a:rPr lang="en-US" dirty="0"/>
              <a:t>All costs of trade shows and other special events which do not contain a significant effort to promote the export sales of products normally sold to the U.S. Government.</a:t>
            </a:r>
          </a:p>
          <a:p>
            <a:pPr marL="1428750" lvl="2" indent="-514350">
              <a:buFont typeface="+mj-lt"/>
              <a:buAutoNum type="arabicPeriod" startAt="2"/>
            </a:pPr>
            <a:endParaRPr lang="en-US" dirty="0"/>
          </a:p>
          <a:p>
            <a:pPr marL="971550" lvl="1" indent="-514350">
              <a:buFont typeface="+mj-lt"/>
              <a:buAutoNum type="arabicPeriod" startAt="2"/>
            </a:pPr>
            <a:r>
              <a:rPr lang="en-US" dirty="0"/>
              <a:t>Costs of sponsoring meetings, conventions, symposia, seminars, and other special events when the principal purpose of the event is other than dissemination of technical information or stimulation of production.</a:t>
            </a:r>
          </a:p>
          <a:p>
            <a:pPr marL="1428750" lvl="2" indent="-514350">
              <a:buFont typeface="+mj-lt"/>
              <a:buAutoNum type="arabicPeriod" startAt="2"/>
            </a:pPr>
            <a:endParaRPr lang="en-US" dirty="0"/>
          </a:p>
          <a:p>
            <a:pPr marL="971550" lvl="1" indent="-514350">
              <a:buFont typeface="+mj-lt"/>
              <a:buAutoNum type="arabicPeriod" startAt="2"/>
            </a:pPr>
            <a:r>
              <a:rPr lang="en-US" dirty="0"/>
              <a:t>Costs of Ceremonies such as corporate celebrations and new product announcements.</a:t>
            </a:r>
          </a:p>
          <a:p>
            <a:pPr marL="1428750" lvl="2" indent="-514350">
              <a:buFont typeface="+mj-lt"/>
              <a:buAutoNum type="arabicPeriod" startAt="2"/>
            </a:pPr>
            <a:endParaRPr lang="en-US" dirty="0"/>
          </a:p>
          <a:p>
            <a:pPr marL="971550" lvl="1" indent="-514350">
              <a:buFont typeface="+mj-lt"/>
              <a:buAutoNum type="arabicPeriod" startAt="2"/>
            </a:pPr>
            <a:r>
              <a:rPr lang="en-US" dirty="0"/>
              <a:t>Costs of promotional material, motion pictures, videotapes, brochures, handouts, magazines, and other media that are designed  to call favorable attention to the contractor and its activities. </a:t>
            </a:r>
          </a:p>
        </p:txBody>
      </p:sp>
    </p:spTree>
    <p:extLst>
      <p:ext uri="{BB962C8B-B14F-4D97-AF65-F5344CB8AC3E}">
        <p14:creationId xmlns:p14="http://schemas.microsoft.com/office/powerpoint/2010/main" val="34458013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BC02D-606B-4DF5-AFD9-DA672F512634}"/>
              </a:ext>
            </a:extLst>
          </p:cNvPr>
          <p:cNvSpPr>
            <a:spLocks noGrp="1"/>
          </p:cNvSpPr>
          <p:nvPr>
            <p:ph type="title"/>
          </p:nvPr>
        </p:nvSpPr>
        <p:spPr/>
        <p:txBody>
          <a:bodyPr>
            <a:normAutofit/>
          </a:bodyPr>
          <a:lstStyle/>
          <a:p>
            <a:r>
              <a:rPr lang="en-US" sz="4000" dirty="0"/>
              <a:t>FAR 31.205-1 Public Relations &amp; Advertising Costs</a:t>
            </a:r>
          </a:p>
        </p:txBody>
      </p:sp>
      <p:sp>
        <p:nvSpPr>
          <p:cNvPr id="3" name="Content Placeholder 2">
            <a:extLst>
              <a:ext uri="{FF2B5EF4-FFF2-40B4-BE49-F238E27FC236}">
                <a16:creationId xmlns:a16="http://schemas.microsoft.com/office/drawing/2014/main" id="{6A267F84-F936-4AED-B2CF-FE40801E4478}"/>
              </a:ext>
            </a:extLst>
          </p:cNvPr>
          <p:cNvSpPr>
            <a:spLocks noGrp="1"/>
          </p:cNvSpPr>
          <p:nvPr>
            <p:ph idx="1"/>
          </p:nvPr>
        </p:nvSpPr>
        <p:spPr/>
        <p:txBody>
          <a:bodyPr>
            <a:normAutofit/>
          </a:bodyPr>
          <a:lstStyle/>
          <a:p>
            <a:pPr marL="971550" lvl="1" indent="-514350">
              <a:buFont typeface="+mj-lt"/>
              <a:buAutoNum type="arabicPeriod" startAt="6"/>
            </a:pPr>
            <a:r>
              <a:rPr lang="en-US" dirty="0"/>
              <a:t>Costs of souvenirs, models, imprinted clothing, buttons, and other mementos provided to customers or the public.</a:t>
            </a:r>
          </a:p>
          <a:p>
            <a:pPr marL="1428750" lvl="2" indent="-514350">
              <a:buFont typeface="+mj-lt"/>
              <a:buAutoNum type="arabicPeriod" startAt="6"/>
            </a:pPr>
            <a:endParaRPr lang="en-US" dirty="0"/>
          </a:p>
          <a:p>
            <a:pPr marL="971550" lvl="1" indent="-514350">
              <a:buFont typeface="+mj-lt"/>
              <a:buAutoNum type="arabicPeriod" startAt="6"/>
            </a:pPr>
            <a:r>
              <a:rPr lang="en-US" dirty="0"/>
              <a:t>Costs of memberships in civic and community organizations.</a:t>
            </a:r>
          </a:p>
          <a:p>
            <a:pPr marL="1428750" lvl="2" indent="-514350">
              <a:buFont typeface="+mj-lt"/>
              <a:buAutoNum type="arabicPeriod" startAt="6"/>
            </a:pPr>
            <a:endParaRPr lang="en-US" dirty="0"/>
          </a:p>
          <a:p>
            <a:pPr marL="971550" lvl="1" indent="-514350">
              <a:buFont typeface="+mj-lt"/>
              <a:buAutoNum type="arabicPeriod" startAt="6"/>
            </a:pPr>
            <a:r>
              <a:rPr lang="en-US" dirty="0"/>
              <a:t>Costs associated with the donation of excess food to nonprofit organizations in accordance with the Federal Food Donation Act of 2008</a:t>
            </a:r>
          </a:p>
          <a:p>
            <a:pPr marL="0" indent="0">
              <a:buNone/>
            </a:pPr>
            <a:endParaRPr lang="en-US" dirty="0"/>
          </a:p>
        </p:txBody>
      </p:sp>
    </p:spTree>
    <p:extLst>
      <p:ext uri="{BB962C8B-B14F-4D97-AF65-F5344CB8AC3E}">
        <p14:creationId xmlns:p14="http://schemas.microsoft.com/office/powerpoint/2010/main" val="31799984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C441C-B220-4DC6-9D69-A0D4C0B41E4E}"/>
              </a:ext>
            </a:extLst>
          </p:cNvPr>
          <p:cNvSpPr>
            <a:spLocks noGrp="1"/>
          </p:cNvSpPr>
          <p:nvPr>
            <p:ph type="title"/>
          </p:nvPr>
        </p:nvSpPr>
        <p:spPr/>
        <p:txBody>
          <a:bodyPr/>
          <a:lstStyle/>
          <a:p>
            <a:r>
              <a:rPr lang="en-US" dirty="0"/>
              <a:t>FAR 31.205-3 Bad Debts</a:t>
            </a:r>
          </a:p>
        </p:txBody>
      </p:sp>
      <p:sp>
        <p:nvSpPr>
          <p:cNvPr id="3" name="Content Placeholder 2">
            <a:extLst>
              <a:ext uri="{FF2B5EF4-FFF2-40B4-BE49-F238E27FC236}">
                <a16:creationId xmlns:a16="http://schemas.microsoft.com/office/drawing/2014/main" id="{D00E4040-4636-42C8-9047-D3FAC5E96DD9}"/>
              </a:ext>
            </a:extLst>
          </p:cNvPr>
          <p:cNvSpPr>
            <a:spLocks noGrp="1"/>
          </p:cNvSpPr>
          <p:nvPr>
            <p:ph idx="1"/>
          </p:nvPr>
        </p:nvSpPr>
        <p:spPr/>
        <p:txBody>
          <a:bodyPr/>
          <a:lstStyle/>
          <a:p>
            <a:r>
              <a:rPr lang="en-US" dirty="0"/>
              <a:t>Bad debts, including actual or estimated losses arising from uncollectible accounts receivable due from customers and other </a:t>
            </a:r>
            <a:r>
              <a:rPr lang="en-US" i="1" dirty="0"/>
              <a:t>claims</a:t>
            </a:r>
            <a:r>
              <a:rPr lang="en-US" dirty="0"/>
              <a:t>, and any </a:t>
            </a:r>
            <a:r>
              <a:rPr lang="en-US" i="1" dirty="0"/>
              <a:t>directly associated costs </a:t>
            </a:r>
            <a:r>
              <a:rPr lang="en-US" dirty="0"/>
              <a:t>such as collection costs, and legal costs are unallowable.</a:t>
            </a:r>
          </a:p>
        </p:txBody>
      </p:sp>
    </p:spTree>
    <p:extLst>
      <p:ext uri="{BB962C8B-B14F-4D97-AF65-F5344CB8AC3E}">
        <p14:creationId xmlns:p14="http://schemas.microsoft.com/office/powerpoint/2010/main" val="26108330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EBD06-669D-47FE-A231-411B7EF952D0}"/>
              </a:ext>
            </a:extLst>
          </p:cNvPr>
          <p:cNvSpPr>
            <a:spLocks noGrp="1"/>
          </p:cNvSpPr>
          <p:nvPr>
            <p:ph type="title"/>
          </p:nvPr>
        </p:nvSpPr>
        <p:spPr/>
        <p:txBody>
          <a:bodyPr/>
          <a:lstStyle/>
          <a:p>
            <a:r>
              <a:rPr lang="en-US" dirty="0"/>
              <a:t>FAR 31.205-4 Bonding Costs </a:t>
            </a:r>
          </a:p>
        </p:txBody>
      </p:sp>
      <p:sp>
        <p:nvSpPr>
          <p:cNvPr id="3" name="Content Placeholder 2">
            <a:extLst>
              <a:ext uri="{FF2B5EF4-FFF2-40B4-BE49-F238E27FC236}">
                <a16:creationId xmlns:a16="http://schemas.microsoft.com/office/drawing/2014/main" id="{FBC23EDB-2CB5-4B44-B4BD-35CB2079E33C}"/>
              </a:ext>
            </a:extLst>
          </p:cNvPr>
          <p:cNvSpPr>
            <a:spLocks noGrp="1"/>
          </p:cNvSpPr>
          <p:nvPr>
            <p:ph idx="1"/>
          </p:nvPr>
        </p:nvSpPr>
        <p:spPr/>
        <p:txBody>
          <a:bodyPr>
            <a:normAutofit fontScale="92500" lnSpcReduction="20000"/>
          </a:bodyPr>
          <a:lstStyle/>
          <a:p>
            <a:r>
              <a:rPr lang="en-US" dirty="0"/>
              <a:t>Bonding costs arise when the Government requires assurance against financial loss by reason of the act or default of the contractor. They arise also in instances where the contractor requires similar assurance. Included are such bonds as bid, performance, payment, advance payment, infringement, and fidelity bonds.</a:t>
            </a:r>
          </a:p>
          <a:p>
            <a:endParaRPr lang="en-US" dirty="0"/>
          </a:p>
          <a:p>
            <a:r>
              <a:rPr lang="en-US" dirty="0"/>
              <a:t>Bonding costs required by the terms of a contract are allowable</a:t>
            </a:r>
          </a:p>
          <a:p>
            <a:endParaRPr lang="en-US" dirty="0"/>
          </a:p>
          <a:p>
            <a:r>
              <a:rPr lang="en-US" dirty="0"/>
              <a:t>Bonding costs required by a contractor in the general conduct of its business are allowable to the extent that bonding is in accordance with sound business practice and the rates and premiums are reasonable under the circumstances.</a:t>
            </a:r>
          </a:p>
        </p:txBody>
      </p:sp>
    </p:spTree>
    <p:extLst>
      <p:ext uri="{BB962C8B-B14F-4D97-AF65-F5344CB8AC3E}">
        <p14:creationId xmlns:p14="http://schemas.microsoft.com/office/powerpoint/2010/main" val="26629816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EBD06-669D-47FE-A231-411B7EF952D0}"/>
              </a:ext>
            </a:extLst>
          </p:cNvPr>
          <p:cNvSpPr>
            <a:spLocks noGrp="1"/>
          </p:cNvSpPr>
          <p:nvPr>
            <p:ph type="title"/>
          </p:nvPr>
        </p:nvSpPr>
        <p:spPr/>
        <p:txBody>
          <a:bodyPr>
            <a:normAutofit fontScale="90000"/>
          </a:bodyPr>
          <a:lstStyle/>
          <a:p>
            <a:r>
              <a:rPr lang="en-US" dirty="0"/>
              <a:t>FAR 31.205-6 Compensation for Personal Services</a:t>
            </a:r>
            <a:br>
              <a:rPr lang="en-US" dirty="0"/>
            </a:br>
            <a:endParaRPr lang="en-US" dirty="0"/>
          </a:p>
        </p:txBody>
      </p:sp>
      <p:sp>
        <p:nvSpPr>
          <p:cNvPr id="3" name="Content Placeholder 2">
            <a:extLst>
              <a:ext uri="{FF2B5EF4-FFF2-40B4-BE49-F238E27FC236}">
                <a16:creationId xmlns:a16="http://schemas.microsoft.com/office/drawing/2014/main" id="{FBC23EDB-2CB5-4B44-B4BD-35CB2079E33C}"/>
              </a:ext>
            </a:extLst>
          </p:cNvPr>
          <p:cNvSpPr>
            <a:spLocks noGrp="1"/>
          </p:cNvSpPr>
          <p:nvPr>
            <p:ph idx="1"/>
          </p:nvPr>
        </p:nvSpPr>
        <p:spPr/>
        <p:txBody>
          <a:bodyPr/>
          <a:lstStyle/>
          <a:p>
            <a:r>
              <a:rPr lang="en-US" dirty="0"/>
              <a:t>FAR 31.205-6 will be presented by Stambaugh Ness </a:t>
            </a:r>
          </a:p>
        </p:txBody>
      </p:sp>
    </p:spTree>
    <p:extLst>
      <p:ext uri="{BB962C8B-B14F-4D97-AF65-F5344CB8AC3E}">
        <p14:creationId xmlns:p14="http://schemas.microsoft.com/office/powerpoint/2010/main" val="3480251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02866-00A5-44B2-A0ED-C8D12991F5AB}"/>
              </a:ext>
            </a:extLst>
          </p:cNvPr>
          <p:cNvSpPr>
            <a:spLocks noGrp="1"/>
          </p:cNvSpPr>
          <p:nvPr>
            <p:ph type="title"/>
          </p:nvPr>
        </p:nvSpPr>
        <p:spPr/>
        <p:txBody>
          <a:bodyPr/>
          <a:lstStyle/>
          <a:p>
            <a:r>
              <a:rPr lang="en-US" dirty="0"/>
              <a:t>FAR 31.201-2 Determining Allowability</a:t>
            </a:r>
          </a:p>
        </p:txBody>
      </p:sp>
      <p:sp>
        <p:nvSpPr>
          <p:cNvPr id="3" name="Content Placeholder 2">
            <a:extLst>
              <a:ext uri="{FF2B5EF4-FFF2-40B4-BE49-F238E27FC236}">
                <a16:creationId xmlns:a16="http://schemas.microsoft.com/office/drawing/2014/main" id="{1958417A-18CB-46EA-BE21-E9D31F9FF240}"/>
              </a:ext>
            </a:extLst>
          </p:cNvPr>
          <p:cNvSpPr>
            <a:spLocks noGrp="1"/>
          </p:cNvSpPr>
          <p:nvPr>
            <p:ph idx="1"/>
          </p:nvPr>
        </p:nvSpPr>
        <p:spPr/>
        <p:txBody>
          <a:bodyPr>
            <a:normAutofit/>
          </a:bodyPr>
          <a:lstStyle/>
          <a:p>
            <a:r>
              <a:rPr lang="en-US" dirty="0"/>
              <a:t>Certain cost principles of FAR Part 31 incorporate the measurement, assignment, and allocability rules of selected CAS and limit the allowability of costs to the amounts determined using the criteria in those selected standards. Only those CAS or portions of standards specifically made applicable by the cost principles in this subpart are mandatory unless the contract is CAS-covered</a:t>
            </a:r>
          </a:p>
        </p:txBody>
      </p:sp>
    </p:spTree>
    <p:extLst>
      <p:ext uri="{BB962C8B-B14F-4D97-AF65-F5344CB8AC3E}">
        <p14:creationId xmlns:p14="http://schemas.microsoft.com/office/powerpoint/2010/main" val="18393173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00812-4F3E-4C52-83FB-EA021AF00112}"/>
              </a:ext>
            </a:extLst>
          </p:cNvPr>
          <p:cNvSpPr>
            <a:spLocks noGrp="1"/>
          </p:cNvSpPr>
          <p:nvPr>
            <p:ph type="title"/>
          </p:nvPr>
        </p:nvSpPr>
        <p:spPr/>
        <p:txBody>
          <a:bodyPr/>
          <a:lstStyle/>
          <a:p>
            <a:r>
              <a:rPr lang="en-US" dirty="0"/>
              <a:t>FAR 31.205-7 Contingencies</a:t>
            </a:r>
          </a:p>
        </p:txBody>
      </p:sp>
      <p:sp>
        <p:nvSpPr>
          <p:cNvPr id="3" name="Content Placeholder 2">
            <a:extLst>
              <a:ext uri="{FF2B5EF4-FFF2-40B4-BE49-F238E27FC236}">
                <a16:creationId xmlns:a16="http://schemas.microsoft.com/office/drawing/2014/main" id="{ED59F553-1F0E-4062-A8CD-29C61C8968A7}"/>
              </a:ext>
            </a:extLst>
          </p:cNvPr>
          <p:cNvSpPr>
            <a:spLocks noGrp="1"/>
          </p:cNvSpPr>
          <p:nvPr>
            <p:ph idx="1"/>
          </p:nvPr>
        </p:nvSpPr>
        <p:spPr/>
        <p:txBody>
          <a:bodyPr/>
          <a:lstStyle/>
          <a:p>
            <a:r>
              <a:rPr lang="en-US" dirty="0"/>
              <a:t>Costs for contingencies are generally unallowable.</a:t>
            </a:r>
          </a:p>
          <a:p>
            <a:endParaRPr lang="en-US" dirty="0"/>
          </a:p>
        </p:txBody>
      </p:sp>
    </p:spTree>
    <p:extLst>
      <p:ext uri="{BB962C8B-B14F-4D97-AF65-F5344CB8AC3E}">
        <p14:creationId xmlns:p14="http://schemas.microsoft.com/office/powerpoint/2010/main" val="28276660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30314-5745-4440-B23E-1C69C54205EB}"/>
              </a:ext>
            </a:extLst>
          </p:cNvPr>
          <p:cNvSpPr>
            <a:spLocks noGrp="1"/>
          </p:cNvSpPr>
          <p:nvPr>
            <p:ph type="title"/>
          </p:nvPr>
        </p:nvSpPr>
        <p:spPr/>
        <p:txBody>
          <a:bodyPr/>
          <a:lstStyle/>
          <a:p>
            <a:r>
              <a:rPr lang="en-US" b="1" dirty="0"/>
              <a:t>FAR 31.205-8 Contributions or Donations</a:t>
            </a:r>
            <a:endParaRPr lang="en-US" dirty="0"/>
          </a:p>
        </p:txBody>
      </p:sp>
      <p:sp>
        <p:nvSpPr>
          <p:cNvPr id="3" name="Content Placeholder 2">
            <a:extLst>
              <a:ext uri="{FF2B5EF4-FFF2-40B4-BE49-F238E27FC236}">
                <a16:creationId xmlns:a16="http://schemas.microsoft.com/office/drawing/2014/main" id="{9E106F82-B409-4B0B-8F01-6F8CEDFA9F99}"/>
              </a:ext>
            </a:extLst>
          </p:cNvPr>
          <p:cNvSpPr>
            <a:spLocks noGrp="1"/>
          </p:cNvSpPr>
          <p:nvPr>
            <p:ph idx="1"/>
          </p:nvPr>
        </p:nvSpPr>
        <p:spPr/>
        <p:txBody>
          <a:bodyPr/>
          <a:lstStyle/>
          <a:p>
            <a:r>
              <a:rPr lang="en-US" dirty="0"/>
              <a:t>Contributions or donations, including cash, property and services, regardless of recipient, are unallowable, except as provided in: </a:t>
            </a:r>
          </a:p>
          <a:p>
            <a:endParaRPr lang="en-US" dirty="0"/>
          </a:p>
          <a:p>
            <a:r>
              <a:rPr lang="en-US" b="1" dirty="0"/>
              <a:t>FAR 31.205-1(e)(3).  </a:t>
            </a:r>
            <a:r>
              <a:rPr lang="en-US" dirty="0"/>
              <a:t>Costs of participation in community service activities (</a:t>
            </a:r>
            <a:r>
              <a:rPr lang="en-US" i="1" dirty="0"/>
              <a:t>e.g.</a:t>
            </a:r>
            <a:r>
              <a:rPr lang="en-US" dirty="0"/>
              <a:t>, blood bank drives, charity drives, savings bond drives, disaster assistance)  Cash contributions are unallowable,  donation of time &amp; labor is allowable.  </a:t>
            </a:r>
          </a:p>
        </p:txBody>
      </p:sp>
    </p:spTree>
    <p:extLst>
      <p:ext uri="{BB962C8B-B14F-4D97-AF65-F5344CB8AC3E}">
        <p14:creationId xmlns:p14="http://schemas.microsoft.com/office/powerpoint/2010/main" val="28194412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55D06-81B4-4F5C-9A7E-A277B1178975}"/>
              </a:ext>
            </a:extLst>
          </p:cNvPr>
          <p:cNvSpPr>
            <a:spLocks noGrp="1"/>
          </p:cNvSpPr>
          <p:nvPr>
            <p:ph type="title"/>
          </p:nvPr>
        </p:nvSpPr>
        <p:spPr/>
        <p:txBody>
          <a:bodyPr/>
          <a:lstStyle/>
          <a:p>
            <a:r>
              <a:rPr lang="en-US" b="1" dirty="0"/>
              <a:t>FAR 31.205-10 Cost of Money.</a:t>
            </a:r>
            <a:endParaRPr lang="en-US" dirty="0"/>
          </a:p>
        </p:txBody>
      </p:sp>
      <p:sp>
        <p:nvSpPr>
          <p:cNvPr id="3" name="Content Placeholder 2">
            <a:extLst>
              <a:ext uri="{FF2B5EF4-FFF2-40B4-BE49-F238E27FC236}">
                <a16:creationId xmlns:a16="http://schemas.microsoft.com/office/drawing/2014/main" id="{344A8E58-D8A5-4604-914E-484062EB79CC}"/>
              </a:ext>
            </a:extLst>
          </p:cNvPr>
          <p:cNvSpPr>
            <a:spLocks noGrp="1"/>
          </p:cNvSpPr>
          <p:nvPr>
            <p:ph idx="1"/>
          </p:nvPr>
        </p:nvSpPr>
        <p:spPr/>
        <p:txBody>
          <a:bodyPr>
            <a:normAutofit/>
          </a:bodyPr>
          <a:lstStyle/>
          <a:p>
            <a:r>
              <a:rPr lang="en-US" dirty="0"/>
              <a:t>Cost of money is an imputer cost that is not a form of interest on borrowing.  It is am incurred cost for cost-reimbursement purposes under applicable contracts.</a:t>
            </a:r>
          </a:p>
          <a:p>
            <a:endParaRPr lang="en-US" dirty="0"/>
          </a:p>
          <a:p>
            <a:r>
              <a:rPr lang="en-US" dirty="0"/>
              <a:t>Actual interest cost in lieu of the calculated imputed cost of money is unallowable.</a:t>
            </a:r>
          </a:p>
          <a:p>
            <a:endParaRPr lang="en-US" dirty="0"/>
          </a:p>
          <a:p>
            <a:r>
              <a:rPr lang="en-US" dirty="0"/>
              <a:t>Use Average Federal Prompt Interest Rate</a:t>
            </a:r>
          </a:p>
        </p:txBody>
      </p:sp>
    </p:spTree>
    <p:extLst>
      <p:ext uri="{BB962C8B-B14F-4D97-AF65-F5344CB8AC3E}">
        <p14:creationId xmlns:p14="http://schemas.microsoft.com/office/powerpoint/2010/main" val="32696781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55D06-81B4-4F5C-9A7E-A277B1178975}"/>
              </a:ext>
            </a:extLst>
          </p:cNvPr>
          <p:cNvSpPr>
            <a:spLocks noGrp="1"/>
          </p:cNvSpPr>
          <p:nvPr>
            <p:ph type="title"/>
          </p:nvPr>
        </p:nvSpPr>
        <p:spPr/>
        <p:txBody>
          <a:bodyPr/>
          <a:lstStyle/>
          <a:p>
            <a:r>
              <a:rPr lang="en-US" b="1" dirty="0"/>
              <a:t>FAR 31.205-10 Cost of Money.</a:t>
            </a:r>
            <a:endParaRPr lang="en-US" dirty="0"/>
          </a:p>
        </p:txBody>
      </p:sp>
      <p:sp>
        <p:nvSpPr>
          <p:cNvPr id="3" name="Content Placeholder 2">
            <a:extLst>
              <a:ext uri="{FF2B5EF4-FFF2-40B4-BE49-F238E27FC236}">
                <a16:creationId xmlns:a16="http://schemas.microsoft.com/office/drawing/2014/main" id="{344A8E58-D8A5-4604-914E-484062EB79CC}"/>
              </a:ext>
            </a:extLst>
          </p:cNvPr>
          <p:cNvSpPr>
            <a:spLocks noGrp="1"/>
          </p:cNvSpPr>
          <p:nvPr>
            <p:ph idx="1"/>
          </p:nvPr>
        </p:nvSpPr>
        <p:spPr/>
        <p:txBody>
          <a:bodyPr>
            <a:normAutofit/>
          </a:bodyPr>
          <a:lstStyle/>
          <a:p>
            <a:r>
              <a:rPr lang="en-US" dirty="0"/>
              <a:t>Cost of money is allowable, provided-</a:t>
            </a:r>
          </a:p>
          <a:p>
            <a:endParaRPr lang="en-US" dirty="0"/>
          </a:p>
          <a:p>
            <a:pPr marL="971550" lvl="1" indent="-514350">
              <a:buFont typeface="+mj-lt"/>
              <a:buAutoNum type="arabicPeriod"/>
            </a:pPr>
            <a:r>
              <a:rPr lang="en-US" dirty="0"/>
              <a:t>It is measured, assigned, and allocated to contracts in accordance with 48 CFR9904.414or measured and added to the cost of capital assets under construction in accordance with 48 CFR9904.417, as applicable;</a:t>
            </a:r>
          </a:p>
          <a:p>
            <a:pPr marL="971550" lvl="1" indent="-514350">
              <a:buFont typeface="+mj-lt"/>
              <a:buAutoNum type="arabicPeriod"/>
            </a:pPr>
            <a:r>
              <a:rPr lang="en-US" dirty="0"/>
              <a:t>The requirements of 31.205-52 (Asset Valuation from Business Combination), which limit the allowability of cost of money, are followed; and</a:t>
            </a:r>
          </a:p>
          <a:p>
            <a:pPr marL="971550" lvl="1" indent="-514350">
              <a:buFont typeface="+mj-lt"/>
              <a:buAutoNum type="arabicPeriod"/>
            </a:pPr>
            <a:r>
              <a:rPr lang="en-US" dirty="0"/>
              <a:t>The estimated facilities capital cost of money is specifically identified and proposed in cost </a:t>
            </a:r>
            <a:r>
              <a:rPr lang="en-US" i="1" dirty="0"/>
              <a:t>proposals </a:t>
            </a:r>
            <a:r>
              <a:rPr lang="en-US" dirty="0"/>
              <a:t>relating to the contract under which the cost is to be claimed.</a:t>
            </a:r>
          </a:p>
        </p:txBody>
      </p:sp>
    </p:spTree>
    <p:extLst>
      <p:ext uri="{BB962C8B-B14F-4D97-AF65-F5344CB8AC3E}">
        <p14:creationId xmlns:p14="http://schemas.microsoft.com/office/powerpoint/2010/main" val="19345125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F0106-F1D6-4881-8450-9DCB16E529BD}"/>
              </a:ext>
            </a:extLst>
          </p:cNvPr>
          <p:cNvSpPr>
            <a:spLocks noGrp="1"/>
          </p:cNvSpPr>
          <p:nvPr>
            <p:ph type="title"/>
          </p:nvPr>
        </p:nvSpPr>
        <p:spPr/>
        <p:txBody>
          <a:bodyPr/>
          <a:lstStyle/>
          <a:p>
            <a:r>
              <a:rPr lang="en-US" dirty="0"/>
              <a:t>FAR 31.205-11 Deprecation</a:t>
            </a:r>
          </a:p>
        </p:txBody>
      </p:sp>
      <p:sp>
        <p:nvSpPr>
          <p:cNvPr id="3" name="Content Placeholder 2">
            <a:extLst>
              <a:ext uri="{FF2B5EF4-FFF2-40B4-BE49-F238E27FC236}">
                <a16:creationId xmlns:a16="http://schemas.microsoft.com/office/drawing/2014/main" id="{CFA7BC79-7C07-4E46-8D28-465A01A2EF2B}"/>
              </a:ext>
            </a:extLst>
          </p:cNvPr>
          <p:cNvSpPr>
            <a:spLocks noGrp="1"/>
          </p:cNvSpPr>
          <p:nvPr>
            <p:ph idx="1"/>
          </p:nvPr>
        </p:nvSpPr>
        <p:spPr/>
        <p:txBody>
          <a:bodyPr>
            <a:normAutofit/>
          </a:bodyPr>
          <a:lstStyle/>
          <a:p>
            <a:r>
              <a:rPr lang="en-US" dirty="0"/>
              <a:t>Depreciation on a contractor’s plant, equipment, and other capital facilities is an allowable contract cost, subject to the limitations contained in this cost principle. </a:t>
            </a:r>
          </a:p>
          <a:p>
            <a:r>
              <a:rPr lang="en-US" dirty="0"/>
              <a:t>For contracts to which 48 CFR9904.409 is not applied (Non CAS-covered contracts), except as indicated in paragraphs (g)and (h) of this subsection, allowable depreciation </a:t>
            </a:r>
            <a:r>
              <a:rPr lang="en-US" b="1" dirty="0"/>
              <a:t>shall not exceed the amount used for financial accounting purposes</a:t>
            </a:r>
            <a:r>
              <a:rPr lang="en-US" dirty="0"/>
              <a:t>, and shall be determined in a manner consistent with the depreciation policies and procedures followed in the same segment on non-Government business.</a:t>
            </a:r>
          </a:p>
        </p:txBody>
      </p:sp>
    </p:spTree>
    <p:extLst>
      <p:ext uri="{BB962C8B-B14F-4D97-AF65-F5344CB8AC3E}">
        <p14:creationId xmlns:p14="http://schemas.microsoft.com/office/powerpoint/2010/main" val="20220743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F0106-F1D6-4881-8450-9DCB16E529BD}"/>
              </a:ext>
            </a:extLst>
          </p:cNvPr>
          <p:cNvSpPr>
            <a:spLocks noGrp="1"/>
          </p:cNvSpPr>
          <p:nvPr>
            <p:ph type="title"/>
          </p:nvPr>
        </p:nvSpPr>
        <p:spPr/>
        <p:txBody>
          <a:bodyPr/>
          <a:lstStyle/>
          <a:p>
            <a:r>
              <a:rPr lang="en-US" dirty="0"/>
              <a:t>FAR 31.205-11 Deprecation</a:t>
            </a:r>
          </a:p>
        </p:txBody>
      </p:sp>
      <p:sp>
        <p:nvSpPr>
          <p:cNvPr id="3" name="Content Placeholder 2">
            <a:extLst>
              <a:ext uri="{FF2B5EF4-FFF2-40B4-BE49-F238E27FC236}">
                <a16:creationId xmlns:a16="http://schemas.microsoft.com/office/drawing/2014/main" id="{CFA7BC79-7C07-4E46-8D28-465A01A2EF2B}"/>
              </a:ext>
            </a:extLst>
          </p:cNvPr>
          <p:cNvSpPr>
            <a:spLocks noGrp="1"/>
          </p:cNvSpPr>
          <p:nvPr>
            <p:ph idx="1"/>
          </p:nvPr>
        </p:nvSpPr>
        <p:spPr/>
        <p:txBody>
          <a:bodyPr>
            <a:normAutofit lnSpcReduction="10000"/>
          </a:bodyPr>
          <a:lstStyle/>
          <a:p>
            <a:r>
              <a:rPr lang="en-US" dirty="0"/>
              <a:t>Depreciation, rental, or use charges are unallowable on property acquired from the Government at no cost by the contractor or by any division, subsidiary, or affiliate of the contractor under common control.</a:t>
            </a:r>
          </a:p>
          <a:p>
            <a:r>
              <a:rPr lang="en-US" dirty="0"/>
              <a:t>No depreciation or rental is allowed on property fully depreciated by the contractor or by any division, subsidiary, or affiliate of the contractor under common control. However, a reasonable charge for using fully depreciated property may be agreed upon and allowed.  In determining the charge cost, estimated useful life effect of increased maintenance costs and decreased efficiency and previous depreciation charged to the government should be considered.</a:t>
            </a:r>
          </a:p>
          <a:p>
            <a:endParaRPr lang="en-US" dirty="0"/>
          </a:p>
          <a:p>
            <a:endParaRPr lang="en-US" dirty="0"/>
          </a:p>
        </p:txBody>
      </p:sp>
    </p:spTree>
    <p:extLst>
      <p:ext uri="{BB962C8B-B14F-4D97-AF65-F5344CB8AC3E}">
        <p14:creationId xmlns:p14="http://schemas.microsoft.com/office/powerpoint/2010/main" val="37894089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F0106-F1D6-4881-8450-9DCB16E529BD}"/>
              </a:ext>
            </a:extLst>
          </p:cNvPr>
          <p:cNvSpPr>
            <a:spLocks noGrp="1"/>
          </p:cNvSpPr>
          <p:nvPr>
            <p:ph type="title"/>
          </p:nvPr>
        </p:nvSpPr>
        <p:spPr/>
        <p:txBody>
          <a:bodyPr/>
          <a:lstStyle/>
          <a:p>
            <a:r>
              <a:rPr lang="en-US" dirty="0"/>
              <a:t>FAR 31.205-11 Deprecation</a:t>
            </a:r>
          </a:p>
        </p:txBody>
      </p:sp>
      <p:sp>
        <p:nvSpPr>
          <p:cNvPr id="3" name="Content Placeholder 2">
            <a:extLst>
              <a:ext uri="{FF2B5EF4-FFF2-40B4-BE49-F238E27FC236}">
                <a16:creationId xmlns:a16="http://schemas.microsoft.com/office/drawing/2014/main" id="{CFA7BC79-7C07-4E46-8D28-465A01A2EF2B}"/>
              </a:ext>
            </a:extLst>
          </p:cNvPr>
          <p:cNvSpPr>
            <a:spLocks noGrp="1"/>
          </p:cNvSpPr>
          <p:nvPr>
            <p:ph idx="1"/>
          </p:nvPr>
        </p:nvSpPr>
        <p:spPr/>
        <p:txBody>
          <a:bodyPr/>
          <a:lstStyle/>
          <a:p>
            <a:r>
              <a:rPr lang="en-US" dirty="0"/>
              <a:t>In the event of a write-down from carrying value to fair value as a result of impairments caused by events or changes in circumstances, allowable depreciation of the impaired assets is limited to the amounts that would have been allowed had the assets not been written down (see </a:t>
            </a:r>
            <a:r>
              <a:rPr lang="en-US" u="sng" dirty="0"/>
              <a:t>31.205-16</a:t>
            </a:r>
            <a:r>
              <a:rPr lang="en-US" dirty="0"/>
              <a:t>(g)). However, this does not preclude a change in depreciation resulting from other causes such as permissible changes in estimates of service life, consumption of services, or residual value.</a:t>
            </a:r>
          </a:p>
          <a:p>
            <a:endParaRPr lang="en-US" dirty="0"/>
          </a:p>
        </p:txBody>
      </p:sp>
    </p:spTree>
    <p:extLst>
      <p:ext uri="{BB962C8B-B14F-4D97-AF65-F5344CB8AC3E}">
        <p14:creationId xmlns:p14="http://schemas.microsoft.com/office/powerpoint/2010/main" val="24481246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F0106-F1D6-4881-8450-9DCB16E529BD}"/>
              </a:ext>
            </a:extLst>
          </p:cNvPr>
          <p:cNvSpPr>
            <a:spLocks noGrp="1"/>
          </p:cNvSpPr>
          <p:nvPr>
            <p:ph type="title"/>
          </p:nvPr>
        </p:nvSpPr>
        <p:spPr/>
        <p:txBody>
          <a:bodyPr/>
          <a:lstStyle/>
          <a:p>
            <a:r>
              <a:rPr lang="en-US" dirty="0"/>
              <a:t>FAR 31.205-11 Deprecation</a:t>
            </a:r>
          </a:p>
        </p:txBody>
      </p:sp>
      <p:sp>
        <p:nvSpPr>
          <p:cNvPr id="3" name="Content Placeholder 2">
            <a:extLst>
              <a:ext uri="{FF2B5EF4-FFF2-40B4-BE49-F238E27FC236}">
                <a16:creationId xmlns:a16="http://schemas.microsoft.com/office/drawing/2014/main" id="{CFA7BC79-7C07-4E46-8D28-465A01A2EF2B}"/>
              </a:ext>
            </a:extLst>
          </p:cNvPr>
          <p:cNvSpPr>
            <a:spLocks noGrp="1"/>
          </p:cNvSpPr>
          <p:nvPr>
            <p:ph idx="1"/>
          </p:nvPr>
        </p:nvSpPr>
        <p:spPr/>
        <p:txBody>
          <a:bodyPr>
            <a:normAutofit/>
          </a:bodyPr>
          <a:lstStyle/>
          <a:p>
            <a:r>
              <a:rPr lang="en-US" dirty="0"/>
              <a:t>In the event the contractor reacquires property involved in a </a:t>
            </a:r>
            <a:r>
              <a:rPr lang="en-US" b="1" dirty="0"/>
              <a:t>sale and leaseback arrangement</a:t>
            </a:r>
            <a:r>
              <a:rPr lang="en-US" dirty="0"/>
              <a:t>, allowable depreciation of reacquired property shall be based on the net book value of the asset as of the date the contractor originally became a lessee of the property in the sale and leaseback arrangement-</a:t>
            </a:r>
          </a:p>
          <a:p>
            <a:endParaRPr lang="en-US" dirty="0"/>
          </a:p>
          <a:p>
            <a:pPr marL="971550" lvl="1" indent="-514350">
              <a:buFont typeface="+mj-lt"/>
              <a:buAutoNum type="arabicPeriod"/>
            </a:pPr>
            <a:r>
              <a:rPr lang="en-US" dirty="0"/>
              <a:t>Adjusted for any allowable gain or loss determined in accordance with 31.205-16(b); and </a:t>
            </a:r>
          </a:p>
          <a:p>
            <a:pPr marL="971550" lvl="1" indent="-514350">
              <a:buFont typeface="+mj-lt"/>
              <a:buAutoNum type="arabicPeriod"/>
            </a:pPr>
            <a:r>
              <a:rPr lang="en-US" dirty="0"/>
              <a:t>Less any amount of depreciation expense included in the calculation of the amount that would have been allowed had the contractor retained title under 31.205-11(h)(1) and 31.205-36(b)(2).</a:t>
            </a:r>
          </a:p>
        </p:txBody>
      </p:sp>
    </p:spTree>
    <p:extLst>
      <p:ext uri="{BB962C8B-B14F-4D97-AF65-F5344CB8AC3E}">
        <p14:creationId xmlns:p14="http://schemas.microsoft.com/office/powerpoint/2010/main" val="28319627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F0106-F1D6-4881-8450-9DCB16E529BD}"/>
              </a:ext>
            </a:extLst>
          </p:cNvPr>
          <p:cNvSpPr>
            <a:spLocks noGrp="1"/>
          </p:cNvSpPr>
          <p:nvPr>
            <p:ph type="title"/>
          </p:nvPr>
        </p:nvSpPr>
        <p:spPr/>
        <p:txBody>
          <a:bodyPr/>
          <a:lstStyle/>
          <a:p>
            <a:r>
              <a:rPr lang="en-US" dirty="0"/>
              <a:t>FAR 31.205-11 Deprecation</a:t>
            </a:r>
          </a:p>
        </p:txBody>
      </p:sp>
      <p:sp>
        <p:nvSpPr>
          <p:cNvPr id="3" name="Content Placeholder 2">
            <a:extLst>
              <a:ext uri="{FF2B5EF4-FFF2-40B4-BE49-F238E27FC236}">
                <a16:creationId xmlns:a16="http://schemas.microsoft.com/office/drawing/2014/main" id="{CFA7BC79-7C07-4E46-8D28-465A01A2EF2B}"/>
              </a:ext>
            </a:extLst>
          </p:cNvPr>
          <p:cNvSpPr>
            <a:spLocks noGrp="1"/>
          </p:cNvSpPr>
          <p:nvPr>
            <p:ph idx="1"/>
          </p:nvPr>
        </p:nvSpPr>
        <p:spPr/>
        <p:txBody>
          <a:bodyPr>
            <a:normAutofit fontScale="92500" lnSpcReduction="10000"/>
          </a:bodyPr>
          <a:lstStyle/>
          <a:p>
            <a:r>
              <a:rPr lang="en-US" dirty="0"/>
              <a:t>FASB ASC 840 requires that </a:t>
            </a:r>
            <a:r>
              <a:rPr lang="en-US" b="1" dirty="0"/>
              <a:t>capital leases </a:t>
            </a:r>
            <a:r>
              <a:rPr lang="en-US" dirty="0"/>
              <a:t>be treated as purchased assets</a:t>
            </a:r>
            <a:r>
              <a:rPr lang="en-US" i="1" dirty="0"/>
              <a:t> i.e.</a:t>
            </a:r>
            <a:r>
              <a:rPr lang="en-US" dirty="0"/>
              <a:t>, be capitalized, and the capitalized value of such assets be distributed over their useful lives as depreciation charges or over the leased life as amortization charges, as appropriate, except that-</a:t>
            </a:r>
          </a:p>
          <a:p>
            <a:pPr marL="971550" lvl="1" indent="-514350">
              <a:buFont typeface="+mj-lt"/>
              <a:buAutoNum type="arabicPeriod"/>
            </a:pPr>
            <a:r>
              <a:rPr lang="en-US" dirty="0"/>
              <a:t>Lease costs under a sale and leaseback arrangement are allowable only up to the amount that would be allowed if the contractor retained title, computed based on the net book value of the asset on the date the contractor becomes a lessee of the property adjusted for any gain or loss recognized in accordance with 31.205-16(b); and </a:t>
            </a:r>
          </a:p>
          <a:p>
            <a:pPr marL="971550" lvl="1" indent="-514350">
              <a:buFont typeface="+mj-lt"/>
              <a:buAutoNum type="arabicPeriod"/>
            </a:pPr>
            <a:r>
              <a:rPr lang="en-US" dirty="0"/>
              <a:t>If it is determined that the terms of the capital lease have been significantly affected by the fact that the lessee and lessor are related, depreciation charges are not allowable in excess of those that would have occurred if the lease contained terms consistent with those found in a lease between unrelated parties.</a:t>
            </a:r>
          </a:p>
          <a:p>
            <a:endParaRPr lang="en-US" dirty="0"/>
          </a:p>
        </p:txBody>
      </p:sp>
    </p:spTree>
    <p:extLst>
      <p:ext uri="{BB962C8B-B14F-4D97-AF65-F5344CB8AC3E}">
        <p14:creationId xmlns:p14="http://schemas.microsoft.com/office/powerpoint/2010/main" val="38842106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A31A0-9DA4-426C-BE0E-F6E1D1474E33}"/>
              </a:ext>
            </a:extLst>
          </p:cNvPr>
          <p:cNvSpPr>
            <a:spLocks noGrp="1"/>
          </p:cNvSpPr>
          <p:nvPr>
            <p:ph type="title"/>
          </p:nvPr>
        </p:nvSpPr>
        <p:spPr/>
        <p:txBody>
          <a:bodyPr/>
          <a:lstStyle/>
          <a:p>
            <a:r>
              <a:rPr lang="en-US" b="1" dirty="0"/>
              <a:t>FAR 31.205-12 Economic Planning Costs</a:t>
            </a:r>
            <a:endParaRPr lang="en-US" dirty="0"/>
          </a:p>
        </p:txBody>
      </p:sp>
      <p:sp>
        <p:nvSpPr>
          <p:cNvPr id="3" name="Content Placeholder 2">
            <a:extLst>
              <a:ext uri="{FF2B5EF4-FFF2-40B4-BE49-F238E27FC236}">
                <a16:creationId xmlns:a16="http://schemas.microsoft.com/office/drawing/2014/main" id="{AB1176E9-2638-46E3-A017-853808B2135A}"/>
              </a:ext>
            </a:extLst>
          </p:cNvPr>
          <p:cNvSpPr>
            <a:spLocks noGrp="1"/>
          </p:cNvSpPr>
          <p:nvPr>
            <p:ph idx="1"/>
          </p:nvPr>
        </p:nvSpPr>
        <p:spPr/>
        <p:txBody>
          <a:bodyPr>
            <a:normAutofit/>
          </a:bodyPr>
          <a:lstStyle/>
          <a:p>
            <a:r>
              <a:rPr lang="en-US" dirty="0"/>
              <a:t>Economic planning costs are allowable.</a:t>
            </a:r>
          </a:p>
          <a:p>
            <a:endParaRPr lang="en-US" dirty="0"/>
          </a:p>
          <a:p>
            <a:r>
              <a:rPr lang="en-US" dirty="0"/>
              <a:t>Economic planning costs are the costs of general long-range management planning that is concerned with the future overall development of the contractor’s business.</a:t>
            </a:r>
          </a:p>
          <a:p>
            <a:endParaRPr lang="en-US" dirty="0"/>
          </a:p>
          <a:p>
            <a:r>
              <a:rPr lang="en-US" dirty="0"/>
              <a:t>Economic planning costs do not include organization or reorganization costs covered by 31.205-27.  See 31.205-38 for market planning costs other than economic planning costs.</a:t>
            </a:r>
          </a:p>
        </p:txBody>
      </p:sp>
    </p:spTree>
    <p:extLst>
      <p:ext uri="{BB962C8B-B14F-4D97-AF65-F5344CB8AC3E}">
        <p14:creationId xmlns:p14="http://schemas.microsoft.com/office/powerpoint/2010/main" val="2378212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05154-FA0C-43A4-8044-FB42EF4B8E31}"/>
              </a:ext>
            </a:extLst>
          </p:cNvPr>
          <p:cNvSpPr>
            <a:spLocks noGrp="1"/>
          </p:cNvSpPr>
          <p:nvPr>
            <p:ph type="title"/>
          </p:nvPr>
        </p:nvSpPr>
        <p:spPr/>
        <p:txBody>
          <a:bodyPr/>
          <a:lstStyle/>
          <a:p>
            <a:r>
              <a:rPr lang="en-US" dirty="0"/>
              <a:t>CAS to FAR Cross Reference</a:t>
            </a:r>
          </a:p>
        </p:txBody>
      </p:sp>
      <p:graphicFrame>
        <p:nvGraphicFramePr>
          <p:cNvPr id="8" name="Content Placeholder 7">
            <a:extLst>
              <a:ext uri="{FF2B5EF4-FFF2-40B4-BE49-F238E27FC236}">
                <a16:creationId xmlns:a16="http://schemas.microsoft.com/office/drawing/2014/main" id="{D8796C8F-9FFF-4585-8CBF-1B268966476D}"/>
              </a:ext>
            </a:extLst>
          </p:cNvPr>
          <p:cNvGraphicFramePr>
            <a:graphicFrameLocks noGrp="1"/>
          </p:cNvGraphicFramePr>
          <p:nvPr>
            <p:ph idx="1"/>
            <p:extLst>
              <p:ext uri="{D42A27DB-BD31-4B8C-83A1-F6EECF244321}">
                <p14:modId xmlns:p14="http://schemas.microsoft.com/office/powerpoint/2010/main" val="2482503017"/>
              </p:ext>
            </p:extLst>
          </p:nvPr>
        </p:nvGraphicFramePr>
        <p:xfrm>
          <a:off x="3308424" y="1806734"/>
          <a:ext cx="5575151" cy="4389120"/>
        </p:xfrm>
        <a:graphic>
          <a:graphicData uri="http://schemas.openxmlformats.org/drawingml/2006/table">
            <a:tbl>
              <a:tblPr firstRow="1" firstCol="1" bandRow="1">
                <a:tableStyleId>{5C22544A-7EE6-4342-B048-85BDC9FD1C3A}</a:tableStyleId>
              </a:tblPr>
              <a:tblGrid>
                <a:gridCol w="634570">
                  <a:extLst>
                    <a:ext uri="{9D8B030D-6E8A-4147-A177-3AD203B41FA5}">
                      <a16:colId xmlns:a16="http://schemas.microsoft.com/office/drawing/2014/main" val="2758912725"/>
                    </a:ext>
                  </a:extLst>
                </a:gridCol>
                <a:gridCol w="3002876">
                  <a:extLst>
                    <a:ext uri="{9D8B030D-6E8A-4147-A177-3AD203B41FA5}">
                      <a16:colId xmlns:a16="http://schemas.microsoft.com/office/drawing/2014/main" val="3553879633"/>
                    </a:ext>
                  </a:extLst>
                </a:gridCol>
                <a:gridCol w="1937705">
                  <a:extLst>
                    <a:ext uri="{9D8B030D-6E8A-4147-A177-3AD203B41FA5}">
                      <a16:colId xmlns:a16="http://schemas.microsoft.com/office/drawing/2014/main" val="746612517"/>
                    </a:ext>
                  </a:extLst>
                </a:gridCol>
              </a:tblGrid>
              <a:tr h="181306">
                <a:tc>
                  <a:txBody>
                    <a:bodyPr/>
                    <a:lstStyle/>
                    <a:p>
                      <a:pPr marL="0" marR="0" algn="l">
                        <a:spcBef>
                          <a:spcPts val="0"/>
                        </a:spcBef>
                        <a:spcAft>
                          <a:spcPts val="0"/>
                        </a:spcAft>
                      </a:pPr>
                      <a:r>
                        <a:rPr lang="en-US" sz="1200" dirty="0">
                          <a:effectLst/>
                        </a:rPr>
                        <a:t>CAS &amp; </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tc>
                  <a:txBody>
                    <a:bodyPr/>
                    <a:lstStyle/>
                    <a:p>
                      <a:pPr marL="0" marR="0" algn="l">
                        <a:spcBef>
                          <a:spcPts val="0"/>
                        </a:spcBef>
                        <a:spcAft>
                          <a:spcPts val="0"/>
                        </a:spcAft>
                      </a:pPr>
                      <a:r>
                        <a:rPr lang="en-US" sz="1200" dirty="0">
                          <a:effectLst/>
                        </a:rPr>
                        <a:t>Description</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tc>
                  <a:txBody>
                    <a:bodyPr/>
                    <a:lstStyle/>
                    <a:p>
                      <a:pPr marL="0" marR="0" algn="l">
                        <a:spcBef>
                          <a:spcPts val="0"/>
                        </a:spcBef>
                        <a:spcAft>
                          <a:spcPts val="0"/>
                        </a:spcAft>
                      </a:pPr>
                      <a:r>
                        <a:rPr lang="en-US" sz="1200" dirty="0">
                          <a:effectLst/>
                        </a:rPr>
                        <a:t>FAR Reference</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extLst>
                  <a:ext uri="{0D108BD9-81ED-4DB2-BD59-A6C34878D82A}">
                    <a16:rowId xmlns:a16="http://schemas.microsoft.com/office/drawing/2014/main" val="4052863039"/>
                  </a:ext>
                </a:extLst>
              </a:tr>
              <a:tr h="362611">
                <a:tc>
                  <a:txBody>
                    <a:bodyPr/>
                    <a:lstStyle/>
                    <a:p>
                      <a:pPr marL="0" marR="0" algn="l">
                        <a:spcBef>
                          <a:spcPts val="0"/>
                        </a:spcBef>
                        <a:spcAft>
                          <a:spcPts val="0"/>
                        </a:spcAft>
                      </a:pPr>
                      <a:r>
                        <a:rPr lang="en-US" sz="1200" dirty="0">
                          <a:effectLst/>
                        </a:rPr>
                        <a:t>401</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tc>
                  <a:txBody>
                    <a:bodyPr/>
                    <a:lstStyle/>
                    <a:p>
                      <a:pPr marL="0" marR="0" algn="l">
                        <a:spcBef>
                          <a:spcPts val="0"/>
                        </a:spcBef>
                        <a:spcAft>
                          <a:spcPts val="0"/>
                        </a:spcAft>
                      </a:pPr>
                      <a:r>
                        <a:rPr lang="en-US" sz="1200" dirty="0">
                          <a:effectLst/>
                        </a:rPr>
                        <a:t>Consistency in Estimating, Accumulating and Reporting Costs </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tc>
                  <a:txBody>
                    <a:bodyPr/>
                    <a:lstStyle/>
                    <a:p>
                      <a:pPr marL="0" marR="0" algn="l">
                        <a:spcBef>
                          <a:spcPts val="0"/>
                        </a:spcBef>
                        <a:spcAft>
                          <a:spcPts val="0"/>
                        </a:spcAft>
                      </a:pPr>
                      <a:r>
                        <a:rPr lang="en-US" sz="1200" dirty="0">
                          <a:effectLst/>
                        </a:rPr>
                        <a:t>31.201-1, 31.203(d)</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extLst>
                  <a:ext uri="{0D108BD9-81ED-4DB2-BD59-A6C34878D82A}">
                    <a16:rowId xmlns:a16="http://schemas.microsoft.com/office/drawing/2014/main" val="2937212395"/>
                  </a:ext>
                </a:extLst>
              </a:tr>
              <a:tr h="362611">
                <a:tc>
                  <a:txBody>
                    <a:bodyPr/>
                    <a:lstStyle/>
                    <a:p>
                      <a:pPr marL="0" marR="0" algn="l">
                        <a:spcBef>
                          <a:spcPts val="0"/>
                        </a:spcBef>
                        <a:spcAft>
                          <a:spcPts val="0"/>
                        </a:spcAft>
                      </a:pPr>
                      <a:r>
                        <a:rPr lang="en-US" sz="1200" dirty="0">
                          <a:effectLst/>
                        </a:rPr>
                        <a:t>402</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tc>
                  <a:txBody>
                    <a:bodyPr/>
                    <a:lstStyle/>
                    <a:p>
                      <a:pPr marL="0" marR="0" algn="l">
                        <a:spcBef>
                          <a:spcPts val="0"/>
                        </a:spcBef>
                        <a:spcAft>
                          <a:spcPts val="0"/>
                        </a:spcAft>
                      </a:pPr>
                      <a:r>
                        <a:rPr lang="en-US" sz="1200" dirty="0">
                          <a:effectLst/>
                        </a:rPr>
                        <a:t>Consistency of Allocating Costs Incurred for Same Purpose (Direct v Indirect Costs)</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tc>
                  <a:txBody>
                    <a:bodyPr/>
                    <a:lstStyle/>
                    <a:p>
                      <a:pPr marL="0" marR="0" algn="l">
                        <a:spcBef>
                          <a:spcPts val="0"/>
                        </a:spcBef>
                        <a:spcAft>
                          <a:spcPts val="0"/>
                        </a:spcAft>
                      </a:pPr>
                      <a:r>
                        <a:rPr lang="en-US" sz="1200" dirty="0">
                          <a:effectLst/>
                        </a:rPr>
                        <a:t>31.202, 31.203(a)</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extLst>
                  <a:ext uri="{0D108BD9-81ED-4DB2-BD59-A6C34878D82A}">
                    <a16:rowId xmlns:a16="http://schemas.microsoft.com/office/drawing/2014/main" val="697386479"/>
                  </a:ext>
                </a:extLst>
              </a:tr>
              <a:tr h="181306">
                <a:tc>
                  <a:txBody>
                    <a:bodyPr/>
                    <a:lstStyle/>
                    <a:p>
                      <a:pPr marL="0" marR="0" algn="l">
                        <a:spcBef>
                          <a:spcPts val="0"/>
                        </a:spcBef>
                        <a:spcAft>
                          <a:spcPts val="0"/>
                        </a:spcAft>
                      </a:pPr>
                      <a:r>
                        <a:rPr lang="en-US" sz="1200" dirty="0">
                          <a:effectLst/>
                        </a:rPr>
                        <a:t>403</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tc>
                  <a:txBody>
                    <a:bodyPr/>
                    <a:lstStyle/>
                    <a:p>
                      <a:pPr marL="0" marR="0" algn="l">
                        <a:spcBef>
                          <a:spcPts val="0"/>
                        </a:spcBef>
                        <a:spcAft>
                          <a:spcPts val="0"/>
                        </a:spcAft>
                      </a:pPr>
                      <a:r>
                        <a:rPr lang="en-US" sz="1200" dirty="0">
                          <a:effectLst/>
                        </a:rPr>
                        <a:t>Home Office Expenses</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tc>
                  <a:txBody>
                    <a:bodyPr/>
                    <a:lstStyle/>
                    <a:p>
                      <a:pPr marL="0" marR="0" algn="l">
                        <a:spcBef>
                          <a:spcPts val="0"/>
                        </a:spcBef>
                        <a:spcAft>
                          <a:spcPts val="0"/>
                        </a:spcAft>
                      </a:pPr>
                      <a:r>
                        <a:rPr lang="en-US" sz="1200" dirty="0">
                          <a:effectLst/>
                        </a:rPr>
                        <a:t>31.203, 31.201-4</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extLst>
                  <a:ext uri="{0D108BD9-81ED-4DB2-BD59-A6C34878D82A}">
                    <a16:rowId xmlns:a16="http://schemas.microsoft.com/office/drawing/2014/main" val="140045625"/>
                  </a:ext>
                </a:extLst>
              </a:tr>
              <a:tr h="181306">
                <a:tc>
                  <a:txBody>
                    <a:bodyPr/>
                    <a:lstStyle/>
                    <a:p>
                      <a:pPr marL="0" marR="0" algn="l">
                        <a:spcBef>
                          <a:spcPts val="0"/>
                        </a:spcBef>
                        <a:spcAft>
                          <a:spcPts val="0"/>
                        </a:spcAft>
                      </a:pPr>
                      <a:r>
                        <a:rPr lang="en-US" sz="1200" dirty="0">
                          <a:effectLst/>
                        </a:rPr>
                        <a:t>404</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tc>
                  <a:txBody>
                    <a:bodyPr/>
                    <a:lstStyle/>
                    <a:p>
                      <a:pPr marL="0" marR="0" algn="l">
                        <a:spcBef>
                          <a:spcPts val="0"/>
                        </a:spcBef>
                        <a:spcAft>
                          <a:spcPts val="0"/>
                        </a:spcAft>
                      </a:pPr>
                      <a:r>
                        <a:rPr lang="en-US" sz="1200" dirty="0">
                          <a:effectLst/>
                        </a:rPr>
                        <a:t>Capitalization</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tc>
                  <a:txBody>
                    <a:bodyPr/>
                    <a:lstStyle/>
                    <a:p>
                      <a:pPr marL="0" marR="0" algn="l">
                        <a:spcBef>
                          <a:spcPts val="0"/>
                        </a:spcBef>
                        <a:spcAft>
                          <a:spcPts val="0"/>
                        </a:spcAft>
                      </a:pPr>
                      <a:r>
                        <a:rPr lang="en-US" sz="1200" dirty="0">
                          <a:effectLst/>
                        </a:rPr>
                        <a:t>31.205-11(m), 31.205-16</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extLst>
                  <a:ext uri="{0D108BD9-81ED-4DB2-BD59-A6C34878D82A}">
                    <a16:rowId xmlns:a16="http://schemas.microsoft.com/office/drawing/2014/main" val="3158077294"/>
                  </a:ext>
                </a:extLst>
              </a:tr>
              <a:tr h="181306">
                <a:tc>
                  <a:txBody>
                    <a:bodyPr/>
                    <a:lstStyle/>
                    <a:p>
                      <a:pPr marL="0" marR="0" algn="l">
                        <a:spcBef>
                          <a:spcPts val="0"/>
                        </a:spcBef>
                        <a:spcAft>
                          <a:spcPts val="0"/>
                        </a:spcAft>
                      </a:pPr>
                      <a:r>
                        <a:rPr lang="en-US" sz="1200" dirty="0">
                          <a:effectLst/>
                        </a:rPr>
                        <a:t>405</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tc>
                  <a:txBody>
                    <a:bodyPr/>
                    <a:lstStyle/>
                    <a:p>
                      <a:pPr marL="0" marR="0" algn="l">
                        <a:spcBef>
                          <a:spcPts val="0"/>
                        </a:spcBef>
                        <a:spcAft>
                          <a:spcPts val="0"/>
                        </a:spcAft>
                      </a:pPr>
                      <a:r>
                        <a:rPr lang="en-US" sz="1200" dirty="0">
                          <a:effectLst/>
                        </a:rPr>
                        <a:t>Unallowable Costs</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tc>
                  <a:txBody>
                    <a:bodyPr/>
                    <a:lstStyle/>
                    <a:p>
                      <a:pPr marL="0" marR="0" algn="l">
                        <a:spcBef>
                          <a:spcPts val="0"/>
                        </a:spcBef>
                        <a:spcAft>
                          <a:spcPts val="0"/>
                        </a:spcAft>
                      </a:pPr>
                      <a:r>
                        <a:rPr lang="en-US" sz="1200" dirty="0">
                          <a:effectLst/>
                        </a:rPr>
                        <a:t>31.201-2, 31.201-6</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extLst>
                  <a:ext uri="{0D108BD9-81ED-4DB2-BD59-A6C34878D82A}">
                    <a16:rowId xmlns:a16="http://schemas.microsoft.com/office/drawing/2014/main" val="2258428501"/>
                  </a:ext>
                </a:extLst>
              </a:tr>
              <a:tr h="181306">
                <a:tc>
                  <a:txBody>
                    <a:bodyPr/>
                    <a:lstStyle/>
                    <a:p>
                      <a:pPr marL="0" marR="0" algn="l">
                        <a:spcBef>
                          <a:spcPts val="0"/>
                        </a:spcBef>
                        <a:spcAft>
                          <a:spcPts val="0"/>
                        </a:spcAft>
                      </a:pPr>
                      <a:r>
                        <a:rPr lang="en-US" sz="1200" dirty="0">
                          <a:effectLst/>
                        </a:rPr>
                        <a:t>406</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tc>
                  <a:txBody>
                    <a:bodyPr/>
                    <a:lstStyle/>
                    <a:p>
                      <a:pPr marL="0" marR="0" algn="l">
                        <a:spcBef>
                          <a:spcPts val="0"/>
                        </a:spcBef>
                        <a:spcAft>
                          <a:spcPts val="0"/>
                        </a:spcAft>
                      </a:pPr>
                      <a:r>
                        <a:rPr lang="en-US" sz="1200" dirty="0">
                          <a:effectLst/>
                        </a:rPr>
                        <a:t>Cost Accounting Period</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tc>
                  <a:txBody>
                    <a:bodyPr/>
                    <a:lstStyle/>
                    <a:p>
                      <a:pPr marL="0" marR="0" algn="l">
                        <a:spcBef>
                          <a:spcPts val="0"/>
                        </a:spcBef>
                        <a:spcAft>
                          <a:spcPts val="0"/>
                        </a:spcAft>
                      </a:pPr>
                      <a:r>
                        <a:rPr lang="en-US" sz="1200" dirty="0">
                          <a:effectLst/>
                        </a:rPr>
                        <a:t>31.203</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extLst>
                  <a:ext uri="{0D108BD9-81ED-4DB2-BD59-A6C34878D82A}">
                    <a16:rowId xmlns:a16="http://schemas.microsoft.com/office/drawing/2014/main" val="1847642526"/>
                  </a:ext>
                </a:extLst>
              </a:tr>
              <a:tr h="181306">
                <a:tc>
                  <a:txBody>
                    <a:bodyPr/>
                    <a:lstStyle/>
                    <a:p>
                      <a:pPr marL="0" marR="0" algn="l">
                        <a:spcBef>
                          <a:spcPts val="0"/>
                        </a:spcBef>
                        <a:spcAft>
                          <a:spcPts val="0"/>
                        </a:spcAft>
                      </a:pPr>
                      <a:r>
                        <a:rPr lang="en-US" sz="1200" dirty="0">
                          <a:effectLst/>
                        </a:rPr>
                        <a:t>407</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tc>
                  <a:txBody>
                    <a:bodyPr/>
                    <a:lstStyle/>
                    <a:p>
                      <a:pPr marL="0" marR="0" algn="l">
                        <a:spcBef>
                          <a:spcPts val="0"/>
                        </a:spcBef>
                        <a:spcAft>
                          <a:spcPts val="0"/>
                        </a:spcAft>
                      </a:pPr>
                      <a:r>
                        <a:rPr lang="en-US" sz="1200" dirty="0">
                          <a:effectLst/>
                        </a:rPr>
                        <a:t>Standard Costs</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tc>
                  <a:txBody>
                    <a:bodyPr/>
                    <a:lstStyle/>
                    <a:p>
                      <a:pPr marL="0" marR="0" algn="l">
                        <a:spcBef>
                          <a:spcPts val="0"/>
                        </a:spcBef>
                        <a:spcAft>
                          <a:spcPts val="0"/>
                        </a:spcAft>
                      </a:pPr>
                      <a:r>
                        <a:rPr lang="en-US" sz="1200" dirty="0">
                          <a:effectLst/>
                        </a:rPr>
                        <a:t>31.201-1</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extLst>
                  <a:ext uri="{0D108BD9-81ED-4DB2-BD59-A6C34878D82A}">
                    <a16:rowId xmlns:a16="http://schemas.microsoft.com/office/drawing/2014/main" val="2295011790"/>
                  </a:ext>
                </a:extLst>
              </a:tr>
              <a:tr h="181306">
                <a:tc>
                  <a:txBody>
                    <a:bodyPr/>
                    <a:lstStyle/>
                    <a:p>
                      <a:pPr marL="0" marR="0" algn="l">
                        <a:spcBef>
                          <a:spcPts val="0"/>
                        </a:spcBef>
                        <a:spcAft>
                          <a:spcPts val="0"/>
                        </a:spcAft>
                      </a:pPr>
                      <a:r>
                        <a:rPr lang="en-US" sz="1200" dirty="0">
                          <a:effectLst/>
                        </a:rPr>
                        <a:t>408</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tc>
                  <a:txBody>
                    <a:bodyPr/>
                    <a:lstStyle/>
                    <a:p>
                      <a:pPr marL="0" marR="0" algn="l">
                        <a:spcBef>
                          <a:spcPts val="0"/>
                        </a:spcBef>
                        <a:spcAft>
                          <a:spcPts val="0"/>
                        </a:spcAft>
                      </a:pPr>
                      <a:r>
                        <a:rPr lang="en-US" sz="1200" dirty="0">
                          <a:effectLst/>
                        </a:rPr>
                        <a:t>Compensated Assets</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tc>
                  <a:txBody>
                    <a:bodyPr/>
                    <a:lstStyle/>
                    <a:p>
                      <a:pPr marL="0" marR="0" algn="l">
                        <a:spcBef>
                          <a:spcPts val="0"/>
                        </a:spcBef>
                        <a:spcAft>
                          <a:spcPts val="0"/>
                        </a:spcAft>
                      </a:pPr>
                      <a:r>
                        <a:rPr lang="en-US" sz="1200" dirty="0">
                          <a:effectLst/>
                        </a:rPr>
                        <a:t>31.205-6(a), (m)</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extLst>
                  <a:ext uri="{0D108BD9-81ED-4DB2-BD59-A6C34878D82A}">
                    <a16:rowId xmlns:a16="http://schemas.microsoft.com/office/drawing/2014/main" val="3881440666"/>
                  </a:ext>
                </a:extLst>
              </a:tr>
              <a:tr h="181306">
                <a:tc>
                  <a:txBody>
                    <a:bodyPr/>
                    <a:lstStyle/>
                    <a:p>
                      <a:pPr marL="0" marR="0" algn="l">
                        <a:spcBef>
                          <a:spcPts val="0"/>
                        </a:spcBef>
                        <a:spcAft>
                          <a:spcPts val="0"/>
                        </a:spcAft>
                      </a:pPr>
                      <a:r>
                        <a:rPr lang="en-US" sz="1200" dirty="0">
                          <a:effectLst/>
                        </a:rPr>
                        <a:t>409</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tc>
                  <a:txBody>
                    <a:bodyPr/>
                    <a:lstStyle/>
                    <a:p>
                      <a:pPr marL="0" marR="0" algn="l">
                        <a:spcBef>
                          <a:spcPts val="0"/>
                        </a:spcBef>
                        <a:spcAft>
                          <a:spcPts val="0"/>
                        </a:spcAft>
                      </a:pPr>
                      <a:r>
                        <a:rPr lang="en-US" sz="1200" dirty="0">
                          <a:effectLst/>
                        </a:rPr>
                        <a:t>Depreciation</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tc>
                  <a:txBody>
                    <a:bodyPr/>
                    <a:lstStyle/>
                    <a:p>
                      <a:pPr marL="0" marR="0" algn="l">
                        <a:spcBef>
                          <a:spcPts val="0"/>
                        </a:spcBef>
                        <a:spcAft>
                          <a:spcPts val="0"/>
                        </a:spcAft>
                      </a:pPr>
                      <a:r>
                        <a:rPr lang="en-US" sz="1200" dirty="0">
                          <a:effectLst/>
                        </a:rPr>
                        <a:t>31.205-11</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extLst>
                  <a:ext uri="{0D108BD9-81ED-4DB2-BD59-A6C34878D82A}">
                    <a16:rowId xmlns:a16="http://schemas.microsoft.com/office/drawing/2014/main" val="2719178592"/>
                  </a:ext>
                </a:extLst>
              </a:tr>
              <a:tr h="181306">
                <a:tc>
                  <a:txBody>
                    <a:bodyPr/>
                    <a:lstStyle/>
                    <a:p>
                      <a:pPr marL="0" marR="0" algn="l">
                        <a:spcBef>
                          <a:spcPts val="0"/>
                        </a:spcBef>
                        <a:spcAft>
                          <a:spcPts val="0"/>
                        </a:spcAft>
                      </a:pPr>
                      <a:r>
                        <a:rPr lang="en-US" sz="1200" dirty="0">
                          <a:effectLst/>
                        </a:rPr>
                        <a:t>410</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tc>
                  <a:txBody>
                    <a:bodyPr/>
                    <a:lstStyle/>
                    <a:p>
                      <a:pPr marL="0" marR="0" algn="l">
                        <a:spcBef>
                          <a:spcPts val="0"/>
                        </a:spcBef>
                        <a:spcAft>
                          <a:spcPts val="0"/>
                        </a:spcAft>
                      </a:pPr>
                      <a:r>
                        <a:rPr lang="en-US" sz="1200" dirty="0">
                          <a:effectLst/>
                        </a:rPr>
                        <a:t>G&amp;A Expenses</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tc>
                  <a:txBody>
                    <a:bodyPr/>
                    <a:lstStyle/>
                    <a:p>
                      <a:pPr marL="0" marR="0" algn="l">
                        <a:spcBef>
                          <a:spcPts val="0"/>
                        </a:spcBef>
                        <a:spcAft>
                          <a:spcPts val="0"/>
                        </a:spcAft>
                      </a:pPr>
                      <a:r>
                        <a:rPr lang="en-US" sz="1200" dirty="0">
                          <a:effectLst/>
                        </a:rPr>
                        <a:t>31.203, 31.201-4</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extLst>
                  <a:ext uri="{0D108BD9-81ED-4DB2-BD59-A6C34878D82A}">
                    <a16:rowId xmlns:a16="http://schemas.microsoft.com/office/drawing/2014/main" val="4188728910"/>
                  </a:ext>
                </a:extLst>
              </a:tr>
              <a:tr h="181306">
                <a:tc>
                  <a:txBody>
                    <a:bodyPr/>
                    <a:lstStyle/>
                    <a:p>
                      <a:pPr marL="0" marR="0" algn="l">
                        <a:spcBef>
                          <a:spcPts val="0"/>
                        </a:spcBef>
                        <a:spcAft>
                          <a:spcPts val="0"/>
                        </a:spcAft>
                      </a:pPr>
                      <a:r>
                        <a:rPr lang="en-US" sz="1200" dirty="0">
                          <a:effectLst/>
                        </a:rPr>
                        <a:t>411</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tc>
                  <a:txBody>
                    <a:bodyPr/>
                    <a:lstStyle/>
                    <a:p>
                      <a:pPr marL="0" marR="0" algn="l">
                        <a:spcBef>
                          <a:spcPts val="0"/>
                        </a:spcBef>
                        <a:spcAft>
                          <a:spcPts val="0"/>
                        </a:spcAft>
                      </a:pPr>
                      <a:r>
                        <a:rPr lang="en-US" sz="1200" dirty="0">
                          <a:effectLst/>
                        </a:rPr>
                        <a:t>Material Costs</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tc>
                  <a:txBody>
                    <a:bodyPr/>
                    <a:lstStyle/>
                    <a:p>
                      <a:pPr marL="0" marR="0" algn="l">
                        <a:spcBef>
                          <a:spcPts val="0"/>
                        </a:spcBef>
                        <a:spcAft>
                          <a:spcPts val="0"/>
                        </a:spcAft>
                      </a:pPr>
                      <a:r>
                        <a:rPr lang="en-US" sz="1200" dirty="0">
                          <a:effectLst/>
                        </a:rPr>
                        <a:t>31.205-26</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extLst>
                  <a:ext uri="{0D108BD9-81ED-4DB2-BD59-A6C34878D82A}">
                    <a16:rowId xmlns:a16="http://schemas.microsoft.com/office/drawing/2014/main" val="1823882620"/>
                  </a:ext>
                </a:extLst>
              </a:tr>
              <a:tr h="181306">
                <a:tc>
                  <a:txBody>
                    <a:bodyPr/>
                    <a:lstStyle/>
                    <a:p>
                      <a:pPr marL="0" marR="0" algn="l">
                        <a:spcBef>
                          <a:spcPts val="0"/>
                        </a:spcBef>
                        <a:spcAft>
                          <a:spcPts val="0"/>
                        </a:spcAft>
                      </a:pPr>
                      <a:r>
                        <a:rPr lang="en-US" sz="1200" dirty="0">
                          <a:effectLst/>
                        </a:rPr>
                        <a:t>412</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tc>
                  <a:txBody>
                    <a:bodyPr/>
                    <a:lstStyle/>
                    <a:p>
                      <a:pPr marL="0" marR="0" algn="l">
                        <a:spcBef>
                          <a:spcPts val="0"/>
                        </a:spcBef>
                        <a:spcAft>
                          <a:spcPts val="0"/>
                        </a:spcAft>
                      </a:pPr>
                      <a:r>
                        <a:rPr lang="en-US" sz="1200" dirty="0">
                          <a:effectLst/>
                        </a:rPr>
                        <a:t>Composition of Pension</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tc>
                  <a:txBody>
                    <a:bodyPr/>
                    <a:lstStyle/>
                    <a:p>
                      <a:pPr marL="0" marR="0" algn="l">
                        <a:spcBef>
                          <a:spcPts val="0"/>
                        </a:spcBef>
                        <a:spcAft>
                          <a:spcPts val="0"/>
                        </a:spcAft>
                      </a:pPr>
                      <a:r>
                        <a:rPr lang="en-US" sz="1200" dirty="0">
                          <a:effectLst/>
                        </a:rPr>
                        <a:t>31.205-6(j)</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extLst>
                  <a:ext uri="{0D108BD9-81ED-4DB2-BD59-A6C34878D82A}">
                    <a16:rowId xmlns:a16="http://schemas.microsoft.com/office/drawing/2014/main" val="3192628155"/>
                  </a:ext>
                </a:extLst>
              </a:tr>
              <a:tr h="181306">
                <a:tc>
                  <a:txBody>
                    <a:bodyPr/>
                    <a:lstStyle/>
                    <a:p>
                      <a:pPr marL="0" marR="0" algn="l">
                        <a:spcBef>
                          <a:spcPts val="0"/>
                        </a:spcBef>
                        <a:spcAft>
                          <a:spcPts val="0"/>
                        </a:spcAft>
                      </a:pPr>
                      <a:r>
                        <a:rPr lang="en-US" sz="1200" dirty="0">
                          <a:effectLst/>
                        </a:rPr>
                        <a:t>413</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tc>
                  <a:txBody>
                    <a:bodyPr/>
                    <a:lstStyle/>
                    <a:p>
                      <a:pPr marL="0" marR="0" algn="l">
                        <a:spcBef>
                          <a:spcPts val="0"/>
                        </a:spcBef>
                        <a:spcAft>
                          <a:spcPts val="0"/>
                        </a:spcAft>
                      </a:pPr>
                      <a:r>
                        <a:rPr lang="en-US" sz="1200" dirty="0">
                          <a:effectLst/>
                        </a:rPr>
                        <a:t>Adjustment &amp; Allocation of Pension</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tc>
                  <a:txBody>
                    <a:bodyPr/>
                    <a:lstStyle/>
                    <a:p>
                      <a:pPr marL="0" marR="0" algn="l">
                        <a:spcBef>
                          <a:spcPts val="0"/>
                        </a:spcBef>
                        <a:spcAft>
                          <a:spcPts val="0"/>
                        </a:spcAft>
                      </a:pPr>
                      <a:r>
                        <a:rPr lang="en-US" sz="1200" dirty="0">
                          <a:effectLst/>
                        </a:rPr>
                        <a:t>31.205-6(j)</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extLst>
                  <a:ext uri="{0D108BD9-81ED-4DB2-BD59-A6C34878D82A}">
                    <a16:rowId xmlns:a16="http://schemas.microsoft.com/office/drawing/2014/main" val="677976709"/>
                  </a:ext>
                </a:extLst>
              </a:tr>
              <a:tr h="181306">
                <a:tc>
                  <a:txBody>
                    <a:bodyPr/>
                    <a:lstStyle/>
                    <a:p>
                      <a:pPr marL="0" marR="0" algn="l">
                        <a:spcBef>
                          <a:spcPts val="0"/>
                        </a:spcBef>
                        <a:spcAft>
                          <a:spcPts val="0"/>
                        </a:spcAft>
                      </a:pPr>
                      <a:r>
                        <a:rPr lang="en-US" sz="1200" dirty="0">
                          <a:effectLst/>
                        </a:rPr>
                        <a:t>414</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tc>
                  <a:txBody>
                    <a:bodyPr/>
                    <a:lstStyle/>
                    <a:p>
                      <a:pPr marL="0" marR="0" algn="l">
                        <a:spcBef>
                          <a:spcPts val="0"/>
                        </a:spcBef>
                        <a:spcAft>
                          <a:spcPts val="0"/>
                        </a:spcAft>
                      </a:pPr>
                      <a:r>
                        <a:rPr lang="en-US" sz="1200" dirty="0">
                          <a:effectLst/>
                        </a:rPr>
                        <a:t>Cost of Money</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tc>
                  <a:txBody>
                    <a:bodyPr/>
                    <a:lstStyle/>
                    <a:p>
                      <a:pPr marL="0" marR="0" algn="l">
                        <a:spcBef>
                          <a:spcPts val="0"/>
                        </a:spcBef>
                        <a:spcAft>
                          <a:spcPts val="0"/>
                        </a:spcAft>
                      </a:pPr>
                      <a:r>
                        <a:rPr lang="en-US" sz="1200" dirty="0">
                          <a:effectLst/>
                        </a:rPr>
                        <a:t>31.205-10(a)</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extLst>
                  <a:ext uri="{0D108BD9-81ED-4DB2-BD59-A6C34878D82A}">
                    <a16:rowId xmlns:a16="http://schemas.microsoft.com/office/drawing/2014/main" val="372039481"/>
                  </a:ext>
                </a:extLst>
              </a:tr>
              <a:tr h="181306">
                <a:tc>
                  <a:txBody>
                    <a:bodyPr/>
                    <a:lstStyle/>
                    <a:p>
                      <a:pPr marL="0" marR="0" algn="l">
                        <a:spcBef>
                          <a:spcPts val="0"/>
                        </a:spcBef>
                        <a:spcAft>
                          <a:spcPts val="0"/>
                        </a:spcAft>
                      </a:pPr>
                      <a:r>
                        <a:rPr lang="en-US" sz="1200" dirty="0">
                          <a:effectLst/>
                        </a:rPr>
                        <a:t>415</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tc>
                  <a:txBody>
                    <a:bodyPr/>
                    <a:lstStyle/>
                    <a:p>
                      <a:pPr marL="0" marR="0" algn="l">
                        <a:spcBef>
                          <a:spcPts val="0"/>
                        </a:spcBef>
                        <a:spcAft>
                          <a:spcPts val="0"/>
                        </a:spcAft>
                      </a:pPr>
                      <a:r>
                        <a:rPr lang="en-US" sz="1200" dirty="0">
                          <a:effectLst/>
                        </a:rPr>
                        <a:t>Deferred Compensation</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tc>
                  <a:txBody>
                    <a:bodyPr/>
                    <a:lstStyle/>
                    <a:p>
                      <a:pPr marL="0" marR="0" algn="l">
                        <a:spcBef>
                          <a:spcPts val="0"/>
                        </a:spcBef>
                        <a:spcAft>
                          <a:spcPts val="0"/>
                        </a:spcAft>
                      </a:pPr>
                      <a:r>
                        <a:rPr lang="en-US" sz="1200" dirty="0">
                          <a:effectLst/>
                        </a:rPr>
                        <a:t>31.205-6(i), (k)</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extLst>
                  <a:ext uri="{0D108BD9-81ED-4DB2-BD59-A6C34878D82A}">
                    <a16:rowId xmlns:a16="http://schemas.microsoft.com/office/drawing/2014/main" val="1863498634"/>
                  </a:ext>
                </a:extLst>
              </a:tr>
              <a:tr h="181306">
                <a:tc>
                  <a:txBody>
                    <a:bodyPr/>
                    <a:lstStyle/>
                    <a:p>
                      <a:pPr marL="0" marR="0" algn="l">
                        <a:spcBef>
                          <a:spcPts val="0"/>
                        </a:spcBef>
                        <a:spcAft>
                          <a:spcPts val="0"/>
                        </a:spcAft>
                      </a:pPr>
                      <a:r>
                        <a:rPr lang="en-US" sz="1200" dirty="0">
                          <a:effectLst/>
                        </a:rPr>
                        <a:t>416</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tc>
                  <a:txBody>
                    <a:bodyPr/>
                    <a:lstStyle/>
                    <a:p>
                      <a:pPr marL="0" marR="0" algn="l">
                        <a:spcBef>
                          <a:spcPts val="0"/>
                        </a:spcBef>
                        <a:spcAft>
                          <a:spcPts val="0"/>
                        </a:spcAft>
                      </a:pPr>
                      <a:r>
                        <a:rPr lang="en-US" sz="1200" dirty="0">
                          <a:effectLst/>
                        </a:rPr>
                        <a:t>Insurance Costs</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tc>
                  <a:txBody>
                    <a:bodyPr/>
                    <a:lstStyle/>
                    <a:p>
                      <a:pPr marL="0" marR="0" algn="l">
                        <a:spcBef>
                          <a:spcPts val="0"/>
                        </a:spcBef>
                        <a:spcAft>
                          <a:spcPts val="0"/>
                        </a:spcAft>
                      </a:pPr>
                      <a:r>
                        <a:rPr lang="en-US" sz="1200" dirty="0">
                          <a:effectLst/>
                        </a:rPr>
                        <a:t>31.205-19(a)</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extLst>
                  <a:ext uri="{0D108BD9-81ED-4DB2-BD59-A6C34878D82A}">
                    <a16:rowId xmlns:a16="http://schemas.microsoft.com/office/drawing/2014/main" val="1276953283"/>
                  </a:ext>
                </a:extLst>
              </a:tr>
              <a:tr h="181306">
                <a:tc>
                  <a:txBody>
                    <a:bodyPr/>
                    <a:lstStyle/>
                    <a:p>
                      <a:pPr marL="0" marR="0" algn="l">
                        <a:spcBef>
                          <a:spcPts val="0"/>
                        </a:spcBef>
                        <a:spcAft>
                          <a:spcPts val="0"/>
                        </a:spcAft>
                      </a:pPr>
                      <a:r>
                        <a:rPr lang="en-US" sz="1200" dirty="0">
                          <a:effectLst/>
                        </a:rPr>
                        <a:t>417</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tc>
                  <a:txBody>
                    <a:bodyPr/>
                    <a:lstStyle/>
                    <a:p>
                      <a:pPr marL="0" marR="0" algn="l">
                        <a:spcBef>
                          <a:spcPts val="0"/>
                        </a:spcBef>
                        <a:spcAft>
                          <a:spcPts val="0"/>
                        </a:spcAft>
                      </a:pPr>
                      <a:r>
                        <a:rPr lang="en-US" sz="1200" dirty="0">
                          <a:effectLst/>
                        </a:rPr>
                        <a:t>Self-Constructed Assets</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tc>
                  <a:txBody>
                    <a:bodyPr/>
                    <a:lstStyle/>
                    <a:p>
                      <a:pPr marL="0" marR="0" algn="l">
                        <a:spcBef>
                          <a:spcPts val="0"/>
                        </a:spcBef>
                        <a:spcAft>
                          <a:spcPts val="0"/>
                        </a:spcAft>
                      </a:pPr>
                      <a:r>
                        <a:rPr lang="en-US" sz="1200" dirty="0">
                          <a:effectLst/>
                        </a:rPr>
                        <a:t>31.205-10(b)</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extLst>
                  <a:ext uri="{0D108BD9-81ED-4DB2-BD59-A6C34878D82A}">
                    <a16:rowId xmlns:a16="http://schemas.microsoft.com/office/drawing/2014/main" val="3173987125"/>
                  </a:ext>
                </a:extLst>
              </a:tr>
              <a:tr h="181306">
                <a:tc>
                  <a:txBody>
                    <a:bodyPr/>
                    <a:lstStyle/>
                    <a:p>
                      <a:pPr marL="0" marR="0" algn="l">
                        <a:spcBef>
                          <a:spcPts val="0"/>
                        </a:spcBef>
                        <a:spcAft>
                          <a:spcPts val="0"/>
                        </a:spcAft>
                      </a:pPr>
                      <a:r>
                        <a:rPr lang="en-US" sz="1200" dirty="0">
                          <a:effectLst/>
                        </a:rPr>
                        <a:t>418</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tc>
                  <a:txBody>
                    <a:bodyPr/>
                    <a:lstStyle/>
                    <a:p>
                      <a:pPr marL="0" marR="0" algn="l">
                        <a:spcBef>
                          <a:spcPts val="0"/>
                        </a:spcBef>
                        <a:spcAft>
                          <a:spcPts val="0"/>
                        </a:spcAft>
                      </a:pPr>
                      <a:r>
                        <a:rPr lang="en-US" sz="1200" dirty="0">
                          <a:effectLst/>
                        </a:rPr>
                        <a:t>Allocation of Direct &amp; Indirect Costs</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tc>
                  <a:txBody>
                    <a:bodyPr/>
                    <a:lstStyle/>
                    <a:p>
                      <a:pPr marL="0" marR="0" algn="l">
                        <a:spcBef>
                          <a:spcPts val="0"/>
                        </a:spcBef>
                        <a:spcAft>
                          <a:spcPts val="0"/>
                        </a:spcAft>
                      </a:pPr>
                      <a:r>
                        <a:rPr lang="en-US" sz="1200" dirty="0">
                          <a:effectLst/>
                        </a:rPr>
                        <a:t>31.203, 31.201-4</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extLst>
                  <a:ext uri="{0D108BD9-81ED-4DB2-BD59-A6C34878D82A}">
                    <a16:rowId xmlns:a16="http://schemas.microsoft.com/office/drawing/2014/main" val="1266294982"/>
                  </a:ext>
                </a:extLst>
              </a:tr>
              <a:tr h="181306">
                <a:tc>
                  <a:txBody>
                    <a:bodyPr/>
                    <a:lstStyle/>
                    <a:p>
                      <a:pPr marL="0" marR="0" algn="l">
                        <a:spcBef>
                          <a:spcPts val="0"/>
                        </a:spcBef>
                        <a:spcAft>
                          <a:spcPts val="0"/>
                        </a:spcAft>
                      </a:pPr>
                      <a:r>
                        <a:rPr lang="en-US" sz="1200" dirty="0">
                          <a:effectLst/>
                        </a:rPr>
                        <a:t>419</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tc>
                  <a:txBody>
                    <a:bodyPr/>
                    <a:lstStyle/>
                    <a:p>
                      <a:pPr marL="0" marR="0" algn="l">
                        <a:spcBef>
                          <a:spcPts val="0"/>
                        </a:spcBef>
                        <a:spcAft>
                          <a:spcPts val="0"/>
                        </a:spcAft>
                      </a:pPr>
                      <a:r>
                        <a:rPr lang="en-US" sz="1200" dirty="0">
                          <a:effectLst/>
                        </a:rPr>
                        <a:t>Unused</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tc>
                  <a:txBody>
                    <a:bodyPr/>
                    <a:lstStyle/>
                    <a:p>
                      <a:pPr marL="0" marR="0" algn="l">
                        <a:spcBef>
                          <a:spcPts val="0"/>
                        </a:spcBef>
                        <a:spcAft>
                          <a:spcPts val="0"/>
                        </a:spcAft>
                      </a:pPr>
                      <a:r>
                        <a:rPr lang="en-US" sz="1200" dirty="0">
                          <a:effectLst/>
                        </a:rPr>
                        <a:t> </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extLst>
                  <a:ext uri="{0D108BD9-81ED-4DB2-BD59-A6C34878D82A}">
                    <a16:rowId xmlns:a16="http://schemas.microsoft.com/office/drawing/2014/main" val="4196163602"/>
                  </a:ext>
                </a:extLst>
              </a:tr>
              <a:tr h="362611">
                <a:tc>
                  <a:txBody>
                    <a:bodyPr/>
                    <a:lstStyle/>
                    <a:p>
                      <a:pPr marL="0" marR="0" algn="l">
                        <a:spcBef>
                          <a:spcPts val="0"/>
                        </a:spcBef>
                        <a:spcAft>
                          <a:spcPts val="0"/>
                        </a:spcAft>
                      </a:pPr>
                      <a:r>
                        <a:rPr lang="en-US" sz="1200" dirty="0">
                          <a:effectLst/>
                        </a:rPr>
                        <a:t>420</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tc>
                  <a:txBody>
                    <a:bodyPr/>
                    <a:lstStyle/>
                    <a:p>
                      <a:pPr marL="0" marR="0" algn="l">
                        <a:spcBef>
                          <a:spcPts val="0"/>
                        </a:spcBef>
                        <a:spcAft>
                          <a:spcPts val="0"/>
                        </a:spcAft>
                      </a:pPr>
                      <a:r>
                        <a:rPr lang="en-US" sz="1200" dirty="0">
                          <a:effectLst/>
                        </a:rPr>
                        <a:t>Independent Research &amp; Development/Bid &amp; Proposal Costs</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tc>
                  <a:txBody>
                    <a:bodyPr/>
                    <a:lstStyle/>
                    <a:p>
                      <a:pPr marL="0" marR="0" algn="l">
                        <a:spcBef>
                          <a:spcPts val="0"/>
                        </a:spcBef>
                        <a:spcAft>
                          <a:spcPts val="0"/>
                        </a:spcAft>
                      </a:pPr>
                      <a:r>
                        <a:rPr lang="en-US" sz="1200" dirty="0">
                          <a:effectLst/>
                        </a:rPr>
                        <a:t>31.205-18(b)</a:t>
                      </a:r>
                      <a:endParaRPr lang="en-US"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7990" marR="67990" marT="0" marB="0"/>
                </a:tc>
                <a:extLst>
                  <a:ext uri="{0D108BD9-81ED-4DB2-BD59-A6C34878D82A}">
                    <a16:rowId xmlns:a16="http://schemas.microsoft.com/office/drawing/2014/main" val="781269429"/>
                  </a:ext>
                </a:extLst>
              </a:tr>
            </a:tbl>
          </a:graphicData>
        </a:graphic>
      </p:graphicFrame>
      <p:sp>
        <p:nvSpPr>
          <p:cNvPr id="5" name="Rectangle 1">
            <a:extLst>
              <a:ext uri="{FF2B5EF4-FFF2-40B4-BE49-F238E27FC236}">
                <a16:creationId xmlns:a16="http://schemas.microsoft.com/office/drawing/2014/main" id="{9136E043-3679-4A67-A872-4B49AB6576E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9456175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31503-E987-4F7F-BBA2-5EA1CDC6FF4C}"/>
              </a:ext>
            </a:extLst>
          </p:cNvPr>
          <p:cNvSpPr>
            <a:spLocks noGrp="1"/>
          </p:cNvSpPr>
          <p:nvPr>
            <p:ph type="title"/>
          </p:nvPr>
        </p:nvSpPr>
        <p:spPr/>
        <p:txBody>
          <a:bodyPr>
            <a:normAutofit fontScale="90000"/>
          </a:bodyPr>
          <a:lstStyle/>
          <a:p>
            <a:r>
              <a:rPr lang="en-US" b="1" dirty="0"/>
              <a:t>FAR 31.205-13 Employee Morale, Health, Welfare, Food Service, and Dormitory Costs and Credits</a:t>
            </a:r>
            <a:endParaRPr lang="en-US" dirty="0"/>
          </a:p>
        </p:txBody>
      </p:sp>
      <p:sp>
        <p:nvSpPr>
          <p:cNvPr id="3" name="Content Placeholder 2">
            <a:extLst>
              <a:ext uri="{FF2B5EF4-FFF2-40B4-BE49-F238E27FC236}">
                <a16:creationId xmlns:a16="http://schemas.microsoft.com/office/drawing/2014/main" id="{E7E18BD8-E74B-44C0-BAEF-F4CEC7D1F720}"/>
              </a:ext>
            </a:extLst>
          </p:cNvPr>
          <p:cNvSpPr>
            <a:spLocks noGrp="1"/>
          </p:cNvSpPr>
          <p:nvPr>
            <p:ph idx="1"/>
          </p:nvPr>
        </p:nvSpPr>
        <p:spPr/>
        <p:txBody>
          <a:bodyPr>
            <a:normAutofit fontScale="92500" lnSpcReduction="20000"/>
          </a:bodyPr>
          <a:lstStyle/>
          <a:p>
            <a:r>
              <a:rPr lang="en-US" dirty="0"/>
              <a:t>Aggregate costs incurred on activities designed to improve working conditions, employer-employee relations, employee morale, and employee performance (less income generated by these activities) are allowable, subject to the limitations contained in this subsection. Some examples of allowable activities are-</a:t>
            </a:r>
          </a:p>
          <a:p>
            <a:r>
              <a:rPr lang="en-US" dirty="0"/>
              <a:t>House publications</a:t>
            </a:r>
          </a:p>
          <a:p>
            <a:r>
              <a:rPr lang="en-US" dirty="0"/>
              <a:t>Health Clinics</a:t>
            </a:r>
          </a:p>
          <a:p>
            <a:r>
              <a:rPr lang="en-US" dirty="0"/>
              <a:t>Wellness/Fitness Centers</a:t>
            </a:r>
          </a:p>
          <a:p>
            <a:r>
              <a:rPr lang="en-US" dirty="0"/>
              <a:t>Employee Counseling Services</a:t>
            </a:r>
          </a:p>
          <a:p>
            <a:r>
              <a:rPr lang="en-US" dirty="0"/>
              <a:t>Food and dormitory services (cafeterias, vending machines, living accommodations) for the contractor’s employees at or near the contractor’s facilities.  </a:t>
            </a:r>
          </a:p>
        </p:txBody>
      </p:sp>
    </p:spTree>
    <p:extLst>
      <p:ext uri="{BB962C8B-B14F-4D97-AF65-F5344CB8AC3E}">
        <p14:creationId xmlns:p14="http://schemas.microsoft.com/office/powerpoint/2010/main" val="29996536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31503-E987-4F7F-BBA2-5EA1CDC6FF4C}"/>
              </a:ext>
            </a:extLst>
          </p:cNvPr>
          <p:cNvSpPr>
            <a:spLocks noGrp="1"/>
          </p:cNvSpPr>
          <p:nvPr>
            <p:ph type="title"/>
          </p:nvPr>
        </p:nvSpPr>
        <p:spPr/>
        <p:txBody>
          <a:bodyPr>
            <a:normAutofit/>
          </a:bodyPr>
          <a:lstStyle/>
          <a:p>
            <a:r>
              <a:rPr lang="en-US" sz="4000" b="1" dirty="0"/>
              <a:t>FAR 31.205-13 Food Service and Dormitory Costs</a:t>
            </a:r>
            <a:endParaRPr lang="en-US" sz="4000" dirty="0"/>
          </a:p>
        </p:txBody>
      </p:sp>
      <p:sp>
        <p:nvSpPr>
          <p:cNvPr id="3" name="Content Placeholder 2">
            <a:extLst>
              <a:ext uri="{FF2B5EF4-FFF2-40B4-BE49-F238E27FC236}">
                <a16:creationId xmlns:a16="http://schemas.microsoft.com/office/drawing/2014/main" id="{E7E18BD8-E74B-44C0-BAEF-F4CEC7D1F720}"/>
              </a:ext>
            </a:extLst>
          </p:cNvPr>
          <p:cNvSpPr>
            <a:spLocks noGrp="1"/>
          </p:cNvSpPr>
          <p:nvPr>
            <p:ph idx="1"/>
          </p:nvPr>
        </p:nvSpPr>
        <p:spPr/>
        <p:txBody>
          <a:bodyPr>
            <a:normAutofit/>
          </a:bodyPr>
          <a:lstStyle/>
          <a:p>
            <a:r>
              <a:rPr lang="en-US" dirty="0"/>
              <a:t>The allowability of food and dormitory losses are determined by the following factors:</a:t>
            </a:r>
          </a:p>
          <a:p>
            <a:r>
              <a:rPr lang="en-US" dirty="0"/>
              <a:t>Losses from operating food and dormitory services are allowable only if the contractor’s objective is to operate such services on a break-even basis. </a:t>
            </a:r>
          </a:p>
        </p:txBody>
      </p:sp>
    </p:spTree>
    <p:extLst>
      <p:ext uri="{BB962C8B-B14F-4D97-AF65-F5344CB8AC3E}">
        <p14:creationId xmlns:p14="http://schemas.microsoft.com/office/powerpoint/2010/main" val="5132901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31503-E987-4F7F-BBA2-5EA1CDC6FF4C}"/>
              </a:ext>
            </a:extLst>
          </p:cNvPr>
          <p:cNvSpPr>
            <a:spLocks noGrp="1"/>
          </p:cNvSpPr>
          <p:nvPr>
            <p:ph type="title"/>
          </p:nvPr>
        </p:nvSpPr>
        <p:spPr/>
        <p:txBody>
          <a:bodyPr>
            <a:normAutofit/>
          </a:bodyPr>
          <a:lstStyle/>
          <a:p>
            <a:r>
              <a:rPr lang="en-US" sz="4000" b="1" dirty="0"/>
              <a:t>FAR 31.205-13 Food Service and Dormitory Costs</a:t>
            </a:r>
            <a:endParaRPr lang="en-US" sz="4000" dirty="0"/>
          </a:p>
        </p:txBody>
      </p:sp>
      <p:sp>
        <p:nvSpPr>
          <p:cNvPr id="3" name="Content Placeholder 2">
            <a:extLst>
              <a:ext uri="{FF2B5EF4-FFF2-40B4-BE49-F238E27FC236}">
                <a16:creationId xmlns:a16="http://schemas.microsoft.com/office/drawing/2014/main" id="{E7E18BD8-E74B-44C0-BAEF-F4CEC7D1F720}"/>
              </a:ext>
            </a:extLst>
          </p:cNvPr>
          <p:cNvSpPr>
            <a:spLocks noGrp="1"/>
          </p:cNvSpPr>
          <p:nvPr>
            <p:ph idx="1"/>
          </p:nvPr>
        </p:nvSpPr>
        <p:spPr/>
        <p:txBody>
          <a:bodyPr>
            <a:normAutofit fontScale="92500" lnSpcReduction="10000"/>
          </a:bodyPr>
          <a:lstStyle/>
          <a:p>
            <a:r>
              <a:rPr lang="en-US" dirty="0"/>
              <a:t>Losses sustained because food services or lodging accommodations are furnished without charge or at prices or rates which obviously would not be conducive to the breaking even </a:t>
            </a:r>
            <a:r>
              <a:rPr lang="en-US" b="1" dirty="0"/>
              <a:t>are not allowable</a:t>
            </a:r>
            <a:r>
              <a:rPr lang="en-US" dirty="0"/>
              <a:t>, except as to the </a:t>
            </a:r>
          </a:p>
          <a:p>
            <a:endParaRPr lang="en-US" dirty="0"/>
          </a:p>
          <a:p>
            <a:r>
              <a:rPr lang="en-US" dirty="0"/>
              <a:t>A loss may be allowed to the extent that the contractor can demonstrate that unusual circumstances exist such that even with efficient management, operating the services on a breakeven basis would require charging inordinately high prices, or prices or rates higher than those charged by commercial establishments offering the same services in the same geographical areas. </a:t>
            </a:r>
          </a:p>
          <a:p>
            <a:r>
              <a:rPr lang="en-US" dirty="0"/>
              <a:t>The following are examples of unusual circumstances:</a:t>
            </a:r>
          </a:p>
        </p:txBody>
      </p:sp>
    </p:spTree>
    <p:extLst>
      <p:ext uri="{BB962C8B-B14F-4D97-AF65-F5344CB8AC3E}">
        <p14:creationId xmlns:p14="http://schemas.microsoft.com/office/powerpoint/2010/main" val="2042181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31503-E987-4F7F-BBA2-5EA1CDC6FF4C}"/>
              </a:ext>
            </a:extLst>
          </p:cNvPr>
          <p:cNvSpPr>
            <a:spLocks noGrp="1"/>
          </p:cNvSpPr>
          <p:nvPr>
            <p:ph type="title"/>
          </p:nvPr>
        </p:nvSpPr>
        <p:spPr/>
        <p:txBody>
          <a:bodyPr>
            <a:normAutofit/>
          </a:bodyPr>
          <a:lstStyle/>
          <a:p>
            <a:r>
              <a:rPr lang="en-US" sz="4000" b="1" dirty="0"/>
              <a:t>FAR 31.205-13 Food Service and Dormitory Costs</a:t>
            </a:r>
            <a:endParaRPr lang="en-US" sz="4000" dirty="0"/>
          </a:p>
        </p:txBody>
      </p:sp>
      <p:sp>
        <p:nvSpPr>
          <p:cNvPr id="3" name="Content Placeholder 2">
            <a:extLst>
              <a:ext uri="{FF2B5EF4-FFF2-40B4-BE49-F238E27FC236}">
                <a16:creationId xmlns:a16="http://schemas.microsoft.com/office/drawing/2014/main" id="{E7E18BD8-E74B-44C0-BAEF-F4CEC7D1F720}"/>
              </a:ext>
            </a:extLst>
          </p:cNvPr>
          <p:cNvSpPr>
            <a:spLocks noGrp="1"/>
          </p:cNvSpPr>
          <p:nvPr>
            <p:ph idx="1"/>
          </p:nvPr>
        </p:nvSpPr>
        <p:spPr/>
        <p:txBody>
          <a:bodyPr>
            <a:normAutofit/>
          </a:bodyPr>
          <a:lstStyle/>
          <a:p>
            <a:r>
              <a:rPr lang="en-US" dirty="0"/>
              <a:t>The following are examples of unusual circumstances:</a:t>
            </a:r>
          </a:p>
          <a:p>
            <a:endParaRPr lang="en-US" dirty="0"/>
          </a:p>
          <a:p>
            <a:pPr marL="971550" lvl="1" indent="-514350">
              <a:buFont typeface="+mj-lt"/>
              <a:buAutoNum type="arabicPeriod"/>
            </a:pPr>
            <a:r>
              <a:rPr lang="en-US" dirty="0"/>
              <a:t>The contractor must provide food or dormitory services at remote locations where adequate commercial facilities are not reasonably available.</a:t>
            </a:r>
          </a:p>
          <a:p>
            <a:pPr marL="971550" lvl="1" indent="-514350">
              <a:buFont typeface="+mj-lt"/>
              <a:buAutoNum type="arabicPeriod"/>
            </a:pPr>
            <a:r>
              <a:rPr lang="en-US" dirty="0"/>
              <a:t>The contractor’s charged (but unproductive) labor costs would be excessive if the services were not available.	</a:t>
            </a:r>
          </a:p>
          <a:p>
            <a:pPr marL="971550" lvl="1" indent="-514350">
              <a:buFont typeface="+mj-lt"/>
              <a:buAutoNum type="arabicPeriod"/>
            </a:pPr>
            <a:r>
              <a:rPr lang="en-US" dirty="0"/>
              <a:t>If cessation or reduction of food or dormitory operations will not otherwise yield net cost savings.</a:t>
            </a:r>
          </a:p>
        </p:txBody>
      </p:sp>
    </p:spTree>
    <p:extLst>
      <p:ext uri="{BB962C8B-B14F-4D97-AF65-F5344CB8AC3E}">
        <p14:creationId xmlns:p14="http://schemas.microsoft.com/office/powerpoint/2010/main" val="22934375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31503-E987-4F7F-BBA2-5EA1CDC6FF4C}"/>
              </a:ext>
            </a:extLst>
          </p:cNvPr>
          <p:cNvSpPr>
            <a:spLocks noGrp="1"/>
          </p:cNvSpPr>
          <p:nvPr>
            <p:ph type="title"/>
          </p:nvPr>
        </p:nvSpPr>
        <p:spPr/>
        <p:txBody>
          <a:bodyPr>
            <a:normAutofit fontScale="90000"/>
          </a:bodyPr>
          <a:lstStyle/>
          <a:p>
            <a:r>
              <a:rPr lang="en-US" b="1" dirty="0"/>
              <a:t>FAR 31.205-13 Employee Morale, Health, Welfare, Food Service, and Dormitory Costs and Credits</a:t>
            </a:r>
            <a:endParaRPr lang="en-US" dirty="0"/>
          </a:p>
        </p:txBody>
      </p:sp>
      <p:sp>
        <p:nvSpPr>
          <p:cNvPr id="3" name="Content Placeholder 2">
            <a:extLst>
              <a:ext uri="{FF2B5EF4-FFF2-40B4-BE49-F238E27FC236}">
                <a16:creationId xmlns:a16="http://schemas.microsoft.com/office/drawing/2014/main" id="{E7E18BD8-E74B-44C0-BAEF-F4CEC7D1F720}"/>
              </a:ext>
            </a:extLst>
          </p:cNvPr>
          <p:cNvSpPr>
            <a:spLocks noGrp="1"/>
          </p:cNvSpPr>
          <p:nvPr>
            <p:ph idx="1"/>
          </p:nvPr>
        </p:nvSpPr>
        <p:spPr/>
        <p:txBody>
          <a:bodyPr>
            <a:normAutofit/>
          </a:bodyPr>
          <a:lstStyle/>
          <a:p>
            <a:r>
              <a:rPr lang="en-US" b="1" dirty="0"/>
              <a:t>Costs of gifts are unallowable</a:t>
            </a:r>
            <a:r>
              <a:rPr lang="en-US" dirty="0"/>
              <a:t>. (Gifts do not include awards for performance made pursuant to 31.205-6(f) or awards made in recognition of employee achievements pursuant to an established contractor plan or policy.)</a:t>
            </a:r>
          </a:p>
          <a:p>
            <a:endParaRPr lang="en-US" dirty="0"/>
          </a:p>
          <a:p>
            <a:r>
              <a:rPr lang="en-US" b="1" dirty="0"/>
              <a:t>Costs of recreation are unallowable, except </a:t>
            </a:r>
            <a:r>
              <a:rPr lang="en-US" dirty="0"/>
              <a:t>for the costs of employees’ participation in company sponsored sports teams or employee organizations designed to improve company loyalty, team work, or physical fitness.</a:t>
            </a:r>
          </a:p>
        </p:txBody>
      </p:sp>
    </p:spTree>
    <p:extLst>
      <p:ext uri="{BB962C8B-B14F-4D97-AF65-F5344CB8AC3E}">
        <p14:creationId xmlns:p14="http://schemas.microsoft.com/office/powerpoint/2010/main" val="1665989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2A50A-A804-4A91-9D50-C5934EF6E62A}"/>
              </a:ext>
            </a:extLst>
          </p:cNvPr>
          <p:cNvSpPr>
            <a:spLocks noGrp="1"/>
          </p:cNvSpPr>
          <p:nvPr>
            <p:ph type="title"/>
          </p:nvPr>
        </p:nvSpPr>
        <p:spPr/>
        <p:txBody>
          <a:bodyPr/>
          <a:lstStyle/>
          <a:p>
            <a:r>
              <a:rPr lang="en-US" b="1" dirty="0"/>
              <a:t>FAR 31.205-14 Entertainment Costs</a:t>
            </a:r>
            <a:endParaRPr lang="en-US" dirty="0"/>
          </a:p>
        </p:txBody>
      </p:sp>
      <p:sp>
        <p:nvSpPr>
          <p:cNvPr id="3" name="Content Placeholder 2">
            <a:extLst>
              <a:ext uri="{FF2B5EF4-FFF2-40B4-BE49-F238E27FC236}">
                <a16:creationId xmlns:a16="http://schemas.microsoft.com/office/drawing/2014/main" id="{002AC846-93FB-4798-B099-E2A73C601B8D}"/>
              </a:ext>
            </a:extLst>
          </p:cNvPr>
          <p:cNvSpPr>
            <a:spLocks noGrp="1"/>
          </p:cNvSpPr>
          <p:nvPr>
            <p:ph idx="1"/>
          </p:nvPr>
        </p:nvSpPr>
        <p:spPr/>
        <p:txBody>
          <a:bodyPr>
            <a:normAutofit/>
          </a:bodyPr>
          <a:lstStyle/>
          <a:p>
            <a:r>
              <a:rPr lang="en-US" dirty="0"/>
              <a:t>Costs of amusement, diversions, social activities, </a:t>
            </a:r>
            <a:r>
              <a:rPr lang="en-US" b="1" dirty="0"/>
              <a:t>and any </a:t>
            </a:r>
            <a:r>
              <a:rPr lang="en-US" b="1" i="1" dirty="0"/>
              <a:t>directly associated costs </a:t>
            </a:r>
            <a:r>
              <a:rPr lang="en-US" dirty="0"/>
              <a:t>such as tickets to shows or sports events, meals, lodging, rentals, transportation, and gratuities </a:t>
            </a:r>
            <a:r>
              <a:rPr lang="en-US" b="1" dirty="0"/>
              <a:t>are unallowable</a:t>
            </a:r>
            <a:r>
              <a:rPr lang="en-US" dirty="0"/>
              <a:t>. </a:t>
            </a:r>
          </a:p>
          <a:p>
            <a:r>
              <a:rPr lang="en-US" dirty="0"/>
              <a:t>Costs of </a:t>
            </a:r>
            <a:r>
              <a:rPr lang="en-US" b="1" dirty="0"/>
              <a:t>membership in social, dining, or country clubs or other organizations having the same purposes are also unallowable</a:t>
            </a:r>
            <a:r>
              <a:rPr lang="en-US" dirty="0"/>
              <a:t>, regardless of whether the cost is reported as taxable income to the employees.</a:t>
            </a:r>
          </a:p>
          <a:p>
            <a:r>
              <a:rPr lang="en-US" dirty="0"/>
              <a:t>Costs made specifically unallowable under this cost principle are not allowable under any other cost principle.</a:t>
            </a:r>
          </a:p>
        </p:txBody>
      </p:sp>
    </p:spTree>
    <p:extLst>
      <p:ext uri="{BB962C8B-B14F-4D97-AF65-F5344CB8AC3E}">
        <p14:creationId xmlns:p14="http://schemas.microsoft.com/office/powerpoint/2010/main" val="22250694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88890-54FA-424C-8B90-0A5D5319CADA}"/>
              </a:ext>
            </a:extLst>
          </p:cNvPr>
          <p:cNvSpPr>
            <a:spLocks noGrp="1"/>
          </p:cNvSpPr>
          <p:nvPr>
            <p:ph type="title"/>
          </p:nvPr>
        </p:nvSpPr>
        <p:spPr/>
        <p:txBody>
          <a:bodyPr>
            <a:normAutofit/>
          </a:bodyPr>
          <a:lstStyle/>
          <a:p>
            <a:r>
              <a:rPr lang="en-US" sz="3600" b="1" dirty="0"/>
              <a:t>FAR 31.205-15 Fines, Penalties, and Mischarging Costs.</a:t>
            </a:r>
            <a:endParaRPr lang="en-US" sz="3600" dirty="0"/>
          </a:p>
        </p:txBody>
      </p:sp>
      <p:sp>
        <p:nvSpPr>
          <p:cNvPr id="3" name="Content Placeholder 2">
            <a:extLst>
              <a:ext uri="{FF2B5EF4-FFF2-40B4-BE49-F238E27FC236}">
                <a16:creationId xmlns:a16="http://schemas.microsoft.com/office/drawing/2014/main" id="{0ABD7135-0487-470C-982A-56BF7A39F59C}"/>
              </a:ext>
            </a:extLst>
          </p:cNvPr>
          <p:cNvSpPr>
            <a:spLocks noGrp="1"/>
          </p:cNvSpPr>
          <p:nvPr>
            <p:ph idx="1"/>
          </p:nvPr>
        </p:nvSpPr>
        <p:spPr/>
        <p:txBody>
          <a:bodyPr>
            <a:normAutofit fontScale="92500" lnSpcReduction="20000"/>
          </a:bodyPr>
          <a:lstStyle/>
          <a:p>
            <a:r>
              <a:rPr lang="en-US" dirty="0"/>
              <a:t>Costs of </a:t>
            </a:r>
            <a:r>
              <a:rPr lang="en-US" b="1" dirty="0"/>
              <a:t>fines and </a:t>
            </a:r>
            <a:r>
              <a:rPr lang="en-US" b="1" i="1" dirty="0"/>
              <a:t>penalties </a:t>
            </a:r>
            <a:r>
              <a:rPr lang="en-US" dirty="0"/>
              <a:t>resulting from violations of, or failure of the contractor to comply with, Federal, State, local, or foreign laws and regulations, </a:t>
            </a:r>
            <a:r>
              <a:rPr lang="en-US" b="1" dirty="0"/>
              <a:t>are unallowable </a:t>
            </a:r>
            <a:r>
              <a:rPr lang="en-US" dirty="0"/>
              <a:t>except when incurred as a result of compliance with specific terms and conditions of the contract or written instructions from the contracting officer. </a:t>
            </a:r>
          </a:p>
          <a:p>
            <a:endParaRPr lang="en-US" dirty="0"/>
          </a:p>
          <a:p>
            <a:r>
              <a:rPr lang="en-US" dirty="0"/>
              <a:t>Costs incurred in connection with, or related to, the </a:t>
            </a:r>
            <a:r>
              <a:rPr lang="en-US" b="1" dirty="0"/>
              <a:t>mischarging of costs on Government contracts are unallowable </a:t>
            </a:r>
            <a:r>
              <a:rPr lang="en-US" dirty="0"/>
              <a:t>when the costs are caused by, or result from, alteration or destruction of records, or other false or improper charging or recording of costs. Such costs include those incurred to measure or otherwise determine the magnitude of the improper charging, and costs incurred to remedy or correct the mischarging, such as costs to rescreen and reconstruct records.</a:t>
            </a:r>
          </a:p>
        </p:txBody>
      </p:sp>
    </p:spTree>
    <p:extLst>
      <p:ext uri="{BB962C8B-B14F-4D97-AF65-F5344CB8AC3E}">
        <p14:creationId xmlns:p14="http://schemas.microsoft.com/office/powerpoint/2010/main" val="23221958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3E1A3-0833-480D-940F-C5E88C143AA3}"/>
              </a:ext>
            </a:extLst>
          </p:cNvPr>
          <p:cNvSpPr>
            <a:spLocks noGrp="1"/>
          </p:cNvSpPr>
          <p:nvPr>
            <p:ph type="title"/>
          </p:nvPr>
        </p:nvSpPr>
        <p:spPr/>
        <p:txBody>
          <a:bodyPr>
            <a:normAutofit fontScale="90000"/>
          </a:bodyPr>
          <a:lstStyle/>
          <a:p>
            <a:r>
              <a:rPr lang="en-US" b="1" dirty="0"/>
              <a:t>FAR 31.205-16 Gains and losses on disposition or impairment of depreciable property or other</a:t>
            </a:r>
            <a:br>
              <a:rPr lang="en-US" b="1" dirty="0"/>
            </a:br>
            <a:r>
              <a:rPr lang="en-US" b="1" dirty="0"/>
              <a:t>capital assets.</a:t>
            </a:r>
            <a:endParaRPr lang="en-US" dirty="0"/>
          </a:p>
        </p:txBody>
      </p:sp>
      <p:sp>
        <p:nvSpPr>
          <p:cNvPr id="3" name="Content Placeholder 2">
            <a:extLst>
              <a:ext uri="{FF2B5EF4-FFF2-40B4-BE49-F238E27FC236}">
                <a16:creationId xmlns:a16="http://schemas.microsoft.com/office/drawing/2014/main" id="{9D41F717-497A-4560-8A0A-7E4D41DBF365}"/>
              </a:ext>
            </a:extLst>
          </p:cNvPr>
          <p:cNvSpPr>
            <a:spLocks noGrp="1"/>
          </p:cNvSpPr>
          <p:nvPr>
            <p:ph idx="1"/>
          </p:nvPr>
        </p:nvSpPr>
        <p:spPr/>
        <p:txBody>
          <a:bodyPr/>
          <a:lstStyle/>
          <a:p>
            <a:r>
              <a:rPr lang="en-US" dirty="0"/>
              <a:t>Gains and losses from the sale, retirement, or other disposition (but see 31.205-19) of depreciable property shall be included in the year in which they occur as credits or charges to the cost grouping(s) in which the depreciation or amortization applicable to those assets was included (but see paragraph (f) of this subsection). </a:t>
            </a:r>
          </a:p>
          <a:p>
            <a:r>
              <a:rPr lang="en-US" dirty="0"/>
              <a:t>No gain or loss shall be recognized as a result of the transfer of assets in a business combination (see 31.205-52).</a:t>
            </a:r>
          </a:p>
        </p:txBody>
      </p:sp>
    </p:spTree>
    <p:extLst>
      <p:ext uri="{BB962C8B-B14F-4D97-AF65-F5344CB8AC3E}">
        <p14:creationId xmlns:p14="http://schemas.microsoft.com/office/powerpoint/2010/main" val="36279138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3E1A3-0833-480D-940F-C5E88C143AA3}"/>
              </a:ext>
            </a:extLst>
          </p:cNvPr>
          <p:cNvSpPr>
            <a:spLocks noGrp="1"/>
          </p:cNvSpPr>
          <p:nvPr>
            <p:ph type="title"/>
          </p:nvPr>
        </p:nvSpPr>
        <p:spPr/>
        <p:txBody>
          <a:bodyPr>
            <a:normAutofit fontScale="90000"/>
          </a:bodyPr>
          <a:lstStyle/>
          <a:p>
            <a:r>
              <a:rPr lang="en-US" b="1" dirty="0"/>
              <a:t>FAR 31.205-16 Gains and losses on disposition or impairment of depreciable property or other</a:t>
            </a:r>
            <a:br>
              <a:rPr lang="en-US" b="1" dirty="0"/>
            </a:br>
            <a:r>
              <a:rPr lang="en-US" b="1" dirty="0"/>
              <a:t>capital assets.</a:t>
            </a:r>
            <a:endParaRPr lang="en-US" dirty="0"/>
          </a:p>
        </p:txBody>
      </p:sp>
      <p:sp>
        <p:nvSpPr>
          <p:cNvPr id="3" name="Content Placeholder 2">
            <a:extLst>
              <a:ext uri="{FF2B5EF4-FFF2-40B4-BE49-F238E27FC236}">
                <a16:creationId xmlns:a16="http://schemas.microsoft.com/office/drawing/2014/main" id="{9D41F717-497A-4560-8A0A-7E4D41DBF365}"/>
              </a:ext>
            </a:extLst>
          </p:cNvPr>
          <p:cNvSpPr>
            <a:spLocks noGrp="1"/>
          </p:cNvSpPr>
          <p:nvPr>
            <p:ph idx="1"/>
          </p:nvPr>
        </p:nvSpPr>
        <p:spPr/>
        <p:txBody>
          <a:bodyPr>
            <a:normAutofit lnSpcReduction="10000"/>
          </a:bodyPr>
          <a:lstStyle/>
          <a:p>
            <a:r>
              <a:rPr lang="en-US" dirty="0"/>
              <a:t>Gains and losses on disposition of </a:t>
            </a:r>
            <a:r>
              <a:rPr lang="en-US" i="1" dirty="0"/>
              <a:t>tangible capital assets</a:t>
            </a:r>
            <a:r>
              <a:rPr lang="en-US" dirty="0"/>
              <a:t>, including those acquired under capital leases (see 31.205-11(h)), shall be considered as adjustments of depreciation costs previously recognized. The gain or loss for each asset disposed of is the difference between the net amount realized, including insurance proceeds from involuntary conversions, and its undepreciated balance. </a:t>
            </a:r>
          </a:p>
          <a:p>
            <a:r>
              <a:rPr lang="en-US" dirty="0"/>
              <a:t>The gain recognized for contract costing purposes shall be limited to the difference between the acquisition cost (or for assets acquired under a capital lease, the value at which the leased asset is capitalized) of the asset and its undepreciated balance.</a:t>
            </a:r>
          </a:p>
        </p:txBody>
      </p:sp>
    </p:spTree>
    <p:extLst>
      <p:ext uri="{BB962C8B-B14F-4D97-AF65-F5344CB8AC3E}">
        <p14:creationId xmlns:p14="http://schemas.microsoft.com/office/powerpoint/2010/main" val="36330869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3E1A3-0833-480D-940F-C5E88C143AA3}"/>
              </a:ext>
            </a:extLst>
          </p:cNvPr>
          <p:cNvSpPr>
            <a:spLocks noGrp="1"/>
          </p:cNvSpPr>
          <p:nvPr>
            <p:ph type="title"/>
          </p:nvPr>
        </p:nvSpPr>
        <p:spPr/>
        <p:txBody>
          <a:bodyPr>
            <a:normAutofit fontScale="90000"/>
          </a:bodyPr>
          <a:lstStyle/>
          <a:p>
            <a:r>
              <a:rPr lang="en-US" b="1" dirty="0"/>
              <a:t>FAR 31.205-16 Gains and losses on disposition or impairment of depreciable property or other</a:t>
            </a:r>
            <a:br>
              <a:rPr lang="en-US" b="1" dirty="0"/>
            </a:br>
            <a:r>
              <a:rPr lang="en-US" b="1" dirty="0"/>
              <a:t>capital assets.</a:t>
            </a:r>
            <a:endParaRPr lang="en-US" dirty="0"/>
          </a:p>
        </p:txBody>
      </p:sp>
      <p:sp>
        <p:nvSpPr>
          <p:cNvPr id="3" name="Content Placeholder 2">
            <a:extLst>
              <a:ext uri="{FF2B5EF4-FFF2-40B4-BE49-F238E27FC236}">
                <a16:creationId xmlns:a16="http://schemas.microsoft.com/office/drawing/2014/main" id="{9D41F717-497A-4560-8A0A-7E4D41DBF365}"/>
              </a:ext>
            </a:extLst>
          </p:cNvPr>
          <p:cNvSpPr>
            <a:spLocks noGrp="1"/>
          </p:cNvSpPr>
          <p:nvPr>
            <p:ph idx="1"/>
          </p:nvPr>
        </p:nvSpPr>
        <p:spPr/>
        <p:txBody>
          <a:bodyPr>
            <a:normAutofit/>
          </a:bodyPr>
          <a:lstStyle/>
          <a:p>
            <a:r>
              <a:rPr lang="en-US" dirty="0"/>
              <a:t>Gains and losses on the disposition of depreciable asset shall not be recognized as a separate charge or credit when the asset is exchanged as part of the purchase price of a similar item, and the gain or loss is taken into consideration in the depreciation cost basis of the new item.</a:t>
            </a:r>
          </a:p>
          <a:p>
            <a:endParaRPr lang="en-US" dirty="0"/>
          </a:p>
          <a:p>
            <a:r>
              <a:rPr lang="en-US" dirty="0"/>
              <a:t>Gains and losses of any nature arising from the sale or exchange of capital assets other than depreciable property shall be excluded in computing contract costs.</a:t>
            </a:r>
          </a:p>
        </p:txBody>
      </p:sp>
    </p:spTree>
    <p:extLst>
      <p:ext uri="{BB962C8B-B14F-4D97-AF65-F5344CB8AC3E}">
        <p14:creationId xmlns:p14="http://schemas.microsoft.com/office/powerpoint/2010/main" val="303455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02866-00A5-44B2-A0ED-C8D12991F5AB}"/>
              </a:ext>
            </a:extLst>
          </p:cNvPr>
          <p:cNvSpPr>
            <a:spLocks noGrp="1"/>
          </p:cNvSpPr>
          <p:nvPr>
            <p:ph type="title"/>
          </p:nvPr>
        </p:nvSpPr>
        <p:spPr/>
        <p:txBody>
          <a:bodyPr/>
          <a:lstStyle/>
          <a:p>
            <a:r>
              <a:rPr lang="en-US" dirty="0"/>
              <a:t>FAR 31.201-2 Determining Allowability</a:t>
            </a:r>
          </a:p>
        </p:txBody>
      </p:sp>
      <p:sp>
        <p:nvSpPr>
          <p:cNvPr id="3" name="Content Placeholder 2">
            <a:extLst>
              <a:ext uri="{FF2B5EF4-FFF2-40B4-BE49-F238E27FC236}">
                <a16:creationId xmlns:a16="http://schemas.microsoft.com/office/drawing/2014/main" id="{1958417A-18CB-46EA-BE21-E9D31F9FF240}"/>
              </a:ext>
            </a:extLst>
          </p:cNvPr>
          <p:cNvSpPr>
            <a:spLocks noGrp="1"/>
          </p:cNvSpPr>
          <p:nvPr>
            <p:ph idx="1"/>
          </p:nvPr>
        </p:nvSpPr>
        <p:spPr/>
        <p:txBody>
          <a:bodyPr>
            <a:normAutofit/>
          </a:bodyPr>
          <a:lstStyle/>
          <a:p>
            <a:r>
              <a:rPr lang="en-US" dirty="0"/>
              <a:t>When a consultant's accounting practices are inconsistent with FAR 31.2, costs resulting from such inconsistent practices in excess of the amount that would have resulted from using practices consistent with this subpart are unallowable.</a:t>
            </a:r>
          </a:p>
          <a:p>
            <a:endParaRPr lang="en-US" dirty="0"/>
          </a:p>
          <a:p>
            <a:r>
              <a:rPr lang="en-US" dirty="0"/>
              <a:t>A consultant is responsible for accounting for costs appropriately and for maintaining records, including supporting documentation, adequate to demonstrate that costs claimed have been incurred, are allocable to the contract, and comply with applicable cost principles</a:t>
            </a:r>
          </a:p>
        </p:txBody>
      </p:sp>
    </p:spTree>
    <p:extLst>
      <p:ext uri="{BB962C8B-B14F-4D97-AF65-F5344CB8AC3E}">
        <p14:creationId xmlns:p14="http://schemas.microsoft.com/office/powerpoint/2010/main" val="376979261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2EDB1-60D3-447B-AFE7-3B13C33CD618}"/>
              </a:ext>
            </a:extLst>
          </p:cNvPr>
          <p:cNvSpPr>
            <a:spLocks noGrp="1"/>
          </p:cNvSpPr>
          <p:nvPr>
            <p:ph type="title"/>
          </p:nvPr>
        </p:nvSpPr>
        <p:spPr/>
        <p:txBody>
          <a:bodyPr>
            <a:normAutofit/>
          </a:bodyPr>
          <a:lstStyle/>
          <a:p>
            <a:r>
              <a:rPr lang="en-US" sz="4000" b="1" dirty="0"/>
              <a:t>FAR 31.205-17 Idle Facilities and Idle Capacity Costs</a:t>
            </a:r>
            <a:endParaRPr lang="en-US" sz="4000" dirty="0"/>
          </a:p>
        </p:txBody>
      </p:sp>
      <p:sp>
        <p:nvSpPr>
          <p:cNvPr id="3" name="Content Placeholder 2">
            <a:extLst>
              <a:ext uri="{FF2B5EF4-FFF2-40B4-BE49-F238E27FC236}">
                <a16:creationId xmlns:a16="http://schemas.microsoft.com/office/drawing/2014/main" id="{7628E7E6-BA9A-4017-AC56-0D227B5033B5}"/>
              </a:ext>
            </a:extLst>
          </p:cNvPr>
          <p:cNvSpPr>
            <a:spLocks noGrp="1"/>
          </p:cNvSpPr>
          <p:nvPr>
            <p:ph idx="1"/>
          </p:nvPr>
        </p:nvSpPr>
        <p:spPr/>
        <p:txBody>
          <a:bodyPr>
            <a:normAutofit lnSpcReduction="10000"/>
          </a:bodyPr>
          <a:lstStyle/>
          <a:p>
            <a:r>
              <a:rPr lang="en-US" i="1" dirty="0"/>
              <a:t>Costs of idle facilities or idle capacity </a:t>
            </a:r>
            <a:r>
              <a:rPr lang="en-US" dirty="0"/>
              <a:t>means costs such as maintenance, repair, housing, rent, and other related costs; </a:t>
            </a:r>
            <a:r>
              <a:rPr lang="en-US" i="1" dirty="0"/>
              <a:t>e.g., </a:t>
            </a:r>
            <a:r>
              <a:rPr lang="en-US" dirty="0"/>
              <a:t>property taxes, insurance, and depreciation.</a:t>
            </a:r>
          </a:p>
          <a:p>
            <a:endParaRPr lang="en-US" dirty="0"/>
          </a:p>
          <a:p>
            <a:r>
              <a:rPr lang="en-US" b="1" i="1" dirty="0"/>
              <a:t>Idle capacity </a:t>
            </a:r>
            <a:r>
              <a:rPr lang="en-US" dirty="0"/>
              <a:t>means the unused capacity of </a:t>
            </a:r>
            <a:r>
              <a:rPr lang="en-US" b="1" dirty="0"/>
              <a:t>partially</a:t>
            </a:r>
            <a:r>
              <a:rPr lang="en-US" dirty="0"/>
              <a:t> used facilities. It is the difference between that which a facility could achieve under 100 percent operating time on a one-shift basis, less operating interruptions resulting from time lost for repairs, setups, unsatisfactory materials, and other normal delays, and the extent to which the facility was actually used to meet demands during the accounting period</a:t>
            </a:r>
          </a:p>
          <a:p>
            <a:endParaRPr lang="en-US" dirty="0"/>
          </a:p>
        </p:txBody>
      </p:sp>
    </p:spTree>
    <p:extLst>
      <p:ext uri="{BB962C8B-B14F-4D97-AF65-F5344CB8AC3E}">
        <p14:creationId xmlns:p14="http://schemas.microsoft.com/office/powerpoint/2010/main" val="266445616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2EDB1-60D3-447B-AFE7-3B13C33CD618}"/>
              </a:ext>
            </a:extLst>
          </p:cNvPr>
          <p:cNvSpPr>
            <a:spLocks noGrp="1"/>
          </p:cNvSpPr>
          <p:nvPr>
            <p:ph type="title"/>
          </p:nvPr>
        </p:nvSpPr>
        <p:spPr/>
        <p:txBody>
          <a:bodyPr>
            <a:normAutofit/>
          </a:bodyPr>
          <a:lstStyle/>
          <a:p>
            <a:r>
              <a:rPr lang="en-US" sz="4000" b="1" dirty="0"/>
              <a:t>FAR 31.205-17 Idle Capacity Costs</a:t>
            </a:r>
            <a:endParaRPr lang="en-US" sz="4000" dirty="0"/>
          </a:p>
        </p:txBody>
      </p:sp>
      <p:sp>
        <p:nvSpPr>
          <p:cNvPr id="3" name="Content Placeholder 2">
            <a:extLst>
              <a:ext uri="{FF2B5EF4-FFF2-40B4-BE49-F238E27FC236}">
                <a16:creationId xmlns:a16="http://schemas.microsoft.com/office/drawing/2014/main" id="{7628E7E6-BA9A-4017-AC56-0D227B5033B5}"/>
              </a:ext>
            </a:extLst>
          </p:cNvPr>
          <p:cNvSpPr>
            <a:spLocks noGrp="1"/>
          </p:cNvSpPr>
          <p:nvPr>
            <p:ph idx="1"/>
          </p:nvPr>
        </p:nvSpPr>
        <p:spPr/>
        <p:txBody>
          <a:bodyPr>
            <a:normAutofit/>
          </a:bodyPr>
          <a:lstStyle/>
          <a:p>
            <a:r>
              <a:rPr lang="en-US" dirty="0"/>
              <a:t>Costs of idle capacity are costs of doing business and are a factor in the normal fluctuations of usage or overhead rates from period to period. Such costs </a:t>
            </a:r>
            <a:r>
              <a:rPr lang="en-US" b="1" dirty="0"/>
              <a:t>are allowable provided the capacity is necessary or was originally reasonable</a:t>
            </a:r>
            <a:r>
              <a:rPr lang="en-US" dirty="0"/>
              <a:t> and is not subject to reduction or elimination by subletting, renting, or sale, in accordance with sound business, economics, or security practices. </a:t>
            </a:r>
          </a:p>
          <a:p>
            <a:endParaRPr lang="en-US" dirty="0"/>
          </a:p>
          <a:p>
            <a:r>
              <a:rPr lang="en-US" dirty="0"/>
              <a:t>Widespread idle capacity throughout an entire plant or among a group of assets having substantially the same function may be idle facilities.</a:t>
            </a:r>
          </a:p>
        </p:txBody>
      </p:sp>
    </p:spTree>
    <p:extLst>
      <p:ext uri="{BB962C8B-B14F-4D97-AF65-F5344CB8AC3E}">
        <p14:creationId xmlns:p14="http://schemas.microsoft.com/office/powerpoint/2010/main" val="367621437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2EDB1-60D3-447B-AFE7-3B13C33CD618}"/>
              </a:ext>
            </a:extLst>
          </p:cNvPr>
          <p:cNvSpPr>
            <a:spLocks noGrp="1"/>
          </p:cNvSpPr>
          <p:nvPr>
            <p:ph type="title"/>
          </p:nvPr>
        </p:nvSpPr>
        <p:spPr/>
        <p:txBody>
          <a:bodyPr>
            <a:normAutofit/>
          </a:bodyPr>
          <a:lstStyle/>
          <a:p>
            <a:r>
              <a:rPr lang="en-US" sz="4000" b="1" dirty="0"/>
              <a:t>FAR 31.205-17 Idle Facilities Costs</a:t>
            </a:r>
            <a:endParaRPr lang="en-US" sz="4000" dirty="0"/>
          </a:p>
        </p:txBody>
      </p:sp>
      <p:sp>
        <p:nvSpPr>
          <p:cNvPr id="3" name="Content Placeholder 2">
            <a:extLst>
              <a:ext uri="{FF2B5EF4-FFF2-40B4-BE49-F238E27FC236}">
                <a16:creationId xmlns:a16="http://schemas.microsoft.com/office/drawing/2014/main" id="{7628E7E6-BA9A-4017-AC56-0D227B5033B5}"/>
              </a:ext>
            </a:extLst>
          </p:cNvPr>
          <p:cNvSpPr>
            <a:spLocks noGrp="1"/>
          </p:cNvSpPr>
          <p:nvPr>
            <p:ph idx="1"/>
          </p:nvPr>
        </p:nvSpPr>
        <p:spPr/>
        <p:txBody>
          <a:bodyPr>
            <a:normAutofit lnSpcReduction="10000"/>
          </a:bodyPr>
          <a:lstStyle/>
          <a:p>
            <a:r>
              <a:rPr lang="en-US" i="1" dirty="0"/>
              <a:t>Idle facilities </a:t>
            </a:r>
            <a:r>
              <a:rPr lang="en-US" dirty="0"/>
              <a:t>means </a:t>
            </a:r>
            <a:r>
              <a:rPr lang="en-US" b="1" dirty="0"/>
              <a:t>completely unused </a:t>
            </a:r>
            <a:r>
              <a:rPr lang="en-US" dirty="0"/>
              <a:t>facilities that are excess to the contractor’s current needs.</a:t>
            </a:r>
          </a:p>
          <a:p>
            <a:r>
              <a:rPr lang="en-US" dirty="0"/>
              <a:t>The costs of idle facilities are unallowable unless the facilities-</a:t>
            </a:r>
          </a:p>
          <a:p>
            <a:endParaRPr lang="en-US" dirty="0"/>
          </a:p>
          <a:p>
            <a:pPr marL="971550" lvl="1" indent="-514350">
              <a:buFont typeface="+mj-lt"/>
              <a:buAutoNum type="arabicPeriod"/>
            </a:pPr>
            <a:r>
              <a:rPr lang="en-US" dirty="0"/>
              <a:t>Are necessary to meet fluctuations in workload; or</a:t>
            </a:r>
          </a:p>
          <a:p>
            <a:pPr marL="971550" lvl="1" indent="-514350">
              <a:buFont typeface="+mj-lt"/>
              <a:buAutoNum type="arabicPeriod"/>
            </a:pPr>
            <a:endParaRPr lang="en-US" dirty="0"/>
          </a:p>
          <a:p>
            <a:pPr marL="971550" lvl="1" indent="-514350">
              <a:buFont typeface="+mj-lt"/>
              <a:buAutoNum type="arabicPeriod"/>
            </a:pPr>
            <a:r>
              <a:rPr lang="en-US" dirty="0"/>
              <a:t>Were necessary when acquired and are now idle because of changes in requirements, production economies, reorganization, termination, or other causes which could not have been reasonably foreseen. (Costs of idle facilities </a:t>
            </a:r>
            <a:r>
              <a:rPr lang="en-US" b="1" dirty="0"/>
              <a:t>are allowable for a reasonable period, ordinarily not to exceed 1 </a:t>
            </a:r>
            <a:r>
              <a:rPr lang="en-US" dirty="0"/>
              <a:t>year, depending upon the initiative taken to use, lease, or dispose of the idle facilities (but see 31.205-42 Termination Costs)).</a:t>
            </a:r>
          </a:p>
        </p:txBody>
      </p:sp>
    </p:spTree>
    <p:extLst>
      <p:ext uri="{BB962C8B-B14F-4D97-AF65-F5344CB8AC3E}">
        <p14:creationId xmlns:p14="http://schemas.microsoft.com/office/powerpoint/2010/main" val="102642005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518A5-AE1E-482F-AB06-50D476A107CE}"/>
              </a:ext>
            </a:extLst>
          </p:cNvPr>
          <p:cNvSpPr>
            <a:spLocks noGrp="1"/>
          </p:cNvSpPr>
          <p:nvPr>
            <p:ph type="title"/>
          </p:nvPr>
        </p:nvSpPr>
        <p:spPr/>
        <p:txBody>
          <a:bodyPr/>
          <a:lstStyle/>
          <a:p>
            <a:r>
              <a:rPr lang="en-US" b="1" dirty="0"/>
              <a:t>FAR 31.205-18 Independent Research and Development and Bid and Proposal Costs</a:t>
            </a:r>
            <a:endParaRPr lang="en-US" dirty="0"/>
          </a:p>
        </p:txBody>
      </p:sp>
      <p:sp>
        <p:nvSpPr>
          <p:cNvPr id="3" name="Content Placeholder 2">
            <a:extLst>
              <a:ext uri="{FF2B5EF4-FFF2-40B4-BE49-F238E27FC236}">
                <a16:creationId xmlns:a16="http://schemas.microsoft.com/office/drawing/2014/main" id="{A42EA4A7-4F78-4DB6-9D6E-02C8D21FA072}"/>
              </a:ext>
            </a:extLst>
          </p:cNvPr>
          <p:cNvSpPr>
            <a:spLocks noGrp="1"/>
          </p:cNvSpPr>
          <p:nvPr>
            <p:ph idx="1"/>
          </p:nvPr>
        </p:nvSpPr>
        <p:spPr/>
        <p:txBody>
          <a:bodyPr>
            <a:normAutofit/>
          </a:bodyPr>
          <a:lstStyle/>
          <a:p>
            <a:r>
              <a:rPr lang="en-US" i="1" dirty="0"/>
              <a:t>Bid and proposal (B&amp;P) costs </a:t>
            </a:r>
            <a:r>
              <a:rPr lang="en-US" dirty="0"/>
              <a:t>means the costs incurred in preparing, submitting, and supporting bids and </a:t>
            </a:r>
            <a:r>
              <a:rPr lang="en-US" i="1" dirty="0"/>
              <a:t>proposals </a:t>
            </a:r>
            <a:r>
              <a:rPr lang="en-US" dirty="0"/>
              <a:t>(whether or not solicited) on potential Government or non-Government contracts.  The term does not include the costs of effort sponsored by a grant or cooperative agreement, or required in the performance of a contract.</a:t>
            </a:r>
          </a:p>
          <a:p>
            <a:pPr marL="0" indent="0">
              <a:buNone/>
            </a:pPr>
            <a:endParaRPr lang="en-US" dirty="0"/>
          </a:p>
        </p:txBody>
      </p:sp>
    </p:spTree>
    <p:extLst>
      <p:ext uri="{BB962C8B-B14F-4D97-AF65-F5344CB8AC3E}">
        <p14:creationId xmlns:p14="http://schemas.microsoft.com/office/powerpoint/2010/main" val="22671698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518A5-AE1E-482F-AB06-50D476A107CE}"/>
              </a:ext>
            </a:extLst>
          </p:cNvPr>
          <p:cNvSpPr>
            <a:spLocks noGrp="1"/>
          </p:cNvSpPr>
          <p:nvPr>
            <p:ph type="title"/>
          </p:nvPr>
        </p:nvSpPr>
        <p:spPr/>
        <p:txBody>
          <a:bodyPr/>
          <a:lstStyle/>
          <a:p>
            <a:r>
              <a:rPr lang="en-US" b="1" dirty="0"/>
              <a:t>FAR 31.205-18 Independent Research and Development and Bid and Proposal Costs</a:t>
            </a:r>
            <a:endParaRPr lang="en-US" dirty="0"/>
          </a:p>
        </p:txBody>
      </p:sp>
      <p:sp>
        <p:nvSpPr>
          <p:cNvPr id="3" name="Content Placeholder 2">
            <a:extLst>
              <a:ext uri="{FF2B5EF4-FFF2-40B4-BE49-F238E27FC236}">
                <a16:creationId xmlns:a16="http://schemas.microsoft.com/office/drawing/2014/main" id="{A42EA4A7-4F78-4DB6-9D6E-02C8D21FA072}"/>
              </a:ext>
            </a:extLst>
          </p:cNvPr>
          <p:cNvSpPr>
            <a:spLocks noGrp="1"/>
          </p:cNvSpPr>
          <p:nvPr>
            <p:ph idx="1"/>
          </p:nvPr>
        </p:nvSpPr>
        <p:spPr/>
        <p:txBody>
          <a:bodyPr>
            <a:normAutofit/>
          </a:bodyPr>
          <a:lstStyle/>
          <a:p>
            <a:r>
              <a:rPr lang="en-US" b="1" i="1" dirty="0"/>
              <a:t>Allowability</a:t>
            </a:r>
            <a:r>
              <a:rPr lang="en-US" i="1" dirty="0"/>
              <a:t>. </a:t>
            </a:r>
            <a:r>
              <a:rPr lang="en-US" dirty="0"/>
              <a:t>Except as provided in paragraphs (d – Deferred IR&amp;D Costs) and (e – Cooperative Arrangements) of this subsection, or as provided in agency regulations, costs for IR&amp;D and B&amp;P are allowable as indirect expenses on contracts to the extent that those costs are allocable and reasonable.</a:t>
            </a:r>
          </a:p>
        </p:txBody>
      </p:sp>
    </p:spTree>
    <p:extLst>
      <p:ext uri="{BB962C8B-B14F-4D97-AF65-F5344CB8AC3E}">
        <p14:creationId xmlns:p14="http://schemas.microsoft.com/office/powerpoint/2010/main" val="24803373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518A5-AE1E-482F-AB06-50D476A107CE}"/>
              </a:ext>
            </a:extLst>
          </p:cNvPr>
          <p:cNvSpPr>
            <a:spLocks noGrp="1"/>
          </p:cNvSpPr>
          <p:nvPr>
            <p:ph type="title"/>
          </p:nvPr>
        </p:nvSpPr>
        <p:spPr/>
        <p:txBody>
          <a:bodyPr/>
          <a:lstStyle/>
          <a:p>
            <a:r>
              <a:rPr lang="en-US" b="1" dirty="0"/>
              <a:t>FAR 31.205-18 Independent Research and Development and Bid and Proposal Costs</a:t>
            </a:r>
            <a:endParaRPr lang="en-US" dirty="0"/>
          </a:p>
        </p:txBody>
      </p:sp>
      <p:sp>
        <p:nvSpPr>
          <p:cNvPr id="3" name="Content Placeholder 2">
            <a:extLst>
              <a:ext uri="{FF2B5EF4-FFF2-40B4-BE49-F238E27FC236}">
                <a16:creationId xmlns:a16="http://schemas.microsoft.com/office/drawing/2014/main" id="{A42EA4A7-4F78-4DB6-9D6E-02C8D21FA072}"/>
              </a:ext>
            </a:extLst>
          </p:cNvPr>
          <p:cNvSpPr>
            <a:spLocks noGrp="1"/>
          </p:cNvSpPr>
          <p:nvPr>
            <p:ph idx="1"/>
          </p:nvPr>
        </p:nvSpPr>
        <p:spPr/>
        <p:txBody>
          <a:bodyPr>
            <a:normAutofit/>
          </a:bodyPr>
          <a:lstStyle/>
          <a:p>
            <a:r>
              <a:rPr lang="en-US" dirty="0"/>
              <a:t>IR&amp;D and B&amp;P costs shall be allocated to </a:t>
            </a:r>
            <a:r>
              <a:rPr lang="en-US" i="1" dirty="0"/>
              <a:t>final cost objectives </a:t>
            </a:r>
            <a:r>
              <a:rPr lang="en-US" dirty="0"/>
              <a:t>on the same basis of allocation used for the G&amp;A expense grouping of the profit center (see 31.001) in which the costs are incurred. However, when IR&amp;D and B&amp;P costs clearly benefit other </a:t>
            </a:r>
            <a:r>
              <a:rPr lang="en-US" i="1" dirty="0"/>
              <a:t>profit centers </a:t>
            </a:r>
            <a:r>
              <a:rPr lang="en-US" dirty="0"/>
              <a:t>or benefit the entire company, those costs shall be allocated through the G&amp;A of the other </a:t>
            </a:r>
            <a:r>
              <a:rPr lang="en-US" i="1" dirty="0"/>
              <a:t>profit centers </a:t>
            </a:r>
            <a:r>
              <a:rPr lang="en-US" dirty="0"/>
              <a:t>or through the corporate G&amp;A, as appropriate.</a:t>
            </a:r>
          </a:p>
          <a:p>
            <a:endParaRPr lang="en-US" dirty="0"/>
          </a:p>
          <a:p>
            <a:r>
              <a:rPr lang="en-US" dirty="0"/>
              <a:t>What happens when you are awarded a job?</a:t>
            </a:r>
          </a:p>
          <a:p>
            <a:r>
              <a:rPr lang="en-US" dirty="0"/>
              <a:t>How do you treat stipends?</a:t>
            </a:r>
          </a:p>
          <a:p>
            <a:pPr marL="0" indent="0">
              <a:buNone/>
            </a:pPr>
            <a:endParaRPr lang="en-US" b="1" dirty="0"/>
          </a:p>
        </p:txBody>
      </p:sp>
    </p:spTree>
    <p:extLst>
      <p:ext uri="{BB962C8B-B14F-4D97-AF65-F5344CB8AC3E}">
        <p14:creationId xmlns:p14="http://schemas.microsoft.com/office/powerpoint/2010/main" val="152589100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46F6F-E2B6-4980-A6F7-B29B7EFE1695}"/>
              </a:ext>
            </a:extLst>
          </p:cNvPr>
          <p:cNvSpPr>
            <a:spLocks noGrp="1"/>
          </p:cNvSpPr>
          <p:nvPr>
            <p:ph type="title"/>
          </p:nvPr>
        </p:nvSpPr>
        <p:spPr/>
        <p:txBody>
          <a:bodyPr/>
          <a:lstStyle/>
          <a:p>
            <a:r>
              <a:rPr lang="en-US" b="1" dirty="0"/>
              <a:t>FAR 31.205-19 Insurance and Indemnification</a:t>
            </a:r>
            <a:endParaRPr lang="en-US" dirty="0"/>
          </a:p>
        </p:txBody>
      </p:sp>
      <p:sp>
        <p:nvSpPr>
          <p:cNvPr id="3" name="Content Placeholder 2">
            <a:extLst>
              <a:ext uri="{FF2B5EF4-FFF2-40B4-BE49-F238E27FC236}">
                <a16:creationId xmlns:a16="http://schemas.microsoft.com/office/drawing/2014/main" id="{B77C22B3-DDF7-471A-A4C6-8286440003DF}"/>
              </a:ext>
            </a:extLst>
          </p:cNvPr>
          <p:cNvSpPr>
            <a:spLocks noGrp="1"/>
          </p:cNvSpPr>
          <p:nvPr>
            <p:ph idx="1"/>
          </p:nvPr>
        </p:nvSpPr>
        <p:spPr/>
        <p:txBody>
          <a:bodyPr>
            <a:normAutofit/>
          </a:bodyPr>
          <a:lstStyle/>
          <a:p>
            <a:r>
              <a:rPr lang="en-US" dirty="0"/>
              <a:t>Insurance by purchase or by self-insuring includes-</a:t>
            </a:r>
          </a:p>
          <a:p>
            <a:pPr marL="971550" lvl="1" indent="-514350">
              <a:buFont typeface="+mj-lt"/>
              <a:buAutoNum type="arabicPeriod"/>
            </a:pPr>
            <a:r>
              <a:rPr lang="en-US" dirty="0"/>
              <a:t>Coverage the contractor is required to carry or to have approved, under the terms of the contract; and</a:t>
            </a:r>
          </a:p>
          <a:p>
            <a:pPr marL="971550" lvl="1" indent="-514350">
              <a:buFont typeface="+mj-lt"/>
              <a:buAutoNum type="arabicPeriod"/>
            </a:pPr>
            <a:endParaRPr lang="en-US" dirty="0"/>
          </a:p>
          <a:p>
            <a:pPr marL="971550" lvl="1" indent="-514350">
              <a:buFont typeface="+mj-lt"/>
              <a:buAutoNum type="arabicPeriod"/>
            </a:pPr>
            <a:r>
              <a:rPr lang="en-US" dirty="0"/>
              <a:t>Any other coverage the contractor maintains in connection with the general conduct of its business.</a:t>
            </a:r>
          </a:p>
          <a:p>
            <a:pPr marL="971550" lvl="1" indent="-514350">
              <a:buFont typeface="+mj-lt"/>
              <a:buAutoNum type="arabicPeriod"/>
            </a:pPr>
            <a:endParaRPr lang="en-US" dirty="0"/>
          </a:p>
          <a:p>
            <a:pPr marL="971550" lvl="1" indent="-514350">
              <a:buFont typeface="+mj-lt"/>
              <a:buAutoNum type="arabicPeriod"/>
            </a:pPr>
            <a:r>
              <a:rPr lang="en-US" dirty="0"/>
              <a:t>The Government considers insurance provided by captive insurers (insurers owned by or under control of the contractor) as self-insurance, and charges for it shall comply with the provisions applicable to self-insurance costs</a:t>
            </a:r>
          </a:p>
        </p:txBody>
      </p:sp>
    </p:spTree>
    <p:extLst>
      <p:ext uri="{BB962C8B-B14F-4D97-AF65-F5344CB8AC3E}">
        <p14:creationId xmlns:p14="http://schemas.microsoft.com/office/powerpoint/2010/main" val="328418756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46F6F-E2B6-4980-A6F7-B29B7EFE1695}"/>
              </a:ext>
            </a:extLst>
          </p:cNvPr>
          <p:cNvSpPr>
            <a:spLocks noGrp="1"/>
          </p:cNvSpPr>
          <p:nvPr>
            <p:ph type="title"/>
          </p:nvPr>
        </p:nvSpPr>
        <p:spPr/>
        <p:txBody>
          <a:bodyPr/>
          <a:lstStyle/>
          <a:p>
            <a:r>
              <a:rPr lang="en-US" b="1" dirty="0"/>
              <a:t>FAR 31.205-19 Self Insurance</a:t>
            </a:r>
            <a:endParaRPr lang="en-US" dirty="0"/>
          </a:p>
        </p:txBody>
      </p:sp>
      <p:sp>
        <p:nvSpPr>
          <p:cNvPr id="3" name="Content Placeholder 2">
            <a:extLst>
              <a:ext uri="{FF2B5EF4-FFF2-40B4-BE49-F238E27FC236}">
                <a16:creationId xmlns:a16="http://schemas.microsoft.com/office/drawing/2014/main" id="{B77C22B3-DDF7-471A-A4C6-8286440003DF}"/>
              </a:ext>
            </a:extLst>
          </p:cNvPr>
          <p:cNvSpPr>
            <a:spLocks noGrp="1"/>
          </p:cNvSpPr>
          <p:nvPr>
            <p:ph idx="1"/>
          </p:nvPr>
        </p:nvSpPr>
        <p:spPr/>
        <p:txBody>
          <a:bodyPr/>
          <a:lstStyle/>
          <a:p>
            <a:r>
              <a:rPr lang="en-US" i="1" dirty="0"/>
              <a:t>Self-insurance charges </a:t>
            </a:r>
            <a:r>
              <a:rPr lang="en-US" dirty="0"/>
              <a:t>are allowable subject to paragraph (e) of this subsection and the following limitations:</a:t>
            </a:r>
          </a:p>
          <a:p>
            <a:pPr marL="971550" lvl="1" indent="-514350">
              <a:buFont typeface="+mj-lt"/>
              <a:buAutoNum type="arabicPeriod"/>
            </a:pPr>
            <a:r>
              <a:rPr lang="en-US" dirty="0"/>
              <a:t>The contractor shall measure, assign, and allocate costs in accordance with 48 CFR9904.416, CAS Accounting for Insurance Costs. </a:t>
            </a:r>
          </a:p>
          <a:p>
            <a:pPr marL="971550" lvl="1" indent="-514350">
              <a:buFont typeface="+mj-lt"/>
              <a:buAutoNum type="arabicPeriod"/>
            </a:pPr>
            <a:endParaRPr lang="en-US" dirty="0"/>
          </a:p>
          <a:p>
            <a:pPr marL="971550" lvl="1" indent="-514350">
              <a:buFont typeface="+mj-lt"/>
              <a:buAutoNum type="arabicPeriod"/>
            </a:pPr>
            <a:r>
              <a:rPr lang="en-US" dirty="0"/>
              <a:t>If purchased insurance is available, any self-insurance charge plus insurance administration expenses in excess of the cost of comparable purchased insurance plus associated insurance administration expenses is unallowable.</a:t>
            </a:r>
            <a:r>
              <a:rPr lang="en-US" i="1" dirty="0"/>
              <a:t> </a:t>
            </a:r>
          </a:p>
          <a:p>
            <a:pPr marL="971550" lvl="1" indent="-514350">
              <a:buFont typeface="+mj-lt"/>
              <a:buAutoNum type="arabicPeriod"/>
            </a:pPr>
            <a:endParaRPr lang="en-US" i="1" dirty="0"/>
          </a:p>
          <a:p>
            <a:pPr marL="971550" lvl="1" indent="-514350">
              <a:buFont typeface="+mj-lt"/>
              <a:buAutoNum type="arabicPeriod"/>
            </a:pPr>
            <a:r>
              <a:rPr lang="en-US" i="1" dirty="0"/>
              <a:t>Self-insurance charges </a:t>
            </a:r>
            <a:r>
              <a:rPr lang="en-US" dirty="0"/>
              <a:t>for risks of catastrophic losses are unallowable</a:t>
            </a:r>
          </a:p>
        </p:txBody>
      </p:sp>
    </p:spTree>
    <p:extLst>
      <p:ext uri="{BB962C8B-B14F-4D97-AF65-F5344CB8AC3E}">
        <p14:creationId xmlns:p14="http://schemas.microsoft.com/office/powerpoint/2010/main" val="307186497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46F6F-E2B6-4980-A6F7-B29B7EFE1695}"/>
              </a:ext>
            </a:extLst>
          </p:cNvPr>
          <p:cNvSpPr>
            <a:spLocks noGrp="1"/>
          </p:cNvSpPr>
          <p:nvPr>
            <p:ph type="title"/>
          </p:nvPr>
        </p:nvSpPr>
        <p:spPr/>
        <p:txBody>
          <a:bodyPr/>
          <a:lstStyle/>
          <a:p>
            <a:r>
              <a:rPr lang="en-US" b="1" dirty="0"/>
              <a:t>FAR 31.205-19 Purchased Insurance</a:t>
            </a:r>
            <a:endParaRPr lang="en-US" dirty="0"/>
          </a:p>
        </p:txBody>
      </p:sp>
      <p:sp>
        <p:nvSpPr>
          <p:cNvPr id="3" name="Content Placeholder 2">
            <a:extLst>
              <a:ext uri="{FF2B5EF4-FFF2-40B4-BE49-F238E27FC236}">
                <a16:creationId xmlns:a16="http://schemas.microsoft.com/office/drawing/2014/main" id="{B77C22B3-DDF7-471A-A4C6-8286440003DF}"/>
              </a:ext>
            </a:extLst>
          </p:cNvPr>
          <p:cNvSpPr>
            <a:spLocks noGrp="1"/>
          </p:cNvSpPr>
          <p:nvPr>
            <p:ph idx="1"/>
          </p:nvPr>
        </p:nvSpPr>
        <p:spPr/>
        <p:txBody>
          <a:bodyPr>
            <a:normAutofit/>
          </a:bodyPr>
          <a:lstStyle/>
          <a:p>
            <a:r>
              <a:rPr lang="en-US" i="1" dirty="0"/>
              <a:t>Purchased insurance costs </a:t>
            </a:r>
            <a:r>
              <a:rPr lang="en-US" dirty="0"/>
              <a:t>are allowable subject to paragraph (e) of this subsection and the following limitations:</a:t>
            </a:r>
          </a:p>
          <a:p>
            <a:endParaRPr lang="en-US" dirty="0"/>
          </a:p>
          <a:p>
            <a:pPr marL="971550" lvl="1" indent="-514350">
              <a:buFont typeface="+mj-lt"/>
              <a:buAutoNum type="arabicPeriod"/>
            </a:pPr>
            <a:r>
              <a:rPr lang="en-US" dirty="0"/>
              <a:t>For contracts subject to full CAS coverage, the contractor shall measure, assign, and allocate costs in accordance with 48 CFR9904.416., CAS Accounting for Insurance Costs. </a:t>
            </a:r>
          </a:p>
        </p:txBody>
      </p:sp>
    </p:spTree>
    <p:extLst>
      <p:ext uri="{BB962C8B-B14F-4D97-AF65-F5344CB8AC3E}">
        <p14:creationId xmlns:p14="http://schemas.microsoft.com/office/powerpoint/2010/main" val="40983009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46F6F-E2B6-4980-A6F7-B29B7EFE1695}"/>
              </a:ext>
            </a:extLst>
          </p:cNvPr>
          <p:cNvSpPr>
            <a:spLocks noGrp="1"/>
          </p:cNvSpPr>
          <p:nvPr>
            <p:ph type="title"/>
          </p:nvPr>
        </p:nvSpPr>
        <p:spPr/>
        <p:txBody>
          <a:bodyPr/>
          <a:lstStyle/>
          <a:p>
            <a:r>
              <a:rPr lang="en-US" b="1" dirty="0"/>
              <a:t>FAR 31.205-19 Purchased Insurance</a:t>
            </a:r>
            <a:endParaRPr lang="en-US" dirty="0"/>
          </a:p>
        </p:txBody>
      </p:sp>
      <p:sp>
        <p:nvSpPr>
          <p:cNvPr id="3" name="Content Placeholder 2">
            <a:extLst>
              <a:ext uri="{FF2B5EF4-FFF2-40B4-BE49-F238E27FC236}">
                <a16:creationId xmlns:a16="http://schemas.microsoft.com/office/drawing/2014/main" id="{B77C22B3-DDF7-471A-A4C6-8286440003DF}"/>
              </a:ext>
            </a:extLst>
          </p:cNvPr>
          <p:cNvSpPr>
            <a:spLocks noGrp="1"/>
          </p:cNvSpPr>
          <p:nvPr>
            <p:ph idx="1"/>
          </p:nvPr>
        </p:nvSpPr>
        <p:spPr/>
        <p:txBody>
          <a:bodyPr>
            <a:normAutofit/>
          </a:bodyPr>
          <a:lstStyle/>
          <a:p>
            <a:pPr marL="971550" lvl="1" indent="-514350">
              <a:buFont typeface="+mj-lt"/>
              <a:buAutoNum type="arabicPeriod" startAt="2"/>
            </a:pPr>
            <a:r>
              <a:rPr lang="en-US" dirty="0"/>
              <a:t>For all contracts, premiums for insurance purchased from fronting insurance </a:t>
            </a:r>
            <a:r>
              <a:rPr lang="en-US" i="1" dirty="0"/>
              <a:t>companies </a:t>
            </a:r>
            <a:r>
              <a:rPr lang="en-US" dirty="0"/>
              <a:t>(insurance </a:t>
            </a:r>
            <a:r>
              <a:rPr lang="en-US" i="1" dirty="0"/>
              <a:t>companies </a:t>
            </a:r>
            <a:r>
              <a:rPr lang="en-US" dirty="0"/>
              <a:t>not related to the contractor but who reinsure with a captive insurer of the contractor) are unallowable to the extent they exceed the sum of-</a:t>
            </a:r>
          </a:p>
          <a:p>
            <a:pPr marL="971550" lvl="1" indent="-514350">
              <a:buFont typeface="+mj-lt"/>
              <a:buAutoNum type="arabicPeriod" startAt="2"/>
            </a:pPr>
            <a:endParaRPr lang="en-US" dirty="0"/>
          </a:p>
          <a:p>
            <a:pPr marL="1428750" lvl="2" indent="-514350">
              <a:buFont typeface="+mj-lt"/>
              <a:buAutoNum type="alphaUcPeriod"/>
            </a:pPr>
            <a:r>
              <a:rPr lang="en-US" dirty="0"/>
              <a:t>The amount that would have been allowed had the contractor insured directly with the captive insurer; and</a:t>
            </a:r>
          </a:p>
          <a:p>
            <a:pPr marL="1428750" lvl="2" indent="-514350">
              <a:buFont typeface="+mj-lt"/>
              <a:buAutoNum type="alphaUcPeriod"/>
            </a:pPr>
            <a:r>
              <a:rPr lang="en-US" dirty="0"/>
              <a:t>Reasonable fronting company charges for services rendered.</a:t>
            </a:r>
          </a:p>
        </p:txBody>
      </p:sp>
    </p:spTree>
    <p:extLst>
      <p:ext uri="{BB962C8B-B14F-4D97-AF65-F5344CB8AC3E}">
        <p14:creationId xmlns:p14="http://schemas.microsoft.com/office/powerpoint/2010/main" val="2787561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8472D-4F4A-4346-B4CB-785E3E5F7384}"/>
              </a:ext>
            </a:extLst>
          </p:cNvPr>
          <p:cNvSpPr>
            <a:spLocks noGrp="1"/>
          </p:cNvSpPr>
          <p:nvPr>
            <p:ph type="title"/>
          </p:nvPr>
        </p:nvSpPr>
        <p:spPr/>
        <p:txBody>
          <a:bodyPr/>
          <a:lstStyle/>
          <a:p>
            <a:r>
              <a:rPr lang="en-US" dirty="0"/>
              <a:t>Documentation</a:t>
            </a:r>
          </a:p>
        </p:txBody>
      </p:sp>
      <p:sp>
        <p:nvSpPr>
          <p:cNvPr id="3" name="Content Placeholder 2">
            <a:extLst>
              <a:ext uri="{FF2B5EF4-FFF2-40B4-BE49-F238E27FC236}">
                <a16:creationId xmlns:a16="http://schemas.microsoft.com/office/drawing/2014/main" id="{572E98BA-169A-4EC6-BC51-7B55AADEF4C1}"/>
              </a:ext>
            </a:extLst>
          </p:cNvPr>
          <p:cNvSpPr>
            <a:spLocks noGrp="1"/>
          </p:cNvSpPr>
          <p:nvPr>
            <p:ph idx="1"/>
          </p:nvPr>
        </p:nvSpPr>
        <p:spPr/>
        <p:txBody>
          <a:bodyPr>
            <a:normAutofit/>
          </a:bodyPr>
          <a:lstStyle/>
          <a:p>
            <a:r>
              <a:rPr lang="en-US" dirty="0"/>
              <a:t>Lack of Sufficient Documentation causes otherwise allowable costs to be unallowable.  Supporting Documentation usually needs to include the following:</a:t>
            </a:r>
          </a:p>
          <a:p>
            <a:pPr marL="971550" lvl="1" indent="-514350">
              <a:buFont typeface="+mj-lt"/>
              <a:buAutoNum type="arabicPeriod"/>
            </a:pPr>
            <a:r>
              <a:rPr lang="en-US" dirty="0"/>
              <a:t>Name of Vendor and Location</a:t>
            </a:r>
          </a:p>
          <a:p>
            <a:pPr marL="971550" lvl="1" indent="-514350">
              <a:buFont typeface="+mj-lt"/>
              <a:buAutoNum type="arabicPeriod"/>
            </a:pPr>
            <a:r>
              <a:rPr lang="en-US" dirty="0"/>
              <a:t>Date of Purchase/Travel </a:t>
            </a:r>
          </a:p>
          <a:p>
            <a:pPr marL="971550" lvl="1" indent="-514350">
              <a:buFont typeface="+mj-lt"/>
              <a:buAutoNum type="arabicPeriod"/>
            </a:pPr>
            <a:r>
              <a:rPr lang="en-US" dirty="0"/>
              <a:t>Amount of Purchase</a:t>
            </a:r>
          </a:p>
          <a:p>
            <a:pPr marL="971550" lvl="1" indent="-514350">
              <a:buFont typeface="+mj-lt"/>
              <a:buAutoNum type="arabicPeriod"/>
            </a:pPr>
            <a:r>
              <a:rPr lang="en-US" dirty="0"/>
              <a:t>Cost Center (direct/indirect cost)</a:t>
            </a:r>
          </a:p>
          <a:p>
            <a:pPr marL="971550" lvl="1" indent="-514350">
              <a:buFont typeface="+mj-lt"/>
              <a:buAutoNum type="arabicPeriod"/>
            </a:pPr>
            <a:r>
              <a:rPr lang="en-US" dirty="0"/>
              <a:t>Itemized list of items purchased</a:t>
            </a:r>
          </a:p>
          <a:p>
            <a:pPr marL="971550" lvl="1" indent="-514350">
              <a:buFont typeface="+mj-lt"/>
              <a:buAutoNum type="arabicPeriod"/>
            </a:pPr>
            <a:r>
              <a:rPr lang="en-US" dirty="0"/>
              <a:t>For Meals: who is present at the meal</a:t>
            </a:r>
          </a:p>
          <a:p>
            <a:pPr marL="971550" lvl="1" indent="-514350">
              <a:buFont typeface="+mj-lt"/>
              <a:buAutoNum type="arabicPeriod"/>
            </a:pPr>
            <a:r>
              <a:rPr lang="en-US" dirty="0"/>
              <a:t>For Meals &amp; Travel: Name of Person Travelling and business purpose	</a:t>
            </a:r>
          </a:p>
        </p:txBody>
      </p:sp>
    </p:spTree>
    <p:extLst>
      <p:ext uri="{BB962C8B-B14F-4D97-AF65-F5344CB8AC3E}">
        <p14:creationId xmlns:p14="http://schemas.microsoft.com/office/powerpoint/2010/main" val="371639222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46F6F-E2B6-4980-A6F7-B29B7EFE1695}"/>
              </a:ext>
            </a:extLst>
          </p:cNvPr>
          <p:cNvSpPr>
            <a:spLocks noGrp="1"/>
          </p:cNvSpPr>
          <p:nvPr>
            <p:ph type="title"/>
          </p:nvPr>
        </p:nvSpPr>
        <p:spPr/>
        <p:txBody>
          <a:bodyPr/>
          <a:lstStyle/>
          <a:p>
            <a:r>
              <a:rPr lang="en-US" b="1" dirty="0"/>
              <a:t>FAR 31.205-19 Purchased Insurance</a:t>
            </a:r>
            <a:endParaRPr lang="en-US" dirty="0"/>
          </a:p>
        </p:txBody>
      </p:sp>
      <p:sp>
        <p:nvSpPr>
          <p:cNvPr id="3" name="Content Placeholder 2">
            <a:extLst>
              <a:ext uri="{FF2B5EF4-FFF2-40B4-BE49-F238E27FC236}">
                <a16:creationId xmlns:a16="http://schemas.microsoft.com/office/drawing/2014/main" id="{B77C22B3-DDF7-471A-A4C6-8286440003DF}"/>
              </a:ext>
            </a:extLst>
          </p:cNvPr>
          <p:cNvSpPr>
            <a:spLocks noGrp="1"/>
          </p:cNvSpPr>
          <p:nvPr>
            <p:ph idx="1"/>
          </p:nvPr>
        </p:nvSpPr>
        <p:spPr/>
        <p:txBody>
          <a:bodyPr>
            <a:normAutofit/>
          </a:bodyPr>
          <a:lstStyle/>
          <a:p>
            <a:pPr marL="971550" lvl="1" indent="-514350">
              <a:buFont typeface="+mj-lt"/>
              <a:buAutoNum type="arabicPeriod" startAt="3"/>
            </a:pPr>
            <a:r>
              <a:rPr lang="en-US" dirty="0"/>
              <a:t>Actual losses are unallowable unless expressly provided for in the contract, except-</a:t>
            </a:r>
          </a:p>
          <a:p>
            <a:pPr marL="1428750" lvl="2" indent="-514350">
              <a:buFont typeface="+mj-lt"/>
              <a:buAutoNum type="alphaUcPeriod" startAt="3"/>
            </a:pPr>
            <a:endParaRPr lang="en-US" dirty="0"/>
          </a:p>
          <a:p>
            <a:pPr marL="1428750" lvl="2" indent="-514350">
              <a:buFont typeface="+mj-lt"/>
              <a:buAutoNum type="alphaUcPeriod"/>
            </a:pPr>
            <a:r>
              <a:rPr lang="en-US" dirty="0"/>
              <a:t>Losses incurred under the nominal deductible provisions of purchased insurance, in keeping with sound business practice, are allowable; and</a:t>
            </a:r>
          </a:p>
          <a:p>
            <a:pPr marL="1428750" lvl="2" indent="-514350">
              <a:buFont typeface="+mj-lt"/>
              <a:buAutoNum type="alphaUcPeriod"/>
            </a:pPr>
            <a:endParaRPr lang="en-US" dirty="0"/>
          </a:p>
          <a:p>
            <a:pPr marL="1428750" lvl="2" indent="-514350">
              <a:buFont typeface="+mj-lt"/>
              <a:buAutoNum type="alphaUcPeriod"/>
            </a:pPr>
            <a:r>
              <a:rPr lang="en-US" dirty="0"/>
              <a:t>Minor losses, such as spoilage, breakage, and disappearance of small hand tools that occur in the ordinary course of business and that are not covered by insurance, are allowable.</a:t>
            </a:r>
          </a:p>
        </p:txBody>
      </p:sp>
    </p:spTree>
    <p:extLst>
      <p:ext uri="{BB962C8B-B14F-4D97-AF65-F5344CB8AC3E}">
        <p14:creationId xmlns:p14="http://schemas.microsoft.com/office/powerpoint/2010/main" val="85978913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46F6F-E2B6-4980-A6F7-B29B7EFE1695}"/>
              </a:ext>
            </a:extLst>
          </p:cNvPr>
          <p:cNvSpPr>
            <a:spLocks noGrp="1"/>
          </p:cNvSpPr>
          <p:nvPr>
            <p:ph type="title"/>
          </p:nvPr>
        </p:nvSpPr>
        <p:spPr/>
        <p:txBody>
          <a:bodyPr/>
          <a:lstStyle/>
          <a:p>
            <a:r>
              <a:rPr lang="en-US" b="1" dirty="0"/>
              <a:t>FAR 31.205-19(e) Self-insurance and Purchased Insurance Limitations </a:t>
            </a:r>
            <a:endParaRPr lang="en-US" dirty="0"/>
          </a:p>
        </p:txBody>
      </p:sp>
      <p:sp>
        <p:nvSpPr>
          <p:cNvPr id="3" name="Content Placeholder 2">
            <a:extLst>
              <a:ext uri="{FF2B5EF4-FFF2-40B4-BE49-F238E27FC236}">
                <a16:creationId xmlns:a16="http://schemas.microsoft.com/office/drawing/2014/main" id="{B77C22B3-DDF7-471A-A4C6-8286440003DF}"/>
              </a:ext>
            </a:extLst>
          </p:cNvPr>
          <p:cNvSpPr>
            <a:spLocks noGrp="1"/>
          </p:cNvSpPr>
          <p:nvPr>
            <p:ph idx="1"/>
          </p:nvPr>
        </p:nvSpPr>
        <p:spPr/>
        <p:txBody>
          <a:bodyPr>
            <a:normAutofit/>
          </a:bodyPr>
          <a:lstStyle/>
          <a:p>
            <a:pPr marL="457200" lvl="1" indent="0">
              <a:buNone/>
            </a:pPr>
            <a:r>
              <a:rPr lang="en-US" dirty="0"/>
              <a:t>Self-insurance and purchased insurance costs are subject to the following cost limitations</a:t>
            </a:r>
          </a:p>
          <a:p>
            <a:pPr marL="457200" lvl="1" indent="0">
              <a:buNone/>
            </a:pPr>
            <a:endParaRPr lang="en-US" dirty="0"/>
          </a:p>
          <a:p>
            <a:pPr marL="971550" lvl="1" indent="-514350">
              <a:buFont typeface="+mj-lt"/>
              <a:buAutoNum type="arabicPeriod"/>
            </a:pPr>
            <a:r>
              <a:rPr lang="en-US" dirty="0"/>
              <a:t>Costs of insurance required or approved pursuant to the contract are allowable. </a:t>
            </a:r>
          </a:p>
          <a:p>
            <a:pPr marL="971550" lvl="1" indent="-514350">
              <a:buFont typeface="+mj-lt"/>
              <a:buAutoNum type="arabicPeriod"/>
            </a:pPr>
            <a:endParaRPr lang="en-US" dirty="0"/>
          </a:p>
          <a:p>
            <a:pPr marL="971550" lvl="1" indent="-514350">
              <a:buFont typeface="+mj-lt"/>
              <a:buAutoNum type="arabicPeriod"/>
            </a:pPr>
            <a:r>
              <a:rPr lang="en-US" dirty="0"/>
              <a:t>The cost of insurance to protect the contractor against the costs of correcting its own defects in materials and workmanship is unallowable. However, insurance costs to cover fortuitous or casualty losses resulting from defects in materials or workmanship are allowable as a normal business expense.</a:t>
            </a:r>
          </a:p>
          <a:p>
            <a:endParaRPr lang="en-US" dirty="0"/>
          </a:p>
          <a:p>
            <a:endParaRPr lang="en-US" dirty="0"/>
          </a:p>
        </p:txBody>
      </p:sp>
    </p:spTree>
    <p:extLst>
      <p:ext uri="{BB962C8B-B14F-4D97-AF65-F5344CB8AC3E}">
        <p14:creationId xmlns:p14="http://schemas.microsoft.com/office/powerpoint/2010/main" val="87337210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46F6F-E2B6-4980-A6F7-B29B7EFE1695}"/>
              </a:ext>
            </a:extLst>
          </p:cNvPr>
          <p:cNvSpPr>
            <a:spLocks noGrp="1"/>
          </p:cNvSpPr>
          <p:nvPr>
            <p:ph type="title"/>
          </p:nvPr>
        </p:nvSpPr>
        <p:spPr/>
        <p:txBody>
          <a:bodyPr/>
          <a:lstStyle/>
          <a:p>
            <a:r>
              <a:rPr lang="en-US" b="1" dirty="0"/>
              <a:t>FAR 31.205-19(e) Self-insurance and Purchased Insurance Limitations </a:t>
            </a:r>
            <a:endParaRPr lang="en-US" dirty="0"/>
          </a:p>
        </p:txBody>
      </p:sp>
      <p:sp>
        <p:nvSpPr>
          <p:cNvPr id="3" name="Content Placeholder 2">
            <a:extLst>
              <a:ext uri="{FF2B5EF4-FFF2-40B4-BE49-F238E27FC236}">
                <a16:creationId xmlns:a16="http://schemas.microsoft.com/office/drawing/2014/main" id="{B77C22B3-DDF7-471A-A4C6-8286440003DF}"/>
              </a:ext>
            </a:extLst>
          </p:cNvPr>
          <p:cNvSpPr>
            <a:spLocks noGrp="1"/>
          </p:cNvSpPr>
          <p:nvPr>
            <p:ph idx="1"/>
          </p:nvPr>
        </p:nvSpPr>
        <p:spPr/>
        <p:txBody>
          <a:bodyPr>
            <a:normAutofit/>
          </a:bodyPr>
          <a:lstStyle/>
          <a:p>
            <a:pPr marL="971550" lvl="1" indent="-514350">
              <a:buFont typeface="+mj-lt"/>
              <a:buAutoNum type="arabicPeriod" startAt="3"/>
            </a:pPr>
            <a:r>
              <a:rPr lang="en-US" dirty="0"/>
              <a:t>Costs of insurance maintained by the contractor in connection with the general conduct of its business are allowable subject to the following limitations:</a:t>
            </a:r>
          </a:p>
          <a:p>
            <a:pPr marL="971550" lvl="1" indent="-514350">
              <a:buFont typeface="+mj-lt"/>
              <a:buAutoNum type="arabicPeriod" startAt="3"/>
            </a:pPr>
            <a:endParaRPr lang="en-US" dirty="0"/>
          </a:p>
          <a:p>
            <a:pPr marL="1428750" lvl="2" indent="-514350">
              <a:buFont typeface="+mj-lt"/>
              <a:buAutoNum type="alphaUcPeriod"/>
            </a:pPr>
            <a:r>
              <a:rPr lang="en-US" dirty="0"/>
              <a:t>Types and extent of coverage shall follow sound business practice, and the rates and premiums shall be reasonable. </a:t>
            </a:r>
          </a:p>
          <a:p>
            <a:pPr marL="1428750" lvl="2" indent="-514350">
              <a:buFont typeface="+mj-lt"/>
              <a:buAutoNum type="alphaUcPeriod"/>
            </a:pPr>
            <a:r>
              <a:rPr lang="en-US" dirty="0"/>
              <a:t>Costs allowed for business interruption or other similar insurance shall be limited to exclude coverage of profit.</a:t>
            </a:r>
          </a:p>
          <a:p>
            <a:endParaRPr lang="en-US" dirty="0"/>
          </a:p>
        </p:txBody>
      </p:sp>
    </p:spTree>
    <p:extLst>
      <p:ext uri="{BB962C8B-B14F-4D97-AF65-F5344CB8AC3E}">
        <p14:creationId xmlns:p14="http://schemas.microsoft.com/office/powerpoint/2010/main" val="120061062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46F6F-E2B6-4980-A6F7-B29B7EFE1695}"/>
              </a:ext>
            </a:extLst>
          </p:cNvPr>
          <p:cNvSpPr>
            <a:spLocks noGrp="1"/>
          </p:cNvSpPr>
          <p:nvPr>
            <p:ph type="title"/>
          </p:nvPr>
        </p:nvSpPr>
        <p:spPr/>
        <p:txBody>
          <a:bodyPr/>
          <a:lstStyle/>
          <a:p>
            <a:r>
              <a:rPr lang="en-US" b="1" dirty="0"/>
              <a:t>FAR 31.205-19(e) General Conduct of Business Continued</a:t>
            </a:r>
            <a:endParaRPr lang="en-US" dirty="0"/>
          </a:p>
        </p:txBody>
      </p:sp>
      <p:sp>
        <p:nvSpPr>
          <p:cNvPr id="3" name="Content Placeholder 2">
            <a:extLst>
              <a:ext uri="{FF2B5EF4-FFF2-40B4-BE49-F238E27FC236}">
                <a16:creationId xmlns:a16="http://schemas.microsoft.com/office/drawing/2014/main" id="{B77C22B3-DDF7-471A-A4C6-8286440003DF}"/>
              </a:ext>
            </a:extLst>
          </p:cNvPr>
          <p:cNvSpPr>
            <a:spLocks noGrp="1"/>
          </p:cNvSpPr>
          <p:nvPr>
            <p:ph idx="1"/>
          </p:nvPr>
        </p:nvSpPr>
        <p:spPr/>
        <p:txBody>
          <a:bodyPr>
            <a:normAutofit/>
          </a:bodyPr>
          <a:lstStyle/>
          <a:p>
            <a:pPr marL="1428750" lvl="2" indent="-514350">
              <a:buFont typeface="+mj-lt"/>
              <a:buAutoNum type="alphaUcPeriod" startAt="3"/>
            </a:pPr>
            <a:r>
              <a:rPr lang="en-US" dirty="0"/>
              <a:t>Costs of insurance for the risk of loss of Government property are allowable to the extent that- </a:t>
            </a:r>
          </a:p>
          <a:p>
            <a:pPr marL="1885950" lvl="3" indent="-514350">
              <a:buFont typeface="+mj-lt"/>
              <a:buAutoNum type="alphaLcParenR"/>
            </a:pPr>
            <a:r>
              <a:rPr lang="en-US" dirty="0"/>
              <a:t>The contractor is liable for such loss;</a:t>
            </a:r>
          </a:p>
          <a:p>
            <a:pPr marL="1885950" lvl="3" indent="-514350">
              <a:buFont typeface="+mj-lt"/>
              <a:buAutoNum type="alphaLcParenR"/>
            </a:pPr>
            <a:endParaRPr lang="en-US" dirty="0"/>
          </a:p>
          <a:p>
            <a:pPr marL="1885950" lvl="3" indent="-514350">
              <a:buFont typeface="+mj-lt"/>
              <a:buAutoNum type="alphaLcParenR"/>
            </a:pPr>
            <a:r>
              <a:rPr lang="en-US" dirty="0"/>
              <a:t>The contracting officer has not revoked the Government’s assumption of risk; and </a:t>
            </a:r>
          </a:p>
          <a:p>
            <a:pPr marL="1885950" lvl="3" indent="-514350">
              <a:buFont typeface="+mj-lt"/>
              <a:buAutoNum type="alphaLcParenR"/>
            </a:pPr>
            <a:endParaRPr lang="en-US" dirty="0"/>
          </a:p>
          <a:p>
            <a:pPr marL="1885950" lvl="3" indent="-514350">
              <a:buFont typeface="+mj-lt"/>
              <a:buAutoNum type="alphaLcParenR"/>
            </a:pPr>
            <a:r>
              <a:rPr lang="en-US" dirty="0"/>
              <a:t>Such insurance does not cover loss of Government property that results from willful misconduct or lack of good faith on the part of any of the contractor’s managerial personnel</a:t>
            </a:r>
          </a:p>
          <a:p>
            <a:pPr marL="1885950" lvl="3" indent="-514350">
              <a:buFont typeface="+mj-lt"/>
              <a:buAutoNum type="alphaLcParenR"/>
            </a:pPr>
            <a:endParaRPr lang="en-US" dirty="0"/>
          </a:p>
          <a:p>
            <a:pPr marL="1428750" lvl="2" indent="-514350">
              <a:buFont typeface="+mj-lt"/>
              <a:buAutoNum type="alphaUcPeriod" startAt="3"/>
            </a:pPr>
            <a:r>
              <a:rPr lang="en-US" dirty="0"/>
              <a:t>Costs of insurance on the lives of officers, partners, proprietors, or employees are allowable only to the extent that the insurance represents additional compensation</a:t>
            </a:r>
          </a:p>
        </p:txBody>
      </p:sp>
    </p:spTree>
    <p:extLst>
      <p:ext uri="{BB962C8B-B14F-4D97-AF65-F5344CB8AC3E}">
        <p14:creationId xmlns:p14="http://schemas.microsoft.com/office/powerpoint/2010/main" val="37054921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46F6F-E2B6-4980-A6F7-B29B7EFE1695}"/>
              </a:ext>
            </a:extLst>
          </p:cNvPr>
          <p:cNvSpPr>
            <a:spLocks noGrp="1"/>
          </p:cNvSpPr>
          <p:nvPr>
            <p:ph type="title"/>
          </p:nvPr>
        </p:nvSpPr>
        <p:spPr/>
        <p:txBody>
          <a:bodyPr/>
          <a:lstStyle/>
          <a:p>
            <a:r>
              <a:rPr lang="en-US" b="1" dirty="0"/>
              <a:t>FAR 31.205-19(e) Self-insurance and Purchased Insurance Limitations </a:t>
            </a:r>
            <a:endParaRPr lang="en-US" dirty="0"/>
          </a:p>
        </p:txBody>
      </p:sp>
      <p:sp>
        <p:nvSpPr>
          <p:cNvPr id="3" name="Content Placeholder 2">
            <a:extLst>
              <a:ext uri="{FF2B5EF4-FFF2-40B4-BE49-F238E27FC236}">
                <a16:creationId xmlns:a16="http://schemas.microsoft.com/office/drawing/2014/main" id="{B77C22B3-DDF7-471A-A4C6-8286440003DF}"/>
              </a:ext>
            </a:extLst>
          </p:cNvPr>
          <p:cNvSpPr>
            <a:spLocks noGrp="1"/>
          </p:cNvSpPr>
          <p:nvPr>
            <p:ph idx="1"/>
          </p:nvPr>
        </p:nvSpPr>
        <p:spPr/>
        <p:txBody>
          <a:bodyPr>
            <a:normAutofit/>
          </a:bodyPr>
          <a:lstStyle/>
          <a:p>
            <a:pPr marL="971550" lvl="1" indent="-514350">
              <a:buFont typeface="+mj-lt"/>
              <a:buAutoNum type="arabicPeriod" startAt="4"/>
            </a:pPr>
            <a:r>
              <a:rPr lang="en-US" dirty="0"/>
              <a:t>Premiums for retroactive or backdated insurance written to cover losses that have occurred and are known are unallowable.</a:t>
            </a:r>
          </a:p>
          <a:p>
            <a:pPr marL="971550" lvl="1" indent="-514350">
              <a:buFont typeface="+mj-lt"/>
              <a:buAutoNum type="arabicPeriod" startAt="4"/>
            </a:pPr>
            <a:endParaRPr lang="en-US" dirty="0"/>
          </a:p>
          <a:p>
            <a:pPr marL="971550" lvl="1" indent="-514350">
              <a:buFont typeface="+mj-lt"/>
              <a:buAutoNum type="arabicPeriod" startAt="4"/>
            </a:pPr>
            <a:r>
              <a:rPr lang="en-US" dirty="0"/>
              <a:t>The Government is obligated to indemnify the contractor only to the extent authorized by law, as expressly provided for in the contract</a:t>
            </a:r>
          </a:p>
        </p:txBody>
      </p:sp>
    </p:spTree>
    <p:extLst>
      <p:ext uri="{BB962C8B-B14F-4D97-AF65-F5344CB8AC3E}">
        <p14:creationId xmlns:p14="http://schemas.microsoft.com/office/powerpoint/2010/main" val="63956337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46F6F-E2B6-4980-A6F7-B29B7EFE1695}"/>
              </a:ext>
            </a:extLst>
          </p:cNvPr>
          <p:cNvSpPr>
            <a:spLocks noGrp="1"/>
          </p:cNvSpPr>
          <p:nvPr>
            <p:ph type="title"/>
          </p:nvPr>
        </p:nvSpPr>
        <p:spPr/>
        <p:txBody>
          <a:bodyPr>
            <a:normAutofit/>
          </a:bodyPr>
          <a:lstStyle/>
          <a:p>
            <a:r>
              <a:rPr lang="en-US" sz="4000" b="1" dirty="0"/>
              <a:t>FAR 31.205-20 Interest and Other Financial Costs</a:t>
            </a:r>
            <a:endParaRPr lang="en-US" sz="4000" dirty="0"/>
          </a:p>
        </p:txBody>
      </p:sp>
      <p:sp>
        <p:nvSpPr>
          <p:cNvPr id="3" name="Content Placeholder 2">
            <a:extLst>
              <a:ext uri="{FF2B5EF4-FFF2-40B4-BE49-F238E27FC236}">
                <a16:creationId xmlns:a16="http://schemas.microsoft.com/office/drawing/2014/main" id="{B77C22B3-DDF7-471A-A4C6-8286440003DF}"/>
              </a:ext>
            </a:extLst>
          </p:cNvPr>
          <p:cNvSpPr>
            <a:spLocks noGrp="1"/>
          </p:cNvSpPr>
          <p:nvPr>
            <p:ph idx="1"/>
          </p:nvPr>
        </p:nvSpPr>
        <p:spPr/>
        <p:txBody>
          <a:bodyPr/>
          <a:lstStyle/>
          <a:p>
            <a:r>
              <a:rPr lang="en-US" dirty="0"/>
              <a:t>Interest on borrowings (however represented), bond discounts, costs of financing and refinancing capital (net worth plus long-term liabilities), legal and professional fees paid in connection with preparing prospectuses, and costs of preparing and issuing stock rights </a:t>
            </a:r>
            <a:r>
              <a:rPr lang="en-US" b="1" dirty="0"/>
              <a:t>are unallowable </a:t>
            </a:r>
            <a:r>
              <a:rPr lang="en-US" dirty="0"/>
              <a:t>(but see 31.205-28 Other Business Expenses).</a:t>
            </a:r>
          </a:p>
        </p:txBody>
      </p:sp>
    </p:spTree>
    <p:extLst>
      <p:ext uri="{BB962C8B-B14F-4D97-AF65-F5344CB8AC3E}">
        <p14:creationId xmlns:p14="http://schemas.microsoft.com/office/powerpoint/2010/main" val="296214293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E44AC-44D5-4D71-8D27-23F7BEE5E1F8}"/>
              </a:ext>
            </a:extLst>
          </p:cNvPr>
          <p:cNvSpPr>
            <a:spLocks noGrp="1"/>
          </p:cNvSpPr>
          <p:nvPr>
            <p:ph type="title"/>
          </p:nvPr>
        </p:nvSpPr>
        <p:spPr/>
        <p:txBody>
          <a:bodyPr/>
          <a:lstStyle/>
          <a:p>
            <a:r>
              <a:rPr lang="en-US" b="1" dirty="0"/>
              <a:t>FAR 31.205-21 Labor Relations Costs</a:t>
            </a:r>
            <a:endParaRPr lang="en-US" dirty="0"/>
          </a:p>
        </p:txBody>
      </p:sp>
      <p:sp>
        <p:nvSpPr>
          <p:cNvPr id="3" name="Content Placeholder 2">
            <a:extLst>
              <a:ext uri="{FF2B5EF4-FFF2-40B4-BE49-F238E27FC236}">
                <a16:creationId xmlns:a16="http://schemas.microsoft.com/office/drawing/2014/main" id="{893E19C8-B02A-45A4-8C6B-E2AF5DE145A4}"/>
              </a:ext>
            </a:extLst>
          </p:cNvPr>
          <p:cNvSpPr>
            <a:spLocks noGrp="1"/>
          </p:cNvSpPr>
          <p:nvPr>
            <p:ph idx="1"/>
          </p:nvPr>
        </p:nvSpPr>
        <p:spPr/>
        <p:txBody>
          <a:bodyPr>
            <a:normAutofit/>
          </a:bodyPr>
          <a:lstStyle/>
          <a:p>
            <a:r>
              <a:rPr lang="en-US" dirty="0"/>
              <a:t>Costs incurred in maintaining satisfactory relations between the contractor and its employees (other than those made unallowable in paragraph (b) of this section), including costs of shop stewards, labor management committees, employee publications, and other related activities, are allowable.</a:t>
            </a:r>
          </a:p>
          <a:p>
            <a:endParaRPr lang="en-US" dirty="0"/>
          </a:p>
        </p:txBody>
      </p:sp>
    </p:spTree>
    <p:extLst>
      <p:ext uri="{BB962C8B-B14F-4D97-AF65-F5344CB8AC3E}">
        <p14:creationId xmlns:p14="http://schemas.microsoft.com/office/powerpoint/2010/main" val="356674469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E44AC-44D5-4D71-8D27-23F7BEE5E1F8}"/>
              </a:ext>
            </a:extLst>
          </p:cNvPr>
          <p:cNvSpPr>
            <a:spLocks noGrp="1"/>
          </p:cNvSpPr>
          <p:nvPr>
            <p:ph type="title"/>
          </p:nvPr>
        </p:nvSpPr>
        <p:spPr/>
        <p:txBody>
          <a:bodyPr/>
          <a:lstStyle/>
          <a:p>
            <a:r>
              <a:rPr lang="en-US" b="1" dirty="0"/>
              <a:t>FAR 31.205-21(b) Labor Relations Costs</a:t>
            </a:r>
            <a:endParaRPr lang="en-US" dirty="0"/>
          </a:p>
        </p:txBody>
      </p:sp>
      <p:sp>
        <p:nvSpPr>
          <p:cNvPr id="3" name="Content Placeholder 2">
            <a:extLst>
              <a:ext uri="{FF2B5EF4-FFF2-40B4-BE49-F238E27FC236}">
                <a16:creationId xmlns:a16="http://schemas.microsoft.com/office/drawing/2014/main" id="{893E19C8-B02A-45A4-8C6B-E2AF5DE145A4}"/>
              </a:ext>
            </a:extLst>
          </p:cNvPr>
          <p:cNvSpPr>
            <a:spLocks noGrp="1"/>
          </p:cNvSpPr>
          <p:nvPr>
            <p:ph idx="1"/>
          </p:nvPr>
        </p:nvSpPr>
        <p:spPr/>
        <p:txBody>
          <a:bodyPr>
            <a:normAutofit lnSpcReduction="10000"/>
          </a:bodyPr>
          <a:lstStyle/>
          <a:p>
            <a:r>
              <a:rPr lang="en-US" dirty="0"/>
              <a:t>Costs of any activities undertaken to persuade employees, of any entity, to exercise or not to exercise, or concerning the manner of exercising, the right to organize and bargain collectively through representatives of the employees’ own choosing </a:t>
            </a:r>
            <a:r>
              <a:rPr lang="en-US" b="1" dirty="0"/>
              <a:t>are unallowable</a:t>
            </a:r>
            <a:r>
              <a:rPr lang="en-US" dirty="0"/>
              <a:t>. Examples of </a:t>
            </a:r>
            <a:r>
              <a:rPr lang="en-US" i="1" dirty="0"/>
              <a:t>unallowable costs </a:t>
            </a:r>
            <a:r>
              <a:rPr lang="en-US" dirty="0"/>
              <a:t>under this paragraph include, but are not limited to</a:t>
            </a:r>
          </a:p>
          <a:p>
            <a:pPr marL="971550" lvl="1" indent="-514350">
              <a:buFont typeface="+mj-lt"/>
              <a:buAutoNum type="arabicPeriod"/>
            </a:pPr>
            <a:r>
              <a:rPr lang="en-US" dirty="0"/>
              <a:t>Preparing and distributing materials;</a:t>
            </a:r>
          </a:p>
          <a:p>
            <a:pPr marL="971550" lvl="1" indent="-514350">
              <a:buFont typeface="+mj-lt"/>
              <a:buAutoNum type="arabicPeriod"/>
            </a:pPr>
            <a:r>
              <a:rPr lang="en-US" dirty="0"/>
              <a:t>Hiring or consulting legal counsel or consultants;</a:t>
            </a:r>
          </a:p>
          <a:p>
            <a:pPr marL="971550" lvl="1" indent="-514350">
              <a:buFont typeface="+mj-lt"/>
              <a:buAutoNum type="arabicPeriod"/>
            </a:pPr>
            <a:r>
              <a:rPr lang="en-US" dirty="0"/>
              <a:t>Meetings (including paying the salaries of the attendees at meetings held for this purpose); and</a:t>
            </a:r>
          </a:p>
          <a:p>
            <a:pPr marL="971550" lvl="1" indent="-514350">
              <a:buFont typeface="+mj-lt"/>
              <a:buAutoNum type="arabicPeriod"/>
            </a:pPr>
            <a:r>
              <a:rPr lang="en-US" dirty="0"/>
              <a:t>Planning or conducting activities by managers, supervisors, or union representatives during work hours.</a:t>
            </a:r>
          </a:p>
        </p:txBody>
      </p:sp>
    </p:spTree>
    <p:extLst>
      <p:ext uri="{BB962C8B-B14F-4D97-AF65-F5344CB8AC3E}">
        <p14:creationId xmlns:p14="http://schemas.microsoft.com/office/powerpoint/2010/main" val="146921794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70DB7-3981-44F4-B853-7A9684A87B57}"/>
              </a:ext>
            </a:extLst>
          </p:cNvPr>
          <p:cNvSpPr>
            <a:spLocks noGrp="1"/>
          </p:cNvSpPr>
          <p:nvPr>
            <p:ph type="title"/>
          </p:nvPr>
        </p:nvSpPr>
        <p:spPr/>
        <p:txBody>
          <a:bodyPr/>
          <a:lstStyle/>
          <a:p>
            <a:r>
              <a:rPr lang="en-US" b="1" dirty="0"/>
              <a:t>31.205-22 Lobbying and Political Activity Costs</a:t>
            </a:r>
            <a:endParaRPr lang="en-US" dirty="0"/>
          </a:p>
        </p:txBody>
      </p:sp>
      <p:sp>
        <p:nvSpPr>
          <p:cNvPr id="3" name="Content Placeholder 2">
            <a:extLst>
              <a:ext uri="{FF2B5EF4-FFF2-40B4-BE49-F238E27FC236}">
                <a16:creationId xmlns:a16="http://schemas.microsoft.com/office/drawing/2014/main" id="{457D890A-D083-4FCF-BFB8-651972570EAD}"/>
              </a:ext>
            </a:extLst>
          </p:cNvPr>
          <p:cNvSpPr>
            <a:spLocks noGrp="1"/>
          </p:cNvSpPr>
          <p:nvPr>
            <p:ph idx="1"/>
          </p:nvPr>
        </p:nvSpPr>
        <p:spPr/>
        <p:txBody>
          <a:bodyPr/>
          <a:lstStyle/>
          <a:p>
            <a:r>
              <a:rPr lang="en-US" dirty="0"/>
              <a:t>Costs associated with the following activities are unallowable:</a:t>
            </a:r>
          </a:p>
          <a:p>
            <a:endParaRPr lang="en-US" dirty="0"/>
          </a:p>
          <a:p>
            <a:pPr marL="971550" lvl="1" indent="-514350">
              <a:buFont typeface="+mj-lt"/>
              <a:buAutoNum type="arabicPeriod"/>
            </a:pPr>
            <a:r>
              <a:rPr lang="en-US" dirty="0"/>
              <a:t>Attempts to influence the outcomes of any Federal, State, or local election, referendum, initiative, or similar procedure, through in kind or cash contributions, endorsements, publicity, or similar activities; </a:t>
            </a:r>
          </a:p>
          <a:p>
            <a:pPr marL="971550" lvl="1" indent="-514350">
              <a:buFont typeface="+mj-lt"/>
              <a:buAutoNum type="arabicPeriod"/>
            </a:pPr>
            <a:endParaRPr lang="en-US" dirty="0"/>
          </a:p>
          <a:p>
            <a:pPr marL="971550" lvl="1" indent="-514350">
              <a:buFont typeface="+mj-lt"/>
              <a:buAutoNum type="arabicPeriod"/>
            </a:pPr>
            <a:r>
              <a:rPr lang="en-US" dirty="0"/>
              <a:t>Establishing, administering, contributing to, or paying the expenses of a political party, campaign, political action committee, or other organization established for the purpose of influencing the outcomes of elections;</a:t>
            </a:r>
          </a:p>
        </p:txBody>
      </p:sp>
    </p:spTree>
    <p:extLst>
      <p:ext uri="{BB962C8B-B14F-4D97-AF65-F5344CB8AC3E}">
        <p14:creationId xmlns:p14="http://schemas.microsoft.com/office/powerpoint/2010/main" val="346948532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70DB7-3981-44F4-B853-7A9684A87B57}"/>
              </a:ext>
            </a:extLst>
          </p:cNvPr>
          <p:cNvSpPr>
            <a:spLocks noGrp="1"/>
          </p:cNvSpPr>
          <p:nvPr>
            <p:ph type="title"/>
          </p:nvPr>
        </p:nvSpPr>
        <p:spPr/>
        <p:txBody>
          <a:bodyPr/>
          <a:lstStyle/>
          <a:p>
            <a:r>
              <a:rPr lang="en-US" b="1" dirty="0"/>
              <a:t>31.205-22(a) Lobbying and Political Activity Costs</a:t>
            </a:r>
            <a:endParaRPr lang="en-US" dirty="0"/>
          </a:p>
        </p:txBody>
      </p:sp>
      <p:sp>
        <p:nvSpPr>
          <p:cNvPr id="3" name="Content Placeholder 2">
            <a:extLst>
              <a:ext uri="{FF2B5EF4-FFF2-40B4-BE49-F238E27FC236}">
                <a16:creationId xmlns:a16="http://schemas.microsoft.com/office/drawing/2014/main" id="{457D890A-D083-4FCF-BFB8-651972570EAD}"/>
              </a:ext>
            </a:extLst>
          </p:cNvPr>
          <p:cNvSpPr>
            <a:spLocks noGrp="1"/>
          </p:cNvSpPr>
          <p:nvPr>
            <p:ph idx="1"/>
          </p:nvPr>
        </p:nvSpPr>
        <p:spPr/>
        <p:txBody>
          <a:bodyPr>
            <a:normAutofit/>
          </a:bodyPr>
          <a:lstStyle/>
          <a:p>
            <a:r>
              <a:rPr lang="en-US" dirty="0"/>
              <a:t>Costs associated with the following activities are unallowable:</a:t>
            </a:r>
          </a:p>
          <a:p>
            <a:endParaRPr lang="en-US" dirty="0"/>
          </a:p>
          <a:p>
            <a:pPr marL="971550" lvl="1" indent="-514350">
              <a:buFont typeface="+mj-lt"/>
              <a:buAutoNum type="arabicPeriod" startAt="3"/>
            </a:pPr>
            <a:r>
              <a:rPr lang="en-US" dirty="0"/>
              <a:t>Any attempt to influence- (i) The introduction of Federal, state, or local legislation, or (ii) The enactment or modification of any pending Federal, state, or local legislation through</a:t>
            </a:r>
            <a:r>
              <a:rPr lang="en-US" b="1" dirty="0"/>
              <a:t> communication with any member or employee of the Congress </a:t>
            </a:r>
            <a:r>
              <a:rPr lang="en-US" dirty="0"/>
              <a:t>or state legislature (including efforts to influence state or local officials to engage in similar lobbying activity), or with any government official or employee in connection with a decision to sign or veto enrolled legislation.</a:t>
            </a:r>
          </a:p>
        </p:txBody>
      </p:sp>
    </p:spTree>
    <p:extLst>
      <p:ext uri="{BB962C8B-B14F-4D97-AF65-F5344CB8AC3E}">
        <p14:creationId xmlns:p14="http://schemas.microsoft.com/office/powerpoint/2010/main" val="2379809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02866-00A5-44B2-A0ED-C8D12991F5AB}"/>
              </a:ext>
            </a:extLst>
          </p:cNvPr>
          <p:cNvSpPr>
            <a:spLocks noGrp="1"/>
          </p:cNvSpPr>
          <p:nvPr>
            <p:ph type="title"/>
          </p:nvPr>
        </p:nvSpPr>
        <p:spPr/>
        <p:txBody>
          <a:bodyPr/>
          <a:lstStyle/>
          <a:p>
            <a:r>
              <a:rPr lang="en-US" dirty="0"/>
              <a:t>FAR 31.201-3 Determining Reasonableness</a:t>
            </a:r>
          </a:p>
        </p:txBody>
      </p:sp>
      <p:sp>
        <p:nvSpPr>
          <p:cNvPr id="3" name="Content Placeholder 2">
            <a:extLst>
              <a:ext uri="{FF2B5EF4-FFF2-40B4-BE49-F238E27FC236}">
                <a16:creationId xmlns:a16="http://schemas.microsoft.com/office/drawing/2014/main" id="{1958417A-18CB-46EA-BE21-E9D31F9FF240}"/>
              </a:ext>
            </a:extLst>
          </p:cNvPr>
          <p:cNvSpPr>
            <a:spLocks noGrp="1"/>
          </p:cNvSpPr>
          <p:nvPr>
            <p:ph idx="1"/>
          </p:nvPr>
        </p:nvSpPr>
        <p:spPr/>
        <p:txBody>
          <a:bodyPr>
            <a:normAutofit/>
          </a:bodyPr>
          <a:lstStyle/>
          <a:p>
            <a:r>
              <a:rPr lang="en-US" dirty="0"/>
              <a:t>A cost is reasonable if, in its nature and amount, it does not exceed that which would be incurred by a prudent person in the conduct of competitive business. </a:t>
            </a:r>
          </a:p>
          <a:p>
            <a:pPr marL="0" indent="0">
              <a:buNone/>
            </a:pPr>
            <a:endParaRPr lang="en-US" dirty="0"/>
          </a:p>
          <a:p>
            <a:r>
              <a:rPr lang="en-US" dirty="0"/>
              <a:t>The burden of proof shall be upon the consultant to establish that such cost is reasonable.</a:t>
            </a:r>
          </a:p>
        </p:txBody>
      </p:sp>
    </p:spTree>
    <p:extLst>
      <p:ext uri="{BB962C8B-B14F-4D97-AF65-F5344CB8AC3E}">
        <p14:creationId xmlns:p14="http://schemas.microsoft.com/office/powerpoint/2010/main" val="15075116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70DB7-3981-44F4-B853-7A9684A87B57}"/>
              </a:ext>
            </a:extLst>
          </p:cNvPr>
          <p:cNvSpPr>
            <a:spLocks noGrp="1"/>
          </p:cNvSpPr>
          <p:nvPr>
            <p:ph type="title"/>
          </p:nvPr>
        </p:nvSpPr>
        <p:spPr/>
        <p:txBody>
          <a:bodyPr/>
          <a:lstStyle/>
          <a:p>
            <a:r>
              <a:rPr lang="en-US" b="1" dirty="0"/>
              <a:t>31.205-22 Lobbying and Political Activity Costs</a:t>
            </a:r>
            <a:endParaRPr lang="en-US" dirty="0"/>
          </a:p>
        </p:txBody>
      </p:sp>
      <p:sp>
        <p:nvSpPr>
          <p:cNvPr id="3" name="Content Placeholder 2">
            <a:extLst>
              <a:ext uri="{FF2B5EF4-FFF2-40B4-BE49-F238E27FC236}">
                <a16:creationId xmlns:a16="http://schemas.microsoft.com/office/drawing/2014/main" id="{457D890A-D083-4FCF-BFB8-651972570EAD}"/>
              </a:ext>
            </a:extLst>
          </p:cNvPr>
          <p:cNvSpPr>
            <a:spLocks noGrp="1"/>
          </p:cNvSpPr>
          <p:nvPr>
            <p:ph idx="1"/>
          </p:nvPr>
        </p:nvSpPr>
        <p:spPr/>
        <p:txBody>
          <a:bodyPr>
            <a:normAutofit/>
          </a:bodyPr>
          <a:lstStyle/>
          <a:p>
            <a:r>
              <a:rPr lang="en-US" dirty="0"/>
              <a:t>Costs associated with the following activities are unallowable:</a:t>
            </a:r>
          </a:p>
          <a:p>
            <a:endParaRPr lang="en-US" dirty="0"/>
          </a:p>
          <a:p>
            <a:pPr marL="971550" lvl="1" indent="-514350">
              <a:buFont typeface="+mj-lt"/>
              <a:buAutoNum type="arabicPeriod" startAt="4"/>
            </a:pPr>
            <a:r>
              <a:rPr lang="en-US" dirty="0"/>
              <a:t>Any attempt to influence- (i) The introduction of Federal, state, or local legislation, or (ii) The enactment or modification of any pending Federal, state, or local legislation by </a:t>
            </a:r>
            <a:r>
              <a:rPr lang="en-US" b="1" dirty="0"/>
              <a:t>preparing, distributing or using publicity or propaganda</a:t>
            </a:r>
            <a:r>
              <a:rPr lang="en-US" dirty="0"/>
              <a:t>, or by urging members of the general public or any segment thereof to contribute to or participate in any mass demonstration, march, rally, fund raising drive, lobbying campaign or letter writing or telephone campaign;</a:t>
            </a:r>
          </a:p>
        </p:txBody>
      </p:sp>
    </p:spTree>
    <p:extLst>
      <p:ext uri="{BB962C8B-B14F-4D97-AF65-F5344CB8AC3E}">
        <p14:creationId xmlns:p14="http://schemas.microsoft.com/office/powerpoint/2010/main" val="343685571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70DB7-3981-44F4-B853-7A9684A87B57}"/>
              </a:ext>
            </a:extLst>
          </p:cNvPr>
          <p:cNvSpPr>
            <a:spLocks noGrp="1"/>
          </p:cNvSpPr>
          <p:nvPr>
            <p:ph type="title"/>
          </p:nvPr>
        </p:nvSpPr>
        <p:spPr/>
        <p:txBody>
          <a:bodyPr/>
          <a:lstStyle/>
          <a:p>
            <a:r>
              <a:rPr lang="en-US" b="1" dirty="0"/>
              <a:t>31.205-22 Lobbying and Political Activity Costs</a:t>
            </a:r>
            <a:endParaRPr lang="en-US" dirty="0"/>
          </a:p>
        </p:txBody>
      </p:sp>
      <p:sp>
        <p:nvSpPr>
          <p:cNvPr id="3" name="Content Placeholder 2">
            <a:extLst>
              <a:ext uri="{FF2B5EF4-FFF2-40B4-BE49-F238E27FC236}">
                <a16:creationId xmlns:a16="http://schemas.microsoft.com/office/drawing/2014/main" id="{457D890A-D083-4FCF-BFB8-651972570EAD}"/>
              </a:ext>
            </a:extLst>
          </p:cNvPr>
          <p:cNvSpPr>
            <a:spLocks noGrp="1"/>
          </p:cNvSpPr>
          <p:nvPr>
            <p:ph idx="1"/>
          </p:nvPr>
        </p:nvSpPr>
        <p:spPr/>
        <p:txBody>
          <a:bodyPr>
            <a:normAutofit/>
          </a:bodyPr>
          <a:lstStyle/>
          <a:p>
            <a:r>
              <a:rPr lang="en-US" dirty="0"/>
              <a:t>Costs associated with the following activities are unallowable:</a:t>
            </a:r>
          </a:p>
          <a:p>
            <a:endParaRPr lang="en-US" dirty="0"/>
          </a:p>
          <a:p>
            <a:pPr marL="971550" lvl="1" indent="-514350">
              <a:buFont typeface="+mj-lt"/>
              <a:buAutoNum type="arabicPeriod" startAt="5"/>
            </a:pPr>
            <a:r>
              <a:rPr lang="en-US" dirty="0"/>
              <a:t>Legislative liaison activities, including attendance at legislative sessions or committee hearings, gathering information regarding legislation, and analyzing the effect of legislation, when such activities are carried on in support of or in knowing preparation for an effort to engage in unallowable activities; or </a:t>
            </a:r>
          </a:p>
          <a:p>
            <a:pPr marL="971550" lvl="1" indent="-514350">
              <a:buFont typeface="+mj-lt"/>
              <a:buAutoNum type="arabicPeriod" startAt="5"/>
            </a:pPr>
            <a:r>
              <a:rPr lang="en-US" dirty="0"/>
              <a:t>Costs incurred in attempting to improperly influence (see 3.401), either directly or indirectly, an employee or officer of the Executive branch of the Federal Government to give consideration to or act regarding a regulatory or contract matter.</a:t>
            </a:r>
          </a:p>
        </p:txBody>
      </p:sp>
    </p:spTree>
    <p:extLst>
      <p:ext uri="{BB962C8B-B14F-4D97-AF65-F5344CB8AC3E}">
        <p14:creationId xmlns:p14="http://schemas.microsoft.com/office/powerpoint/2010/main" val="407310462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FDC61-813F-4785-8BEC-0828890B121D}"/>
              </a:ext>
            </a:extLst>
          </p:cNvPr>
          <p:cNvSpPr>
            <a:spLocks noGrp="1"/>
          </p:cNvSpPr>
          <p:nvPr>
            <p:ph type="title"/>
          </p:nvPr>
        </p:nvSpPr>
        <p:spPr/>
        <p:txBody>
          <a:bodyPr/>
          <a:lstStyle/>
          <a:p>
            <a:r>
              <a:rPr lang="en-US" b="1" dirty="0"/>
              <a:t>FAR 31.205-23 Losses on Other Contracts</a:t>
            </a:r>
            <a:endParaRPr lang="en-US" dirty="0"/>
          </a:p>
        </p:txBody>
      </p:sp>
      <p:sp>
        <p:nvSpPr>
          <p:cNvPr id="3" name="Content Placeholder 2">
            <a:extLst>
              <a:ext uri="{FF2B5EF4-FFF2-40B4-BE49-F238E27FC236}">
                <a16:creationId xmlns:a16="http://schemas.microsoft.com/office/drawing/2014/main" id="{4F93EB30-C294-4723-98C3-DC7444E9BD7F}"/>
              </a:ext>
            </a:extLst>
          </p:cNvPr>
          <p:cNvSpPr>
            <a:spLocks noGrp="1"/>
          </p:cNvSpPr>
          <p:nvPr>
            <p:ph idx="1"/>
          </p:nvPr>
        </p:nvSpPr>
        <p:spPr/>
        <p:txBody>
          <a:bodyPr/>
          <a:lstStyle/>
          <a:p>
            <a:r>
              <a:rPr lang="en-US" dirty="0"/>
              <a:t>An excess of costs over income under any other contract (including the contractor’s contributed portion under cost-sharing contracts) is unallowable.</a:t>
            </a:r>
          </a:p>
        </p:txBody>
      </p:sp>
    </p:spTree>
    <p:extLst>
      <p:ext uri="{BB962C8B-B14F-4D97-AF65-F5344CB8AC3E}">
        <p14:creationId xmlns:p14="http://schemas.microsoft.com/office/powerpoint/2010/main" val="192828754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FDC61-813F-4785-8BEC-0828890B121D}"/>
              </a:ext>
            </a:extLst>
          </p:cNvPr>
          <p:cNvSpPr>
            <a:spLocks noGrp="1"/>
          </p:cNvSpPr>
          <p:nvPr>
            <p:ph type="title"/>
          </p:nvPr>
        </p:nvSpPr>
        <p:spPr/>
        <p:txBody>
          <a:bodyPr/>
          <a:lstStyle/>
          <a:p>
            <a:r>
              <a:rPr lang="en-US" b="1" dirty="0"/>
              <a:t>FAR 31.205-25 Manufacturing and Production Engineering Costs</a:t>
            </a:r>
            <a:endParaRPr lang="en-US" dirty="0"/>
          </a:p>
        </p:txBody>
      </p:sp>
      <p:sp>
        <p:nvSpPr>
          <p:cNvPr id="3" name="Content Placeholder 2">
            <a:extLst>
              <a:ext uri="{FF2B5EF4-FFF2-40B4-BE49-F238E27FC236}">
                <a16:creationId xmlns:a16="http://schemas.microsoft.com/office/drawing/2014/main" id="{4F93EB30-C294-4723-98C3-DC7444E9BD7F}"/>
              </a:ext>
            </a:extLst>
          </p:cNvPr>
          <p:cNvSpPr>
            <a:spLocks noGrp="1"/>
          </p:cNvSpPr>
          <p:nvPr>
            <p:ph idx="1"/>
          </p:nvPr>
        </p:nvSpPr>
        <p:spPr/>
        <p:txBody>
          <a:bodyPr>
            <a:normAutofit lnSpcReduction="10000"/>
          </a:bodyPr>
          <a:lstStyle/>
          <a:p>
            <a:r>
              <a:rPr lang="en-US" dirty="0"/>
              <a:t>The costs of manufacturing and production engineering effort are all allowable:</a:t>
            </a:r>
          </a:p>
          <a:p>
            <a:endParaRPr lang="en-US" dirty="0"/>
          </a:p>
          <a:p>
            <a:r>
              <a:rPr lang="en-US" dirty="0"/>
              <a:t>This cost principle does not cover basic and applied research effort or development effort.  These costs are governed by FAR 31.205-18</a:t>
            </a:r>
          </a:p>
          <a:p>
            <a:endParaRPr lang="en-US" dirty="0"/>
          </a:p>
          <a:p>
            <a:r>
              <a:rPr lang="en-US" dirty="0"/>
              <a:t>Where manufacturing or production development costs are </a:t>
            </a:r>
            <a:r>
              <a:rPr lang="en-US" b="1" dirty="0"/>
              <a:t>capitalized</a:t>
            </a:r>
            <a:r>
              <a:rPr lang="en-US" dirty="0"/>
              <a:t> or required to be capitalized under the contractor’s capitalization policies, </a:t>
            </a:r>
            <a:r>
              <a:rPr lang="en-US" b="1" dirty="0"/>
              <a:t>allowable cost will be determined in accordance with the requirements of 31.205-11, Depreciation</a:t>
            </a:r>
            <a:r>
              <a:rPr lang="en-US" dirty="0"/>
              <a:t>.</a:t>
            </a:r>
          </a:p>
        </p:txBody>
      </p:sp>
    </p:spTree>
    <p:extLst>
      <p:ext uri="{BB962C8B-B14F-4D97-AF65-F5344CB8AC3E}">
        <p14:creationId xmlns:p14="http://schemas.microsoft.com/office/powerpoint/2010/main" val="59959225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D6340-EB67-4860-A0B0-0235FA681C79}"/>
              </a:ext>
            </a:extLst>
          </p:cNvPr>
          <p:cNvSpPr>
            <a:spLocks noGrp="1"/>
          </p:cNvSpPr>
          <p:nvPr>
            <p:ph type="title"/>
          </p:nvPr>
        </p:nvSpPr>
        <p:spPr/>
        <p:txBody>
          <a:bodyPr/>
          <a:lstStyle/>
          <a:p>
            <a:r>
              <a:rPr lang="en-US" b="1" dirty="0"/>
              <a:t>FAR 31.205-26 Material Costs</a:t>
            </a:r>
            <a:endParaRPr lang="en-US" dirty="0"/>
          </a:p>
        </p:txBody>
      </p:sp>
      <p:sp>
        <p:nvSpPr>
          <p:cNvPr id="3" name="Content Placeholder 2">
            <a:extLst>
              <a:ext uri="{FF2B5EF4-FFF2-40B4-BE49-F238E27FC236}">
                <a16:creationId xmlns:a16="http://schemas.microsoft.com/office/drawing/2014/main" id="{ECE5DC00-5CF1-4481-AA0A-7B883BD11DAC}"/>
              </a:ext>
            </a:extLst>
          </p:cNvPr>
          <p:cNvSpPr>
            <a:spLocks noGrp="1"/>
          </p:cNvSpPr>
          <p:nvPr>
            <p:ph idx="1"/>
          </p:nvPr>
        </p:nvSpPr>
        <p:spPr/>
        <p:txBody>
          <a:bodyPr>
            <a:normAutofit/>
          </a:bodyPr>
          <a:lstStyle/>
          <a:p>
            <a:r>
              <a:rPr lang="en-US" dirty="0"/>
              <a:t>Material Costs are allowable. </a:t>
            </a:r>
          </a:p>
          <a:p>
            <a:endParaRPr lang="en-US" dirty="0"/>
          </a:p>
          <a:p>
            <a:r>
              <a:rPr lang="en-US" dirty="0"/>
              <a:t>Material costs include the costs of such items as raw materials, parts, subassemblies, </a:t>
            </a:r>
            <a:r>
              <a:rPr lang="en-US" i="1" dirty="0"/>
              <a:t>components</a:t>
            </a:r>
            <a:r>
              <a:rPr lang="en-US" dirty="0"/>
              <a:t>, and manufacturing supplies, whether purchased or manufactured by the contractor, and may include such collateral items as inbound transportation and in-transit insurance. In computing material costs, the contractor shall consider reasonable overruns, spoilage, or defective work.</a:t>
            </a:r>
          </a:p>
        </p:txBody>
      </p:sp>
    </p:spTree>
    <p:extLst>
      <p:ext uri="{BB962C8B-B14F-4D97-AF65-F5344CB8AC3E}">
        <p14:creationId xmlns:p14="http://schemas.microsoft.com/office/powerpoint/2010/main" val="180636054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D6340-EB67-4860-A0B0-0235FA681C79}"/>
              </a:ext>
            </a:extLst>
          </p:cNvPr>
          <p:cNvSpPr>
            <a:spLocks noGrp="1"/>
          </p:cNvSpPr>
          <p:nvPr>
            <p:ph type="title"/>
          </p:nvPr>
        </p:nvSpPr>
        <p:spPr/>
        <p:txBody>
          <a:bodyPr/>
          <a:lstStyle/>
          <a:p>
            <a:r>
              <a:rPr lang="en-US" b="1" dirty="0"/>
              <a:t>FAR 31.205-26 Material Costs</a:t>
            </a:r>
            <a:endParaRPr lang="en-US" dirty="0"/>
          </a:p>
        </p:txBody>
      </p:sp>
      <p:sp>
        <p:nvSpPr>
          <p:cNvPr id="3" name="Content Placeholder 2">
            <a:extLst>
              <a:ext uri="{FF2B5EF4-FFF2-40B4-BE49-F238E27FC236}">
                <a16:creationId xmlns:a16="http://schemas.microsoft.com/office/drawing/2014/main" id="{ECE5DC00-5CF1-4481-AA0A-7B883BD11DAC}"/>
              </a:ext>
            </a:extLst>
          </p:cNvPr>
          <p:cNvSpPr>
            <a:spLocks noGrp="1"/>
          </p:cNvSpPr>
          <p:nvPr>
            <p:ph idx="1"/>
          </p:nvPr>
        </p:nvSpPr>
        <p:spPr/>
        <p:txBody>
          <a:bodyPr>
            <a:normAutofit/>
          </a:bodyPr>
          <a:lstStyle/>
          <a:p>
            <a:r>
              <a:rPr lang="en-US" dirty="0"/>
              <a:t>The </a:t>
            </a:r>
            <a:r>
              <a:rPr lang="en-US" b="1" dirty="0"/>
              <a:t>costs of material should be adjusted for </a:t>
            </a:r>
            <a:r>
              <a:rPr lang="en-US" dirty="0"/>
              <a:t>income and other credits, including available trade discounts, refunds, rebates, allowances, and cash discounts, and credits for scrap, salvage, and material returned to vendors;  </a:t>
            </a:r>
          </a:p>
          <a:p>
            <a:endParaRPr lang="en-US" dirty="0"/>
          </a:p>
          <a:p>
            <a:r>
              <a:rPr lang="en-US" dirty="0"/>
              <a:t>Credit such income and other credits either directly to the cost of the material or allocate such income and other credits as a credit to </a:t>
            </a:r>
            <a:r>
              <a:rPr lang="en-US" i="1" dirty="0"/>
              <a:t>indirect costs.</a:t>
            </a:r>
            <a:r>
              <a:rPr lang="en-US" dirty="0"/>
              <a:t> </a:t>
            </a:r>
          </a:p>
        </p:txBody>
      </p:sp>
    </p:spTree>
    <p:extLst>
      <p:ext uri="{BB962C8B-B14F-4D97-AF65-F5344CB8AC3E}">
        <p14:creationId xmlns:p14="http://schemas.microsoft.com/office/powerpoint/2010/main" val="219642474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D6340-EB67-4860-A0B0-0235FA681C79}"/>
              </a:ext>
            </a:extLst>
          </p:cNvPr>
          <p:cNvSpPr>
            <a:spLocks noGrp="1"/>
          </p:cNvSpPr>
          <p:nvPr>
            <p:ph type="title"/>
          </p:nvPr>
        </p:nvSpPr>
        <p:spPr/>
        <p:txBody>
          <a:bodyPr/>
          <a:lstStyle/>
          <a:p>
            <a:r>
              <a:rPr lang="en-US" b="1" dirty="0"/>
              <a:t>FAR 31.205-26 Material Costs</a:t>
            </a:r>
            <a:endParaRPr lang="en-US" dirty="0"/>
          </a:p>
        </p:txBody>
      </p:sp>
      <p:sp>
        <p:nvSpPr>
          <p:cNvPr id="3" name="Content Placeholder 2">
            <a:extLst>
              <a:ext uri="{FF2B5EF4-FFF2-40B4-BE49-F238E27FC236}">
                <a16:creationId xmlns:a16="http://schemas.microsoft.com/office/drawing/2014/main" id="{ECE5DC00-5CF1-4481-AA0A-7B883BD11DAC}"/>
              </a:ext>
            </a:extLst>
          </p:cNvPr>
          <p:cNvSpPr>
            <a:spLocks noGrp="1"/>
          </p:cNvSpPr>
          <p:nvPr>
            <p:ph idx="1"/>
          </p:nvPr>
        </p:nvSpPr>
        <p:spPr/>
        <p:txBody>
          <a:bodyPr>
            <a:normAutofit/>
          </a:bodyPr>
          <a:lstStyle/>
          <a:p>
            <a:r>
              <a:rPr lang="en-US" dirty="0"/>
              <a:t>When materials are </a:t>
            </a:r>
            <a:r>
              <a:rPr lang="en-US" b="1" dirty="0"/>
              <a:t>purchased specifically for </a:t>
            </a:r>
            <a:r>
              <a:rPr lang="en-US" dirty="0"/>
              <a:t>and are identifiable solely with performance under </a:t>
            </a:r>
            <a:r>
              <a:rPr lang="en-US" b="1" dirty="0"/>
              <a:t>a contract</a:t>
            </a:r>
            <a:r>
              <a:rPr lang="en-US" dirty="0"/>
              <a:t>, the actual purchase cost of those materials </a:t>
            </a:r>
            <a:r>
              <a:rPr lang="en-US" b="1" dirty="0"/>
              <a:t>should be charged to the contract</a:t>
            </a:r>
            <a:r>
              <a:rPr lang="en-US" dirty="0"/>
              <a:t>. If material is issued from stores, any generally recognized method of pricing such material is acceptable.</a:t>
            </a:r>
          </a:p>
        </p:txBody>
      </p:sp>
    </p:spTree>
    <p:extLst>
      <p:ext uri="{BB962C8B-B14F-4D97-AF65-F5344CB8AC3E}">
        <p14:creationId xmlns:p14="http://schemas.microsoft.com/office/powerpoint/2010/main" val="210732815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AE05A-018B-4085-B43B-2F3704D46895}"/>
              </a:ext>
            </a:extLst>
          </p:cNvPr>
          <p:cNvSpPr>
            <a:spLocks noGrp="1"/>
          </p:cNvSpPr>
          <p:nvPr>
            <p:ph type="title"/>
          </p:nvPr>
        </p:nvSpPr>
        <p:spPr/>
        <p:txBody>
          <a:bodyPr/>
          <a:lstStyle/>
          <a:p>
            <a:r>
              <a:rPr lang="en-US" b="1" dirty="0"/>
              <a:t>FAR 31.205-27 Organization Costs</a:t>
            </a:r>
            <a:endParaRPr lang="en-US" dirty="0"/>
          </a:p>
        </p:txBody>
      </p:sp>
      <p:sp>
        <p:nvSpPr>
          <p:cNvPr id="3" name="Content Placeholder 2">
            <a:extLst>
              <a:ext uri="{FF2B5EF4-FFF2-40B4-BE49-F238E27FC236}">
                <a16:creationId xmlns:a16="http://schemas.microsoft.com/office/drawing/2014/main" id="{7CFEC232-7DA1-414F-9751-1D7516EE7D7E}"/>
              </a:ext>
            </a:extLst>
          </p:cNvPr>
          <p:cNvSpPr>
            <a:spLocks noGrp="1"/>
          </p:cNvSpPr>
          <p:nvPr>
            <p:ph idx="1"/>
          </p:nvPr>
        </p:nvSpPr>
        <p:spPr/>
        <p:txBody>
          <a:bodyPr>
            <a:normAutofit fontScale="92500"/>
          </a:bodyPr>
          <a:lstStyle/>
          <a:p>
            <a:r>
              <a:rPr lang="en-US" dirty="0"/>
              <a:t>Expenditures in connection with (1) planning or executing the organization or reorganization of the corporate structure of a business, including mergers and </a:t>
            </a:r>
            <a:r>
              <a:rPr lang="en-US" i="1" dirty="0"/>
              <a:t>acquisitions</a:t>
            </a:r>
            <a:r>
              <a:rPr lang="en-US" dirty="0"/>
              <a:t>, (2) resisting or planning to resist the reorganization of the corporate structure of a business or a change in the controlling interest in the ownership of a business, and (3) raising capital (net worth plus long-term liabilities), </a:t>
            </a:r>
            <a:r>
              <a:rPr lang="en-US" b="1" dirty="0"/>
              <a:t>are unallowable</a:t>
            </a:r>
            <a:r>
              <a:rPr lang="en-US" dirty="0"/>
              <a:t>. </a:t>
            </a:r>
          </a:p>
          <a:p>
            <a:endParaRPr lang="en-US" dirty="0"/>
          </a:p>
          <a:p>
            <a:r>
              <a:rPr lang="en-US" dirty="0"/>
              <a:t>Such expenditures include but are not limited to incorporation fees and costs of attorneys, accountants, brokers, promoters and organizers, management consultants and investment counselors, </a:t>
            </a:r>
            <a:r>
              <a:rPr lang="en-US" b="1" dirty="0"/>
              <a:t>whether or not employees of the contractor.</a:t>
            </a:r>
          </a:p>
          <a:p>
            <a:endParaRPr lang="en-US" dirty="0"/>
          </a:p>
          <a:p>
            <a:endParaRPr lang="en-US" dirty="0"/>
          </a:p>
        </p:txBody>
      </p:sp>
    </p:spTree>
    <p:extLst>
      <p:ext uri="{BB962C8B-B14F-4D97-AF65-F5344CB8AC3E}">
        <p14:creationId xmlns:p14="http://schemas.microsoft.com/office/powerpoint/2010/main" val="383406776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AE05A-018B-4085-B43B-2F3704D46895}"/>
              </a:ext>
            </a:extLst>
          </p:cNvPr>
          <p:cNvSpPr>
            <a:spLocks noGrp="1"/>
          </p:cNvSpPr>
          <p:nvPr>
            <p:ph type="title"/>
          </p:nvPr>
        </p:nvSpPr>
        <p:spPr/>
        <p:txBody>
          <a:bodyPr/>
          <a:lstStyle/>
          <a:p>
            <a:r>
              <a:rPr lang="en-US" b="1" dirty="0"/>
              <a:t>FAR 31.205-27 Organization Costs</a:t>
            </a:r>
            <a:endParaRPr lang="en-US" dirty="0"/>
          </a:p>
        </p:txBody>
      </p:sp>
      <p:sp>
        <p:nvSpPr>
          <p:cNvPr id="3" name="Content Placeholder 2">
            <a:extLst>
              <a:ext uri="{FF2B5EF4-FFF2-40B4-BE49-F238E27FC236}">
                <a16:creationId xmlns:a16="http://schemas.microsoft.com/office/drawing/2014/main" id="{7CFEC232-7DA1-414F-9751-1D7516EE7D7E}"/>
              </a:ext>
            </a:extLst>
          </p:cNvPr>
          <p:cNvSpPr>
            <a:spLocks noGrp="1"/>
          </p:cNvSpPr>
          <p:nvPr>
            <p:ph idx="1"/>
          </p:nvPr>
        </p:nvSpPr>
        <p:spPr/>
        <p:txBody>
          <a:bodyPr/>
          <a:lstStyle/>
          <a:p>
            <a:r>
              <a:rPr lang="en-US" b="1" dirty="0"/>
              <a:t>Unallowable "reorganization" costs </a:t>
            </a:r>
            <a:r>
              <a:rPr lang="en-US" dirty="0"/>
              <a:t>include the cost of any change in the contractor’s financial structure, excluding administrative costs of short-term borrowings for working capital, resulting in alterations in the rights and interests of security holders, whether or not additional capital is raised.</a:t>
            </a:r>
          </a:p>
        </p:txBody>
      </p:sp>
    </p:spTree>
    <p:extLst>
      <p:ext uri="{BB962C8B-B14F-4D97-AF65-F5344CB8AC3E}">
        <p14:creationId xmlns:p14="http://schemas.microsoft.com/office/powerpoint/2010/main" val="265032992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AE05A-018B-4085-B43B-2F3704D46895}"/>
              </a:ext>
            </a:extLst>
          </p:cNvPr>
          <p:cNvSpPr>
            <a:spLocks noGrp="1"/>
          </p:cNvSpPr>
          <p:nvPr>
            <p:ph type="title"/>
          </p:nvPr>
        </p:nvSpPr>
        <p:spPr/>
        <p:txBody>
          <a:bodyPr/>
          <a:lstStyle/>
          <a:p>
            <a:r>
              <a:rPr lang="en-US" b="1" dirty="0"/>
              <a:t>FAR 31.205-27(b) Organization Costs Exception</a:t>
            </a:r>
            <a:endParaRPr lang="en-US" dirty="0"/>
          </a:p>
        </p:txBody>
      </p:sp>
      <p:sp>
        <p:nvSpPr>
          <p:cNvPr id="3" name="Content Placeholder 2">
            <a:extLst>
              <a:ext uri="{FF2B5EF4-FFF2-40B4-BE49-F238E27FC236}">
                <a16:creationId xmlns:a16="http://schemas.microsoft.com/office/drawing/2014/main" id="{7CFEC232-7DA1-414F-9751-1D7516EE7D7E}"/>
              </a:ext>
            </a:extLst>
          </p:cNvPr>
          <p:cNvSpPr>
            <a:spLocks noGrp="1"/>
          </p:cNvSpPr>
          <p:nvPr>
            <p:ph idx="1"/>
          </p:nvPr>
        </p:nvSpPr>
        <p:spPr/>
        <p:txBody>
          <a:bodyPr/>
          <a:lstStyle/>
          <a:p>
            <a:r>
              <a:rPr lang="en-US" dirty="0"/>
              <a:t>The </a:t>
            </a:r>
            <a:r>
              <a:rPr lang="en-US" b="1" dirty="0"/>
              <a:t>cost of activities primarily intended to provide compensation </a:t>
            </a:r>
            <a:r>
              <a:rPr lang="en-US" dirty="0"/>
              <a:t>will not be considered organizational costs subject to this subsection, but will be governed by 31.205-6. These activities include acquiring stock for-</a:t>
            </a:r>
          </a:p>
          <a:p>
            <a:endParaRPr lang="en-US" dirty="0"/>
          </a:p>
          <a:p>
            <a:pPr marL="971550" lvl="1" indent="-514350">
              <a:buFont typeface="+mj-lt"/>
              <a:buAutoNum type="arabicPeriod"/>
            </a:pPr>
            <a:r>
              <a:rPr lang="en-US" dirty="0"/>
              <a:t>Executive bonuses,</a:t>
            </a:r>
          </a:p>
          <a:p>
            <a:pPr marL="971550" lvl="1" indent="-514350">
              <a:buFont typeface="+mj-lt"/>
              <a:buAutoNum type="arabicPeriod"/>
            </a:pPr>
            <a:r>
              <a:rPr lang="en-US" dirty="0"/>
              <a:t>Employee savings plans, and </a:t>
            </a:r>
          </a:p>
          <a:p>
            <a:pPr marL="971550" lvl="1" indent="-514350">
              <a:buFont typeface="+mj-lt"/>
              <a:buAutoNum type="arabicPeriod"/>
            </a:pPr>
            <a:r>
              <a:rPr lang="en-US" dirty="0"/>
              <a:t>Employee stock ownership plans.</a:t>
            </a:r>
          </a:p>
        </p:txBody>
      </p:sp>
    </p:spTree>
    <p:extLst>
      <p:ext uri="{BB962C8B-B14F-4D97-AF65-F5344CB8AC3E}">
        <p14:creationId xmlns:p14="http://schemas.microsoft.com/office/powerpoint/2010/main" val="586912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98A11-CA15-46EB-9971-7F3997141CEE}"/>
              </a:ext>
            </a:extLst>
          </p:cNvPr>
          <p:cNvSpPr>
            <a:spLocks noGrp="1"/>
          </p:cNvSpPr>
          <p:nvPr>
            <p:ph type="title"/>
          </p:nvPr>
        </p:nvSpPr>
        <p:spPr/>
        <p:txBody>
          <a:bodyPr/>
          <a:lstStyle/>
          <a:p>
            <a:r>
              <a:rPr lang="en-US" dirty="0"/>
              <a:t>Cost Reasonableness Considerations</a:t>
            </a:r>
          </a:p>
        </p:txBody>
      </p:sp>
      <p:sp>
        <p:nvSpPr>
          <p:cNvPr id="3" name="Content Placeholder 2">
            <a:extLst>
              <a:ext uri="{FF2B5EF4-FFF2-40B4-BE49-F238E27FC236}">
                <a16:creationId xmlns:a16="http://schemas.microsoft.com/office/drawing/2014/main" id="{995B4A2B-0702-40B0-A008-8963C96470E9}"/>
              </a:ext>
            </a:extLst>
          </p:cNvPr>
          <p:cNvSpPr>
            <a:spLocks noGrp="1"/>
          </p:cNvSpPr>
          <p:nvPr>
            <p:ph idx="1"/>
          </p:nvPr>
        </p:nvSpPr>
        <p:spPr/>
        <p:txBody>
          <a:bodyPr>
            <a:normAutofit/>
          </a:bodyPr>
          <a:lstStyle/>
          <a:p>
            <a:pPr marL="971550" lvl="1" indent="-514350">
              <a:buFont typeface="+mj-lt"/>
              <a:buAutoNum type="arabicPeriod"/>
            </a:pPr>
            <a:r>
              <a:rPr lang="en-US" dirty="0"/>
              <a:t>Whether it is the type of cost generally recognized as ordinary and necessary for the conduct of the contractor’s business or the contract performance;</a:t>
            </a:r>
          </a:p>
          <a:p>
            <a:pPr marL="971550" lvl="1" indent="-514350">
              <a:buFont typeface="+mj-lt"/>
              <a:buAutoNum type="arabicPeriod"/>
            </a:pPr>
            <a:r>
              <a:rPr lang="en-US" dirty="0"/>
              <a:t>Generally accepted sound business practices, arm’s-length bargaining, and Federal and State laws and regulations;</a:t>
            </a:r>
          </a:p>
          <a:p>
            <a:pPr marL="971550" lvl="1" indent="-514350">
              <a:buFont typeface="+mj-lt"/>
              <a:buAutoNum type="arabicPeriod"/>
            </a:pPr>
            <a:r>
              <a:rPr lang="en-US" dirty="0"/>
              <a:t>The contractor’s responsibilities to the Government, other customers, the owners of the business, employees, and the public at large; and</a:t>
            </a:r>
          </a:p>
          <a:p>
            <a:pPr marL="971550" lvl="1" indent="-514350">
              <a:buFont typeface="+mj-lt"/>
              <a:buAutoNum type="arabicPeriod"/>
            </a:pPr>
            <a:r>
              <a:rPr lang="en-US" dirty="0"/>
              <a:t>Any significant deviations from the contractor’s established practices.</a:t>
            </a:r>
          </a:p>
        </p:txBody>
      </p:sp>
    </p:spTree>
    <p:extLst>
      <p:ext uri="{BB962C8B-B14F-4D97-AF65-F5344CB8AC3E}">
        <p14:creationId xmlns:p14="http://schemas.microsoft.com/office/powerpoint/2010/main" val="87616481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AE05A-018B-4085-B43B-2F3704D46895}"/>
              </a:ext>
            </a:extLst>
          </p:cNvPr>
          <p:cNvSpPr>
            <a:spLocks noGrp="1"/>
          </p:cNvSpPr>
          <p:nvPr>
            <p:ph type="title"/>
          </p:nvPr>
        </p:nvSpPr>
        <p:spPr/>
        <p:txBody>
          <a:bodyPr/>
          <a:lstStyle/>
          <a:p>
            <a:r>
              <a:rPr lang="en-US" b="1" dirty="0"/>
              <a:t>FAR 31.205-28 Other Business Expenses.</a:t>
            </a:r>
            <a:endParaRPr lang="en-US" dirty="0"/>
          </a:p>
        </p:txBody>
      </p:sp>
      <p:sp>
        <p:nvSpPr>
          <p:cNvPr id="3" name="Content Placeholder 2">
            <a:extLst>
              <a:ext uri="{FF2B5EF4-FFF2-40B4-BE49-F238E27FC236}">
                <a16:creationId xmlns:a16="http://schemas.microsoft.com/office/drawing/2014/main" id="{7CFEC232-7DA1-414F-9751-1D7516EE7D7E}"/>
              </a:ext>
            </a:extLst>
          </p:cNvPr>
          <p:cNvSpPr>
            <a:spLocks noGrp="1"/>
          </p:cNvSpPr>
          <p:nvPr>
            <p:ph idx="1"/>
          </p:nvPr>
        </p:nvSpPr>
        <p:spPr/>
        <p:txBody>
          <a:bodyPr>
            <a:normAutofit lnSpcReduction="10000"/>
          </a:bodyPr>
          <a:lstStyle/>
          <a:p>
            <a:r>
              <a:rPr lang="en-US" dirty="0"/>
              <a:t>The following types of recurring costs are allowable:</a:t>
            </a:r>
          </a:p>
          <a:p>
            <a:endParaRPr lang="en-US" dirty="0"/>
          </a:p>
          <a:p>
            <a:pPr marL="971550" lvl="1" indent="-514350">
              <a:buFont typeface="+mj-lt"/>
              <a:buAutoNum type="arabicPeriod"/>
            </a:pPr>
            <a:r>
              <a:rPr lang="en-US" dirty="0"/>
              <a:t>Registry and transfer charges resulting from changes in ownership of securities issued by the contractor. </a:t>
            </a:r>
          </a:p>
          <a:p>
            <a:pPr marL="971550" lvl="1" indent="-514350">
              <a:buFont typeface="+mj-lt"/>
              <a:buAutoNum type="arabicPeriod"/>
            </a:pPr>
            <a:r>
              <a:rPr lang="en-US" dirty="0"/>
              <a:t>Cost of shareholders’ meetings. </a:t>
            </a:r>
          </a:p>
          <a:p>
            <a:pPr marL="971550" lvl="1" indent="-514350">
              <a:buFont typeface="+mj-lt"/>
              <a:buAutoNum type="arabicPeriod"/>
            </a:pPr>
            <a:r>
              <a:rPr lang="en-US" dirty="0"/>
              <a:t>Normal proxy </a:t>
            </a:r>
            <a:r>
              <a:rPr lang="en-US" i="1" dirty="0"/>
              <a:t>solicitations</a:t>
            </a:r>
            <a:r>
              <a:rPr lang="en-US" dirty="0"/>
              <a:t>. </a:t>
            </a:r>
          </a:p>
          <a:p>
            <a:pPr marL="971550" lvl="1" indent="-514350">
              <a:buFont typeface="+mj-lt"/>
              <a:buAutoNum type="arabicPeriod"/>
            </a:pPr>
            <a:r>
              <a:rPr lang="en-US" dirty="0"/>
              <a:t>Preparing and publishing reports to shareholders. </a:t>
            </a:r>
          </a:p>
          <a:p>
            <a:pPr marL="971550" lvl="1" indent="-514350">
              <a:buFont typeface="+mj-lt"/>
              <a:buAutoNum type="arabicPeriod"/>
            </a:pPr>
            <a:r>
              <a:rPr lang="en-US" dirty="0"/>
              <a:t>Preparing and submitting required reports and forms to taxing and other regulatory bodies. </a:t>
            </a:r>
          </a:p>
          <a:p>
            <a:pPr marL="971550" lvl="1" indent="-514350">
              <a:buFont typeface="+mj-lt"/>
              <a:buAutoNum type="arabicPeriod"/>
            </a:pPr>
            <a:r>
              <a:rPr lang="en-US" dirty="0"/>
              <a:t>Incidental costs of directors’ and committee meetings. </a:t>
            </a:r>
          </a:p>
          <a:p>
            <a:pPr marL="971550" lvl="1" indent="-514350">
              <a:buFont typeface="+mj-lt"/>
              <a:buAutoNum type="arabicPeriod"/>
            </a:pPr>
            <a:r>
              <a:rPr lang="en-US" dirty="0"/>
              <a:t>Other similar costs</a:t>
            </a:r>
          </a:p>
        </p:txBody>
      </p:sp>
    </p:spTree>
    <p:extLst>
      <p:ext uri="{BB962C8B-B14F-4D97-AF65-F5344CB8AC3E}">
        <p14:creationId xmlns:p14="http://schemas.microsoft.com/office/powerpoint/2010/main" val="55906977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ED24D-6C6A-4F3E-8C3A-CF9D9A4F2256}"/>
              </a:ext>
            </a:extLst>
          </p:cNvPr>
          <p:cNvSpPr>
            <a:spLocks noGrp="1"/>
          </p:cNvSpPr>
          <p:nvPr>
            <p:ph type="title"/>
          </p:nvPr>
        </p:nvSpPr>
        <p:spPr/>
        <p:txBody>
          <a:bodyPr/>
          <a:lstStyle/>
          <a:p>
            <a:r>
              <a:rPr lang="en-US" b="1" dirty="0"/>
              <a:t>FAR 31.205-29 Plant Protection Costs</a:t>
            </a:r>
            <a:endParaRPr lang="en-US" dirty="0"/>
          </a:p>
        </p:txBody>
      </p:sp>
      <p:sp>
        <p:nvSpPr>
          <p:cNvPr id="3" name="Content Placeholder 2">
            <a:extLst>
              <a:ext uri="{FF2B5EF4-FFF2-40B4-BE49-F238E27FC236}">
                <a16:creationId xmlns:a16="http://schemas.microsoft.com/office/drawing/2014/main" id="{C7C7D7B0-3BE9-4670-912C-CB8B706F5213}"/>
              </a:ext>
            </a:extLst>
          </p:cNvPr>
          <p:cNvSpPr>
            <a:spLocks noGrp="1"/>
          </p:cNvSpPr>
          <p:nvPr>
            <p:ph idx="1"/>
          </p:nvPr>
        </p:nvSpPr>
        <p:spPr/>
        <p:txBody>
          <a:bodyPr/>
          <a:lstStyle/>
          <a:p>
            <a:r>
              <a:rPr lang="en-US" dirty="0"/>
              <a:t>Plant Protection Costs are allowable.  Includes items such as-</a:t>
            </a:r>
          </a:p>
          <a:p>
            <a:endParaRPr lang="en-US" dirty="0"/>
          </a:p>
          <a:p>
            <a:pPr marL="971550" lvl="1" indent="-514350">
              <a:buFont typeface="+mj-lt"/>
              <a:buAutoNum type="arabicPeriod"/>
            </a:pPr>
            <a:r>
              <a:rPr lang="en-US" dirty="0"/>
              <a:t>Wages, uniforms, and equipment of personnel engaged in plant protection, </a:t>
            </a:r>
          </a:p>
          <a:p>
            <a:pPr marL="971550" lvl="1" indent="-514350">
              <a:buFont typeface="+mj-lt"/>
              <a:buAutoNum type="arabicPeriod"/>
            </a:pPr>
            <a:r>
              <a:rPr lang="en-US" dirty="0"/>
              <a:t>Depreciation on plant protection capital assets, and </a:t>
            </a:r>
          </a:p>
          <a:p>
            <a:pPr marL="971550" lvl="1" indent="-514350">
              <a:buFont typeface="+mj-lt"/>
              <a:buAutoNum type="arabicPeriod"/>
            </a:pPr>
            <a:r>
              <a:rPr lang="en-US" dirty="0"/>
              <a:t>Necessary expenses to comply with military requirements.</a:t>
            </a:r>
          </a:p>
        </p:txBody>
      </p:sp>
    </p:spTree>
    <p:extLst>
      <p:ext uri="{BB962C8B-B14F-4D97-AF65-F5344CB8AC3E}">
        <p14:creationId xmlns:p14="http://schemas.microsoft.com/office/powerpoint/2010/main" val="150614810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DA76D-F295-40C1-9CDE-5574032761C6}"/>
              </a:ext>
            </a:extLst>
          </p:cNvPr>
          <p:cNvSpPr>
            <a:spLocks noGrp="1"/>
          </p:cNvSpPr>
          <p:nvPr>
            <p:ph type="title"/>
          </p:nvPr>
        </p:nvSpPr>
        <p:spPr/>
        <p:txBody>
          <a:bodyPr/>
          <a:lstStyle/>
          <a:p>
            <a:r>
              <a:rPr lang="en-US" b="1" dirty="0"/>
              <a:t>FAR 31.205-30 Patent Costs</a:t>
            </a:r>
            <a:endParaRPr lang="en-US" dirty="0"/>
          </a:p>
        </p:txBody>
      </p:sp>
      <p:sp>
        <p:nvSpPr>
          <p:cNvPr id="3" name="Content Placeholder 2">
            <a:extLst>
              <a:ext uri="{FF2B5EF4-FFF2-40B4-BE49-F238E27FC236}">
                <a16:creationId xmlns:a16="http://schemas.microsoft.com/office/drawing/2014/main" id="{26DB0082-20D8-4A50-99EA-C93ED26F16B0}"/>
              </a:ext>
            </a:extLst>
          </p:cNvPr>
          <p:cNvSpPr>
            <a:spLocks noGrp="1"/>
          </p:cNvSpPr>
          <p:nvPr>
            <p:ph idx="1"/>
          </p:nvPr>
        </p:nvSpPr>
        <p:spPr/>
        <p:txBody>
          <a:bodyPr>
            <a:normAutofit/>
          </a:bodyPr>
          <a:lstStyle/>
          <a:p>
            <a:r>
              <a:rPr lang="en-US" dirty="0"/>
              <a:t>Patent costs are allowable to the extent that they are incurred as requirements of a Government contract. </a:t>
            </a:r>
          </a:p>
          <a:p>
            <a:endParaRPr lang="en-US" dirty="0"/>
          </a:p>
          <a:p>
            <a:r>
              <a:rPr lang="en-US" dirty="0"/>
              <a:t>General counseling services relating to patent matters, such as advice on patent laws, regulations, clauses, and employee agreements, are allowable. </a:t>
            </a:r>
          </a:p>
          <a:p>
            <a:endParaRPr lang="en-US" dirty="0"/>
          </a:p>
          <a:p>
            <a:r>
              <a:rPr lang="en-US" dirty="0"/>
              <a:t>Other than those for general counseling services, patent costs not required by the contract are unallowable.</a:t>
            </a:r>
          </a:p>
          <a:p>
            <a:endParaRPr lang="en-US" dirty="0"/>
          </a:p>
        </p:txBody>
      </p:sp>
    </p:spTree>
    <p:extLst>
      <p:ext uri="{BB962C8B-B14F-4D97-AF65-F5344CB8AC3E}">
        <p14:creationId xmlns:p14="http://schemas.microsoft.com/office/powerpoint/2010/main" val="117192802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72E8F-1AF6-4DD0-810C-7D06374084FB}"/>
              </a:ext>
            </a:extLst>
          </p:cNvPr>
          <p:cNvSpPr>
            <a:spLocks noGrp="1"/>
          </p:cNvSpPr>
          <p:nvPr>
            <p:ph type="title"/>
          </p:nvPr>
        </p:nvSpPr>
        <p:spPr/>
        <p:txBody>
          <a:bodyPr/>
          <a:lstStyle/>
          <a:p>
            <a:r>
              <a:rPr lang="en-US" b="1" dirty="0"/>
              <a:t>FAR 31.205-31 Plant Reconversion Costs</a:t>
            </a:r>
            <a:endParaRPr lang="en-US" dirty="0"/>
          </a:p>
        </p:txBody>
      </p:sp>
      <p:sp>
        <p:nvSpPr>
          <p:cNvPr id="3" name="Content Placeholder 2">
            <a:extLst>
              <a:ext uri="{FF2B5EF4-FFF2-40B4-BE49-F238E27FC236}">
                <a16:creationId xmlns:a16="http://schemas.microsoft.com/office/drawing/2014/main" id="{51CCE5FE-4080-4D8D-82C5-48CC2EC6A064}"/>
              </a:ext>
            </a:extLst>
          </p:cNvPr>
          <p:cNvSpPr>
            <a:spLocks noGrp="1"/>
          </p:cNvSpPr>
          <p:nvPr>
            <p:ph idx="1"/>
          </p:nvPr>
        </p:nvSpPr>
        <p:spPr/>
        <p:txBody>
          <a:bodyPr/>
          <a:lstStyle/>
          <a:p>
            <a:r>
              <a:rPr lang="en-US" dirty="0"/>
              <a:t>Plant reconversion costs are those incurred in restoring or rehabilitating the contractor’s facilities to approximately the same condition existing immediately before the start of the Government contract, fair wear and tear excepted. </a:t>
            </a:r>
            <a:r>
              <a:rPr lang="en-US" b="1" dirty="0"/>
              <a:t>Reconversion costs are unallowable except for the cost of removing Government property and the restoration or rehabilitation costs caused by such removal.</a:t>
            </a:r>
          </a:p>
        </p:txBody>
      </p:sp>
    </p:spTree>
    <p:extLst>
      <p:ext uri="{BB962C8B-B14F-4D97-AF65-F5344CB8AC3E}">
        <p14:creationId xmlns:p14="http://schemas.microsoft.com/office/powerpoint/2010/main" val="23567052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80258-1978-4398-822A-B234394749FD}"/>
              </a:ext>
            </a:extLst>
          </p:cNvPr>
          <p:cNvSpPr>
            <a:spLocks noGrp="1"/>
          </p:cNvSpPr>
          <p:nvPr>
            <p:ph type="title"/>
          </p:nvPr>
        </p:nvSpPr>
        <p:spPr/>
        <p:txBody>
          <a:bodyPr/>
          <a:lstStyle/>
          <a:p>
            <a:r>
              <a:rPr lang="en-US" b="1" dirty="0"/>
              <a:t>FAR 31.205-32 Precontract Costs.</a:t>
            </a:r>
            <a:endParaRPr lang="en-US" dirty="0"/>
          </a:p>
        </p:txBody>
      </p:sp>
      <p:sp>
        <p:nvSpPr>
          <p:cNvPr id="3" name="Content Placeholder 2">
            <a:extLst>
              <a:ext uri="{FF2B5EF4-FFF2-40B4-BE49-F238E27FC236}">
                <a16:creationId xmlns:a16="http://schemas.microsoft.com/office/drawing/2014/main" id="{A90B9D03-666B-4ACE-9B5B-A23D089EDA66}"/>
              </a:ext>
            </a:extLst>
          </p:cNvPr>
          <p:cNvSpPr>
            <a:spLocks noGrp="1"/>
          </p:cNvSpPr>
          <p:nvPr>
            <p:ph idx="1"/>
          </p:nvPr>
        </p:nvSpPr>
        <p:spPr/>
        <p:txBody>
          <a:bodyPr/>
          <a:lstStyle/>
          <a:p>
            <a:r>
              <a:rPr lang="en-US" dirty="0"/>
              <a:t>Precontract costs means costs </a:t>
            </a:r>
            <a:r>
              <a:rPr lang="en-US" b="1" dirty="0"/>
              <a:t>incurred before the effective date of the contract </a:t>
            </a:r>
            <a:r>
              <a:rPr lang="en-US" dirty="0"/>
              <a:t>directly pursuant to the negotiation and in anticipation of the contract award when such incurrence is </a:t>
            </a:r>
            <a:r>
              <a:rPr lang="en-US" b="1" dirty="0"/>
              <a:t>necessary to comply with the proposed contract delivery schedule</a:t>
            </a:r>
            <a:r>
              <a:rPr lang="en-US" dirty="0"/>
              <a:t>. These costs </a:t>
            </a:r>
            <a:r>
              <a:rPr lang="en-US" b="1" dirty="0"/>
              <a:t>are allowable to the extent that they would have been allowable if incurred after the date of the contract. </a:t>
            </a:r>
          </a:p>
        </p:txBody>
      </p:sp>
    </p:spTree>
    <p:extLst>
      <p:ext uri="{BB962C8B-B14F-4D97-AF65-F5344CB8AC3E}">
        <p14:creationId xmlns:p14="http://schemas.microsoft.com/office/powerpoint/2010/main" val="47831823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6C68E-FE10-4D9F-BE5B-93036DAB9F17}"/>
              </a:ext>
            </a:extLst>
          </p:cNvPr>
          <p:cNvSpPr>
            <a:spLocks noGrp="1"/>
          </p:cNvSpPr>
          <p:nvPr>
            <p:ph type="title"/>
          </p:nvPr>
        </p:nvSpPr>
        <p:spPr/>
        <p:txBody>
          <a:bodyPr/>
          <a:lstStyle/>
          <a:p>
            <a:r>
              <a:rPr lang="en-US" b="1" dirty="0"/>
              <a:t> FAR 31.205-33 Professional and Consultant Service Costs</a:t>
            </a:r>
            <a:endParaRPr lang="en-US" dirty="0"/>
          </a:p>
        </p:txBody>
      </p:sp>
      <p:sp>
        <p:nvSpPr>
          <p:cNvPr id="3" name="Content Placeholder 2">
            <a:extLst>
              <a:ext uri="{FF2B5EF4-FFF2-40B4-BE49-F238E27FC236}">
                <a16:creationId xmlns:a16="http://schemas.microsoft.com/office/drawing/2014/main" id="{0DC694B4-78A0-4168-B2FE-BAA7315EAF68}"/>
              </a:ext>
            </a:extLst>
          </p:cNvPr>
          <p:cNvSpPr>
            <a:spLocks noGrp="1"/>
          </p:cNvSpPr>
          <p:nvPr>
            <p:ph idx="1"/>
          </p:nvPr>
        </p:nvSpPr>
        <p:spPr/>
        <p:txBody>
          <a:bodyPr/>
          <a:lstStyle/>
          <a:p>
            <a:r>
              <a:rPr lang="en-US" dirty="0"/>
              <a:t>Professional and consultant services means those services rendered by persons who are members of a particular profession or possess a special skill and who are not officers or employees of the contractor.</a:t>
            </a:r>
          </a:p>
          <a:p>
            <a:endParaRPr lang="en-US" dirty="0"/>
          </a:p>
          <a:p>
            <a:r>
              <a:rPr lang="en-US" dirty="0"/>
              <a:t>Examples include those services acquired by contractors or subcontractors in order to enhance their legal, economic, financial, or technical positions.</a:t>
            </a:r>
          </a:p>
        </p:txBody>
      </p:sp>
    </p:spTree>
    <p:extLst>
      <p:ext uri="{BB962C8B-B14F-4D97-AF65-F5344CB8AC3E}">
        <p14:creationId xmlns:p14="http://schemas.microsoft.com/office/powerpoint/2010/main" val="282310331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6C68E-FE10-4D9F-BE5B-93036DAB9F17}"/>
              </a:ext>
            </a:extLst>
          </p:cNvPr>
          <p:cNvSpPr>
            <a:spLocks noGrp="1"/>
          </p:cNvSpPr>
          <p:nvPr>
            <p:ph type="title"/>
          </p:nvPr>
        </p:nvSpPr>
        <p:spPr/>
        <p:txBody>
          <a:bodyPr/>
          <a:lstStyle/>
          <a:p>
            <a:r>
              <a:rPr lang="en-US" b="1" dirty="0"/>
              <a:t>FAR 31.205-33 Professional and Consultant Service Costs - Allowable</a:t>
            </a:r>
            <a:endParaRPr lang="en-US" dirty="0"/>
          </a:p>
        </p:txBody>
      </p:sp>
      <p:sp>
        <p:nvSpPr>
          <p:cNvPr id="3" name="Content Placeholder 2">
            <a:extLst>
              <a:ext uri="{FF2B5EF4-FFF2-40B4-BE49-F238E27FC236}">
                <a16:creationId xmlns:a16="http://schemas.microsoft.com/office/drawing/2014/main" id="{0DC694B4-78A0-4168-B2FE-BAA7315EAF68}"/>
              </a:ext>
            </a:extLst>
          </p:cNvPr>
          <p:cNvSpPr>
            <a:spLocks noGrp="1"/>
          </p:cNvSpPr>
          <p:nvPr>
            <p:ph idx="1"/>
          </p:nvPr>
        </p:nvSpPr>
        <p:spPr/>
        <p:txBody>
          <a:bodyPr>
            <a:normAutofit/>
          </a:bodyPr>
          <a:lstStyle/>
          <a:p>
            <a:r>
              <a:rPr lang="en-US" dirty="0"/>
              <a:t>Costs of professional and consultant services are allowable subject to this subsection when reasonable in relation to the services rendered and when not contingent upon recovery of the costs from the Government</a:t>
            </a:r>
          </a:p>
        </p:txBody>
      </p:sp>
    </p:spTree>
    <p:extLst>
      <p:ext uri="{BB962C8B-B14F-4D97-AF65-F5344CB8AC3E}">
        <p14:creationId xmlns:p14="http://schemas.microsoft.com/office/powerpoint/2010/main" val="182701669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6C68E-FE10-4D9F-BE5B-93036DAB9F17}"/>
              </a:ext>
            </a:extLst>
          </p:cNvPr>
          <p:cNvSpPr>
            <a:spLocks noGrp="1"/>
          </p:cNvSpPr>
          <p:nvPr>
            <p:ph type="title"/>
          </p:nvPr>
        </p:nvSpPr>
        <p:spPr/>
        <p:txBody>
          <a:bodyPr/>
          <a:lstStyle/>
          <a:p>
            <a:r>
              <a:rPr lang="en-US" b="1" dirty="0"/>
              <a:t>FAR 31.205-33 Professional and Consultant Service Costs - Unallowable</a:t>
            </a:r>
            <a:endParaRPr lang="en-US" dirty="0"/>
          </a:p>
        </p:txBody>
      </p:sp>
      <p:sp>
        <p:nvSpPr>
          <p:cNvPr id="3" name="Content Placeholder 2">
            <a:extLst>
              <a:ext uri="{FF2B5EF4-FFF2-40B4-BE49-F238E27FC236}">
                <a16:creationId xmlns:a16="http://schemas.microsoft.com/office/drawing/2014/main" id="{0DC694B4-78A0-4168-B2FE-BAA7315EAF68}"/>
              </a:ext>
            </a:extLst>
          </p:cNvPr>
          <p:cNvSpPr>
            <a:spLocks noGrp="1"/>
          </p:cNvSpPr>
          <p:nvPr>
            <p:ph idx="1"/>
          </p:nvPr>
        </p:nvSpPr>
        <p:spPr/>
        <p:txBody>
          <a:bodyPr>
            <a:normAutofit/>
          </a:bodyPr>
          <a:lstStyle/>
          <a:p>
            <a:r>
              <a:rPr lang="en-US" dirty="0"/>
              <a:t>Costs of professional and consultant services performed under any of the following circumstances are unallowable:</a:t>
            </a:r>
          </a:p>
          <a:p>
            <a:endParaRPr lang="en-US" dirty="0"/>
          </a:p>
          <a:p>
            <a:pPr marL="971550" lvl="1" indent="-514350">
              <a:buFont typeface="+mj-lt"/>
              <a:buAutoNum type="arabicPeriod"/>
            </a:pPr>
            <a:r>
              <a:rPr lang="en-US" dirty="0"/>
              <a:t>Services to improperly obtain, distribute, or use information or data protected by law or regulation. </a:t>
            </a:r>
          </a:p>
          <a:p>
            <a:pPr marL="971550" lvl="1" indent="-514350">
              <a:buFont typeface="+mj-lt"/>
              <a:buAutoNum type="arabicPeriod"/>
            </a:pPr>
            <a:endParaRPr lang="en-US" dirty="0"/>
          </a:p>
          <a:p>
            <a:pPr marL="971550" lvl="1" indent="-514350">
              <a:buFont typeface="+mj-lt"/>
              <a:buAutoNum type="arabicPeriod"/>
            </a:pPr>
            <a:r>
              <a:rPr lang="en-US" dirty="0"/>
              <a:t>Services that are intended to improperly influence the contents of </a:t>
            </a:r>
            <a:r>
              <a:rPr lang="en-US" i="1" dirty="0"/>
              <a:t>solicitations</a:t>
            </a:r>
            <a:r>
              <a:rPr lang="en-US" dirty="0"/>
              <a:t>, the evaluation of </a:t>
            </a:r>
            <a:r>
              <a:rPr lang="en-US" i="1" dirty="0"/>
              <a:t>proposals </a:t>
            </a:r>
            <a:r>
              <a:rPr lang="en-US" dirty="0"/>
              <a:t>or quotations, or the selection of sources for contract award, whether award is by the Government, or by a prime contractor or subcontractor.	</a:t>
            </a:r>
          </a:p>
        </p:txBody>
      </p:sp>
    </p:spTree>
    <p:extLst>
      <p:ext uri="{BB962C8B-B14F-4D97-AF65-F5344CB8AC3E}">
        <p14:creationId xmlns:p14="http://schemas.microsoft.com/office/powerpoint/2010/main" val="25524213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6C68E-FE10-4D9F-BE5B-93036DAB9F17}"/>
              </a:ext>
            </a:extLst>
          </p:cNvPr>
          <p:cNvSpPr>
            <a:spLocks noGrp="1"/>
          </p:cNvSpPr>
          <p:nvPr>
            <p:ph type="title"/>
          </p:nvPr>
        </p:nvSpPr>
        <p:spPr/>
        <p:txBody>
          <a:bodyPr/>
          <a:lstStyle/>
          <a:p>
            <a:r>
              <a:rPr lang="en-US" b="1" dirty="0"/>
              <a:t>FAR 31.205-33 Professional and Consultant Service Costs - Unallowable</a:t>
            </a:r>
            <a:endParaRPr lang="en-US" dirty="0"/>
          </a:p>
        </p:txBody>
      </p:sp>
      <p:sp>
        <p:nvSpPr>
          <p:cNvPr id="3" name="Content Placeholder 2">
            <a:extLst>
              <a:ext uri="{FF2B5EF4-FFF2-40B4-BE49-F238E27FC236}">
                <a16:creationId xmlns:a16="http://schemas.microsoft.com/office/drawing/2014/main" id="{0DC694B4-78A0-4168-B2FE-BAA7315EAF68}"/>
              </a:ext>
            </a:extLst>
          </p:cNvPr>
          <p:cNvSpPr>
            <a:spLocks noGrp="1"/>
          </p:cNvSpPr>
          <p:nvPr>
            <p:ph idx="1"/>
          </p:nvPr>
        </p:nvSpPr>
        <p:spPr/>
        <p:txBody>
          <a:bodyPr>
            <a:normAutofit/>
          </a:bodyPr>
          <a:lstStyle/>
          <a:p>
            <a:pPr marL="971550" lvl="1" indent="-514350">
              <a:buFont typeface="+mj-lt"/>
              <a:buAutoNum type="arabicPeriod" startAt="3"/>
            </a:pPr>
            <a:r>
              <a:rPr lang="en-US" dirty="0"/>
              <a:t>Any other services obtained, performed, or otherwise resulting in violation of any statute or regulation prohibiting improper business practices or conflicts of interest.</a:t>
            </a:r>
          </a:p>
          <a:p>
            <a:pPr marL="971550" lvl="1" indent="-514350">
              <a:buFont typeface="+mj-lt"/>
              <a:buAutoNum type="arabicPeriod" startAt="3"/>
            </a:pPr>
            <a:endParaRPr lang="en-US" dirty="0"/>
          </a:p>
          <a:p>
            <a:pPr marL="971550" lvl="1" indent="-514350">
              <a:buFont typeface="+mj-lt"/>
              <a:buAutoNum type="arabicPeriod" startAt="3"/>
            </a:pPr>
            <a:r>
              <a:rPr lang="en-US" dirty="0"/>
              <a:t>Services performed which are not consistent with the purpose and scope of the services contracted for or otherwise agreed to.</a:t>
            </a:r>
          </a:p>
          <a:p>
            <a:pPr marL="971550" lvl="1" indent="-514350">
              <a:buFont typeface="+mj-lt"/>
              <a:buAutoNum type="arabicPeriod" startAt="3"/>
            </a:pPr>
            <a:endParaRPr lang="en-US" dirty="0"/>
          </a:p>
          <a:p>
            <a:pPr marL="971550" lvl="1" indent="-514350">
              <a:buFont typeface="+mj-lt"/>
              <a:buAutoNum type="arabicPeriod" startAt="3"/>
            </a:pPr>
            <a:r>
              <a:rPr lang="en-US" dirty="0"/>
              <a:t>Directly associated costs of unallowable costs (examples: bad debt collection, merger and acquisition costs)</a:t>
            </a:r>
          </a:p>
        </p:txBody>
      </p:sp>
    </p:spTree>
    <p:extLst>
      <p:ext uri="{BB962C8B-B14F-4D97-AF65-F5344CB8AC3E}">
        <p14:creationId xmlns:p14="http://schemas.microsoft.com/office/powerpoint/2010/main" val="284494180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6C68E-FE10-4D9F-BE5B-93036DAB9F17}"/>
              </a:ext>
            </a:extLst>
          </p:cNvPr>
          <p:cNvSpPr>
            <a:spLocks noGrp="1"/>
          </p:cNvSpPr>
          <p:nvPr>
            <p:ph type="title"/>
          </p:nvPr>
        </p:nvSpPr>
        <p:spPr/>
        <p:txBody>
          <a:bodyPr/>
          <a:lstStyle/>
          <a:p>
            <a:r>
              <a:rPr lang="en-US" b="1" dirty="0"/>
              <a:t>FAR 31.205-33 Professional and Consultant Service Costs - Allowability</a:t>
            </a:r>
            <a:endParaRPr lang="en-US" dirty="0"/>
          </a:p>
        </p:txBody>
      </p:sp>
      <p:sp>
        <p:nvSpPr>
          <p:cNvPr id="3" name="Content Placeholder 2">
            <a:extLst>
              <a:ext uri="{FF2B5EF4-FFF2-40B4-BE49-F238E27FC236}">
                <a16:creationId xmlns:a16="http://schemas.microsoft.com/office/drawing/2014/main" id="{0DC694B4-78A0-4168-B2FE-BAA7315EAF68}"/>
              </a:ext>
            </a:extLst>
          </p:cNvPr>
          <p:cNvSpPr>
            <a:spLocks noGrp="1"/>
          </p:cNvSpPr>
          <p:nvPr>
            <p:ph idx="1"/>
          </p:nvPr>
        </p:nvSpPr>
        <p:spPr/>
        <p:txBody>
          <a:bodyPr>
            <a:normAutofit/>
          </a:bodyPr>
          <a:lstStyle/>
          <a:p>
            <a:r>
              <a:rPr lang="en-US" dirty="0"/>
              <a:t>In determining the allowability of costs (including retainer fees) in a particular case, no single factor or any special combination of factors is necessarily determinative. However, the contracting officer shall consider the following factors, among others:</a:t>
            </a:r>
          </a:p>
          <a:p>
            <a:pPr marL="971550" lvl="1" indent="-514350">
              <a:buFont typeface="+mj-lt"/>
              <a:buAutoNum type="arabicPeriod"/>
            </a:pPr>
            <a:endParaRPr lang="en-US" dirty="0"/>
          </a:p>
          <a:p>
            <a:pPr marL="971550" lvl="1" indent="-514350">
              <a:buFont typeface="+mj-lt"/>
              <a:buAutoNum type="arabicPeriod"/>
            </a:pPr>
            <a:r>
              <a:rPr lang="en-US" dirty="0"/>
              <a:t>The nature and scope of the service rendered in relation to the service required.</a:t>
            </a:r>
          </a:p>
          <a:p>
            <a:pPr marL="971550" lvl="1" indent="-514350">
              <a:buFont typeface="+mj-lt"/>
              <a:buAutoNum type="arabicPeriod"/>
            </a:pPr>
            <a:endParaRPr lang="en-US" dirty="0"/>
          </a:p>
          <a:p>
            <a:pPr marL="971550" lvl="1" indent="-514350">
              <a:buFont typeface="+mj-lt"/>
              <a:buAutoNum type="arabicPeriod"/>
            </a:pPr>
            <a:r>
              <a:rPr lang="en-US" dirty="0"/>
              <a:t>The necessity of contracting for the service, considering the contractor’s capability in the particular area.</a:t>
            </a:r>
          </a:p>
          <a:p>
            <a:endParaRPr lang="en-US" dirty="0"/>
          </a:p>
        </p:txBody>
      </p:sp>
    </p:spTree>
    <p:extLst>
      <p:ext uri="{BB962C8B-B14F-4D97-AF65-F5344CB8AC3E}">
        <p14:creationId xmlns:p14="http://schemas.microsoft.com/office/powerpoint/2010/main" val="1192493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02866-00A5-44B2-A0ED-C8D12991F5AB}"/>
              </a:ext>
            </a:extLst>
          </p:cNvPr>
          <p:cNvSpPr>
            <a:spLocks noGrp="1"/>
          </p:cNvSpPr>
          <p:nvPr>
            <p:ph type="title"/>
          </p:nvPr>
        </p:nvSpPr>
        <p:spPr/>
        <p:txBody>
          <a:bodyPr/>
          <a:lstStyle/>
          <a:p>
            <a:r>
              <a:rPr lang="en-US" dirty="0"/>
              <a:t>FAR 31.201-4 Determining Allocability</a:t>
            </a:r>
          </a:p>
        </p:txBody>
      </p:sp>
      <p:sp>
        <p:nvSpPr>
          <p:cNvPr id="3" name="Content Placeholder 2">
            <a:extLst>
              <a:ext uri="{FF2B5EF4-FFF2-40B4-BE49-F238E27FC236}">
                <a16:creationId xmlns:a16="http://schemas.microsoft.com/office/drawing/2014/main" id="{1958417A-18CB-46EA-BE21-E9D31F9FF240}"/>
              </a:ext>
            </a:extLst>
          </p:cNvPr>
          <p:cNvSpPr>
            <a:spLocks noGrp="1"/>
          </p:cNvSpPr>
          <p:nvPr>
            <p:ph idx="1"/>
          </p:nvPr>
        </p:nvSpPr>
        <p:spPr/>
        <p:txBody>
          <a:bodyPr>
            <a:normAutofit/>
          </a:bodyPr>
          <a:lstStyle/>
          <a:p>
            <a:r>
              <a:rPr lang="en-US" dirty="0"/>
              <a:t>A cost is allocable if it is assignable or chargeable to one or more </a:t>
            </a:r>
            <a:r>
              <a:rPr lang="en-US" i="1" dirty="0"/>
              <a:t>cost objectives </a:t>
            </a:r>
            <a:r>
              <a:rPr lang="en-US" dirty="0"/>
              <a:t>on the basis of relative benefits received or other equitable relationship. Subject to the foregoing, a cost is allocable to a Government contract if it-</a:t>
            </a:r>
          </a:p>
          <a:p>
            <a:pPr marL="971550" lvl="1" indent="-514350">
              <a:buFont typeface="+mj-lt"/>
              <a:buAutoNum type="arabicPeriod"/>
            </a:pPr>
            <a:r>
              <a:rPr lang="en-US" dirty="0"/>
              <a:t>Is incurred specifically for the contract;</a:t>
            </a:r>
          </a:p>
          <a:p>
            <a:pPr marL="971550" lvl="1" indent="-514350">
              <a:buFont typeface="+mj-lt"/>
              <a:buAutoNum type="arabicPeriod"/>
            </a:pPr>
            <a:r>
              <a:rPr lang="en-US" dirty="0"/>
              <a:t>Benefits both the contract and other work, and can be distributed to them in reasonable proportion to the benefits received; or</a:t>
            </a:r>
          </a:p>
          <a:p>
            <a:pPr marL="971550" lvl="1" indent="-514350">
              <a:buFont typeface="+mj-lt"/>
              <a:buAutoNum type="arabicPeriod"/>
            </a:pPr>
            <a:r>
              <a:rPr lang="en-US" dirty="0"/>
              <a:t>Is necessary to the overall operation of the business, although a direct relationship to any particular cost objective cannot be shown.</a:t>
            </a:r>
          </a:p>
        </p:txBody>
      </p:sp>
    </p:spTree>
    <p:extLst>
      <p:ext uri="{BB962C8B-B14F-4D97-AF65-F5344CB8AC3E}">
        <p14:creationId xmlns:p14="http://schemas.microsoft.com/office/powerpoint/2010/main" val="395018417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6C68E-FE10-4D9F-BE5B-93036DAB9F17}"/>
              </a:ext>
            </a:extLst>
          </p:cNvPr>
          <p:cNvSpPr>
            <a:spLocks noGrp="1"/>
          </p:cNvSpPr>
          <p:nvPr>
            <p:ph type="title"/>
          </p:nvPr>
        </p:nvSpPr>
        <p:spPr/>
        <p:txBody>
          <a:bodyPr/>
          <a:lstStyle/>
          <a:p>
            <a:r>
              <a:rPr lang="en-US" b="1" dirty="0"/>
              <a:t>FAR 31.205-33 Professional and Consultant Service Costs - Allowability</a:t>
            </a:r>
            <a:endParaRPr lang="en-US" dirty="0"/>
          </a:p>
        </p:txBody>
      </p:sp>
      <p:sp>
        <p:nvSpPr>
          <p:cNvPr id="3" name="Content Placeholder 2">
            <a:extLst>
              <a:ext uri="{FF2B5EF4-FFF2-40B4-BE49-F238E27FC236}">
                <a16:creationId xmlns:a16="http://schemas.microsoft.com/office/drawing/2014/main" id="{0DC694B4-78A0-4168-B2FE-BAA7315EAF68}"/>
              </a:ext>
            </a:extLst>
          </p:cNvPr>
          <p:cNvSpPr>
            <a:spLocks noGrp="1"/>
          </p:cNvSpPr>
          <p:nvPr>
            <p:ph idx="1"/>
          </p:nvPr>
        </p:nvSpPr>
        <p:spPr/>
        <p:txBody>
          <a:bodyPr>
            <a:normAutofit/>
          </a:bodyPr>
          <a:lstStyle/>
          <a:p>
            <a:pPr marL="971550" lvl="1" indent="-514350">
              <a:buFont typeface="+mj-lt"/>
              <a:buAutoNum type="arabicPeriod" startAt="3"/>
            </a:pPr>
            <a:r>
              <a:rPr lang="en-US" dirty="0"/>
              <a:t>The past pattern of acquiring such services and their costs, particularly in the years prior to the award of Government contracts.</a:t>
            </a:r>
          </a:p>
          <a:p>
            <a:pPr marL="971550" lvl="1" indent="-514350">
              <a:buFont typeface="+mj-lt"/>
              <a:buAutoNum type="arabicPeriod" startAt="3"/>
            </a:pPr>
            <a:endParaRPr lang="en-US" dirty="0"/>
          </a:p>
          <a:p>
            <a:pPr marL="971550" lvl="1" indent="-514350">
              <a:buFont typeface="+mj-lt"/>
              <a:buAutoNum type="arabicPeriod" startAt="3"/>
            </a:pPr>
            <a:r>
              <a:rPr lang="en-US" dirty="0"/>
              <a:t>The impact of Government contracts on the contractor’s business.</a:t>
            </a:r>
          </a:p>
          <a:p>
            <a:pPr marL="971550" lvl="1" indent="-514350">
              <a:buFont typeface="+mj-lt"/>
              <a:buAutoNum type="arabicPeriod" startAt="3"/>
            </a:pPr>
            <a:endParaRPr lang="en-US" dirty="0"/>
          </a:p>
          <a:p>
            <a:pPr marL="971550" lvl="1" indent="-514350">
              <a:buFont typeface="+mj-lt"/>
              <a:buAutoNum type="arabicPeriod" startAt="3"/>
            </a:pPr>
            <a:r>
              <a:rPr lang="en-US" dirty="0"/>
              <a:t>Whether the proportion of Government work to the contractor’s total business is such as to influence the contractor in favor of incurring the cost, particularly when the services rendered are not of a continuing nature and have little relationship to work under Government contracts.</a:t>
            </a:r>
          </a:p>
        </p:txBody>
      </p:sp>
    </p:spTree>
    <p:extLst>
      <p:ext uri="{BB962C8B-B14F-4D97-AF65-F5344CB8AC3E}">
        <p14:creationId xmlns:p14="http://schemas.microsoft.com/office/powerpoint/2010/main" val="109281454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6C68E-FE10-4D9F-BE5B-93036DAB9F17}"/>
              </a:ext>
            </a:extLst>
          </p:cNvPr>
          <p:cNvSpPr>
            <a:spLocks noGrp="1"/>
          </p:cNvSpPr>
          <p:nvPr>
            <p:ph type="title"/>
          </p:nvPr>
        </p:nvSpPr>
        <p:spPr/>
        <p:txBody>
          <a:bodyPr/>
          <a:lstStyle/>
          <a:p>
            <a:r>
              <a:rPr lang="en-US" b="1" dirty="0"/>
              <a:t>FAR 31.205-33 Professional and Consultant Service Costs - Allowability</a:t>
            </a:r>
            <a:endParaRPr lang="en-US" dirty="0"/>
          </a:p>
        </p:txBody>
      </p:sp>
      <p:sp>
        <p:nvSpPr>
          <p:cNvPr id="3" name="Content Placeholder 2">
            <a:extLst>
              <a:ext uri="{FF2B5EF4-FFF2-40B4-BE49-F238E27FC236}">
                <a16:creationId xmlns:a16="http://schemas.microsoft.com/office/drawing/2014/main" id="{0DC694B4-78A0-4168-B2FE-BAA7315EAF68}"/>
              </a:ext>
            </a:extLst>
          </p:cNvPr>
          <p:cNvSpPr>
            <a:spLocks noGrp="1"/>
          </p:cNvSpPr>
          <p:nvPr>
            <p:ph idx="1"/>
          </p:nvPr>
        </p:nvSpPr>
        <p:spPr/>
        <p:txBody>
          <a:bodyPr>
            <a:normAutofit/>
          </a:bodyPr>
          <a:lstStyle/>
          <a:p>
            <a:pPr marL="971550" lvl="1" indent="-514350">
              <a:buFont typeface="+mj-lt"/>
              <a:buAutoNum type="arabicPeriod" startAt="6"/>
            </a:pPr>
            <a:r>
              <a:rPr lang="en-US" dirty="0"/>
              <a:t>Whether the service can be performed more economically by employment rather than by contracting. </a:t>
            </a:r>
          </a:p>
          <a:p>
            <a:pPr marL="971550" lvl="1" indent="-514350">
              <a:buFont typeface="+mj-lt"/>
              <a:buAutoNum type="arabicPeriod" startAt="6"/>
            </a:pPr>
            <a:endParaRPr lang="en-US" dirty="0"/>
          </a:p>
          <a:p>
            <a:pPr marL="971550" lvl="1" indent="-514350">
              <a:buFont typeface="+mj-lt"/>
              <a:buAutoNum type="arabicPeriod" startAt="6"/>
            </a:pPr>
            <a:r>
              <a:rPr lang="en-US" dirty="0"/>
              <a:t>The qualifications of the individual or concern rendering the service and the customary fee charged, especially on non-Government contracts. </a:t>
            </a:r>
          </a:p>
          <a:p>
            <a:pPr marL="971550" lvl="1" indent="-514350">
              <a:buFont typeface="+mj-lt"/>
              <a:buAutoNum type="arabicPeriod" startAt="6"/>
            </a:pPr>
            <a:endParaRPr lang="en-US" dirty="0"/>
          </a:p>
          <a:p>
            <a:pPr marL="971550" lvl="1" indent="-514350">
              <a:buFont typeface="+mj-lt"/>
              <a:buAutoNum type="arabicPeriod" startAt="6"/>
            </a:pPr>
            <a:r>
              <a:rPr lang="en-US" dirty="0"/>
              <a:t>Adequacy of the contractual agreement for the service (</a:t>
            </a:r>
            <a:r>
              <a:rPr lang="en-US" i="1" dirty="0"/>
              <a:t>e.g., </a:t>
            </a:r>
            <a:r>
              <a:rPr lang="en-US" dirty="0"/>
              <a:t>description of the service, estimate of time required, rate of compensation, termination provisions).</a:t>
            </a:r>
          </a:p>
          <a:p>
            <a:pPr marL="457200" lvl="1" indent="0">
              <a:buNone/>
            </a:pPr>
            <a:endParaRPr lang="en-US" dirty="0"/>
          </a:p>
        </p:txBody>
      </p:sp>
    </p:spTree>
    <p:extLst>
      <p:ext uri="{BB962C8B-B14F-4D97-AF65-F5344CB8AC3E}">
        <p14:creationId xmlns:p14="http://schemas.microsoft.com/office/powerpoint/2010/main" val="69718431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6C68E-FE10-4D9F-BE5B-93036DAB9F17}"/>
              </a:ext>
            </a:extLst>
          </p:cNvPr>
          <p:cNvSpPr>
            <a:spLocks noGrp="1"/>
          </p:cNvSpPr>
          <p:nvPr>
            <p:ph type="title"/>
          </p:nvPr>
        </p:nvSpPr>
        <p:spPr/>
        <p:txBody>
          <a:bodyPr/>
          <a:lstStyle/>
          <a:p>
            <a:r>
              <a:rPr lang="en-US" b="1" dirty="0"/>
              <a:t>FAR 31.205-33 Professional and Consultant Service Costs – Retainer Fees</a:t>
            </a:r>
            <a:endParaRPr lang="en-US" dirty="0"/>
          </a:p>
        </p:txBody>
      </p:sp>
      <p:sp>
        <p:nvSpPr>
          <p:cNvPr id="3" name="Content Placeholder 2">
            <a:extLst>
              <a:ext uri="{FF2B5EF4-FFF2-40B4-BE49-F238E27FC236}">
                <a16:creationId xmlns:a16="http://schemas.microsoft.com/office/drawing/2014/main" id="{0DC694B4-78A0-4168-B2FE-BAA7315EAF68}"/>
              </a:ext>
            </a:extLst>
          </p:cNvPr>
          <p:cNvSpPr>
            <a:spLocks noGrp="1"/>
          </p:cNvSpPr>
          <p:nvPr>
            <p:ph idx="1"/>
          </p:nvPr>
        </p:nvSpPr>
        <p:spPr/>
        <p:txBody>
          <a:bodyPr>
            <a:normAutofit/>
          </a:bodyPr>
          <a:lstStyle/>
          <a:p>
            <a:r>
              <a:rPr lang="en-US" dirty="0"/>
              <a:t>Retainer fees, to be allowable, must be supported by evidence that-</a:t>
            </a:r>
          </a:p>
          <a:p>
            <a:pPr marL="971550" lvl="1" indent="-514350">
              <a:buFont typeface="+mj-lt"/>
              <a:buAutoNum type="arabicPeriod"/>
            </a:pPr>
            <a:r>
              <a:rPr lang="en-US" dirty="0"/>
              <a:t>The services covered by the retainer agreement are necessary and customary;</a:t>
            </a:r>
          </a:p>
          <a:p>
            <a:pPr marL="971550" lvl="1" indent="-514350">
              <a:buFont typeface="+mj-lt"/>
              <a:buAutoNum type="arabicPeriod"/>
            </a:pPr>
            <a:r>
              <a:rPr lang="en-US" dirty="0"/>
              <a:t>The level of past services justifies the amount of the retainer fees (if no services were rendered, fees are not automatically unallowable);</a:t>
            </a:r>
          </a:p>
          <a:p>
            <a:pPr marL="971550" lvl="1" indent="-514350">
              <a:buFont typeface="+mj-lt"/>
              <a:buAutoNum type="arabicPeriod"/>
            </a:pPr>
            <a:r>
              <a:rPr lang="en-US" dirty="0"/>
              <a:t>The retainer fee is reasonable in comparison with maintaining an in-house capability to perform the covered services, when factors such as cost and level of expertise are considered; and </a:t>
            </a:r>
          </a:p>
          <a:p>
            <a:pPr marL="971550" lvl="1" indent="-514350">
              <a:buFont typeface="+mj-lt"/>
              <a:buAutoNum type="arabicPeriod"/>
            </a:pPr>
            <a:r>
              <a:rPr lang="en-US" dirty="0"/>
              <a:t>The actual services performed are documented in accordance with paragraph (f) of this subsection.</a:t>
            </a:r>
          </a:p>
        </p:txBody>
      </p:sp>
    </p:spTree>
    <p:extLst>
      <p:ext uri="{BB962C8B-B14F-4D97-AF65-F5344CB8AC3E}">
        <p14:creationId xmlns:p14="http://schemas.microsoft.com/office/powerpoint/2010/main" val="167160825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6C68E-FE10-4D9F-BE5B-93036DAB9F17}"/>
              </a:ext>
            </a:extLst>
          </p:cNvPr>
          <p:cNvSpPr>
            <a:spLocks noGrp="1"/>
          </p:cNvSpPr>
          <p:nvPr>
            <p:ph type="title"/>
          </p:nvPr>
        </p:nvSpPr>
        <p:spPr/>
        <p:txBody>
          <a:bodyPr/>
          <a:lstStyle/>
          <a:p>
            <a:r>
              <a:rPr lang="en-US" b="1" dirty="0"/>
              <a:t>FAR 31.205-33 Professional and Consultant Service Costs – Documentation</a:t>
            </a:r>
            <a:endParaRPr lang="en-US" dirty="0"/>
          </a:p>
        </p:txBody>
      </p:sp>
      <p:sp>
        <p:nvSpPr>
          <p:cNvPr id="3" name="Content Placeholder 2">
            <a:extLst>
              <a:ext uri="{FF2B5EF4-FFF2-40B4-BE49-F238E27FC236}">
                <a16:creationId xmlns:a16="http://schemas.microsoft.com/office/drawing/2014/main" id="{0DC694B4-78A0-4168-B2FE-BAA7315EAF68}"/>
              </a:ext>
            </a:extLst>
          </p:cNvPr>
          <p:cNvSpPr>
            <a:spLocks noGrp="1"/>
          </p:cNvSpPr>
          <p:nvPr>
            <p:ph idx="1"/>
          </p:nvPr>
        </p:nvSpPr>
        <p:spPr/>
        <p:txBody>
          <a:bodyPr>
            <a:normAutofit/>
          </a:bodyPr>
          <a:lstStyle/>
          <a:p>
            <a:r>
              <a:rPr lang="en-US" dirty="0"/>
              <a:t>Fees for services rendered are allowable only when supported by evidence of the nature and scope of the service furnished. However, </a:t>
            </a:r>
            <a:r>
              <a:rPr lang="en-US" b="1" dirty="0"/>
              <a:t>retainer agreements generally are not based on specific statements of work</a:t>
            </a:r>
            <a:r>
              <a:rPr lang="en-US" dirty="0"/>
              <a:t>. </a:t>
            </a:r>
          </a:p>
          <a:p>
            <a:r>
              <a:rPr lang="en-US" b="1" dirty="0"/>
              <a:t>Evidence necessary </a:t>
            </a:r>
            <a:r>
              <a:rPr lang="en-US" dirty="0"/>
              <a:t>to determine that work performed is proper and does not violate law or regulation shall include-</a:t>
            </a:r>
          </a:p>
          <a:p>
            <a:pPr marL="971550" lvl="1" indent="-514350">
              <a:buFont typeface="+mj-lt"/>
              <a:buAutoNum type="arabicPeriod"/>
            </a:pPr>
            <a:r>
              <a:rPr lang="en-US" b="1" dirty="0"/>
              <a:t>Details of all agreements </a:t>
            </a:r>
            <a:r>
              <a:rPr lang="en-US" dirty="0"/>
              <a:t>(</a:t>
            </a:r>
            <a:r>
              <a:rPr lang="en-US" i="1" dirty="0"/>
              <a:t>e.g., </a:t>
            </a:r>
            <a:r>
              <a:rPr lang="en-US" dirty="0"/>
              <a:t>work requirements, rate of compensation, and nature and amount of other expenses, if any) with the individuals or organizations providing the services and </a:t>
            </a:r>
            <a:r>
              <a:rPr lang="en-US" b="1" dirty="0"/>
              <a:t>details of actual services performed</a:t>
            </a:r>
            <a:r>
              <a:rPr lang="en-US" dirty="0"/>
              <a:t>;</a:t>
            </a:r>
          </a:p>
          <a:p>
            <a:endParaRPr lang="en-US" dirty="0"/>
          </a:p>
        </p:txBody>
      </p:sp>
    </p:spTree>
    <p:extLst>
      <p:ext uri="{BB962C8B-B14F-4D97-AF65-F5344CB8AC3E}">
        <p14:creationId xmlns:p14="http://schemas.microsoft.com/office/powerpoint/2010/main" val="179390100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6C68E-FE10-4D9F-BE5B-93036DAB9F17}"/>
              </a:ext>
            </a:extLst>
          </p:cNvPr>
          <p:cNvSpPr>
            <a:spLocks noGrp="1"/>
          </p:cNvSpPr>
          <p:nvPr>
            <p:ph type="title"/>
          </p:nvPr>
        </p:nvSpPr>
        <p:spPr/>
        <p:txBody>
          <a:bodyPr/>
          <a:lstStyle/>
          <a:p>
            <a:r>
              <a:rPr lang="en-US" b="1" dirty="0"/>
              <a:t>FAR 31.205-33 Professional and Consultant Service Costs – Documentation</a:t>
            </a:r>
            <a:endParaRPr lang="en-US" dirty="0"/>
          </a:p>
        </p:txBody>
      </p:sp>
      <p:sp>
        <p:nvSpPr>
          <p:cNvPr id="3" name="Content Placeholder 2">
            <a:extLst>
              <a:ext uri="{FF2B5EF4-FFF2-40B4-BE49-F238E27FC236}">
                <a16:creationId xmlns:a16="http://schemas.microsoft.com/office/drawing/2014/main" id="{0DC694B4-78A0-4168-B2FE-BAA7315EAF68}"/>
              </a:ext>
            </a:extLst>
          </p:cNvPr>
          <p:cNvSpPr>
            <a:spLocks noGrp="1"/>
          </p:cNvSpPr>
          <p:nvPr>
            <p:ph idx="1"/>
          </p:nvPr>
        </p:nvSpPr>
        <p:spPr/>
        <p:txBody>
          <a:bodyPr>
            <a:normAutofit/>
          </a:bodyPr>
          <a:lstStyle/>
          <a:p>
            <a:pPr marL="971550" lvl="1" indent="-514350">
              <a:buFont typeface="+mj-lt"/>
              <a:buAutoNum type="arabicPeriod" startAt="2"/>
            </a:pPr>
            <a:r>
              <a:rPr lang="en-US" b="1" i="1" dirty="0"/>
              <a:t>Invoices </a:t>
            </a:r>
            <a:r>
              <a:rPr lang="en-US" dirty="0"/>
              <a:t>or billings submitted by consultants, </a:t>
            </a:r>
            <a:r>
              <a:rPr lang="en-US" b="1" dirty="0"/>
              <a:t>including sufficient detail </a:t>
            </a:r>
            <a:r>
              <a:rPr lang="en-US" dirty="0"/>
              <a:t>as to the </a:t>
            </a:r>
            <a:r>
              <a:rPr lang="en-US" b="1" dirty="0"/>
              <a:t>time expended and nature of the actual services provided</a:t>
            </a:r>
            <a:r>
              <a:rPr lang="en-US" dirty="0"/>
              <a:t>; and</a:t>
            </a:r>
          </a:p>
          <a:p>
            <a:pPr marL="971550" lvl="1" indent="-514350">
              <a:buFont typeface="+mj-lt"/>
              <a:buAutoNum type="arabicPeriod" startAt="2"/>
            </a:pPr>
            <a:endParaRPr lang="en-US" dirty="0"/>
          </a:p>
          <a:p>
            <a:pPr marL="971550" lvl="1" indent="-514350">
              <a:buFont typeface="+mj-lt"/>
              <a:buAutoNum type="arabicPeriod" startAt="2"/>
            </a:pPr>
            <a:r>
              <a:rPr lang="en-US" b="1" dirty="0"/>
              <a:t>Consultants’ work products and related documents</a:t>
            </a:r>
            <a:r>
              <a:rPr lang="en-US" dirty="0"/>
              <a:t>, such as trip reports indicating persons visited and subjects discussed, minutes of meetings, and collateral memoranda and reports.</a:t>
            </a:r>
          </a:p>
          <a:p>
            <a:endParaRPr lang="en-US" dirty="0"/>
          </a:p>
        </p:txBody>
      </p:sp>
    </p:spTree>
    <p:extLst>
      <p:ext uri="{BB962C8B-B14F-4D97-AF65-F5344CB8AC3E}">
        <p14:creationId xmlns:p14="http://schemas.microsoft.com/office/powerpoint/2010/main" val="260880969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C2C30-64BC-4D25-A08A-869B45A45786}"/>
              </a:ext>
            </a:extLst>
          </p:cNvPr>
          <p:cNvSpPr>
            <a:spLocks noGrp="1"/>
          </p:cNvSpPr>
          <p:nvPr>
            <p:ph type="title"/>
          </p:nvPr>
        </p:nvSpPr>
        <p:spPr/>
        <p:txBody>
          <a:bodyPr/>
          <a:lstStyle/>
          <a:p>
            <a:r>
              <a:rPr lang="en-US" b="1" dirty="0"/>
              <a:t>FAR 31.205-34 Recruitment Costs</a:t>
            </a:r>
            <a:endParaRPr lang="en-US" dirty="0"/>
          </a:p>
        </p:txBody>
      </p:sp>
      <p:sp>
        <p:nvSpPr>
          <p:cNvPr id="3" name="Content Placeholder 2">
            <a:extLst>
              <a:ext uri="{FF2B5EF4-FFF2-40B4-BE49-F238E27FC236}">
                <a16:creationId xmlns:a16="http://schemas.microsoft.com/office/drawing/2014/main" id="{42D051A5-70AD-483B-A90B-99B96A9CD443}"/>
              </a:ext>
            </a:extLst>
          </p:cNvPr>
          <p:cNvSpPr>
            <a:spLocks noGrp="1"/>
          </p:cNvSpPr>
          <p:nvPr>
            <p:ph idx="1"/>
          </p:nvPr>
        </p:nvSpPr>
        <p:spPr/>
        <p:txBody>
          <a:bodyPr/>
          <a:lstStyle/>
          <a:p>
            <a:r>
              <a:rPr lang="en-US" dirty="0"/>
              <a:t>The following Recruitment Costs are allowable.</a:t>
            </a:r>
          </a:p>
          <a:p>
            <a:endParaRPr lang="en-US" dirty="0"/>
          </a:p>
          <a:p>
            <a:pPr marL="971550" lvl="1" indent="-514350">
              <a:buFont typeface="+mj-lt"/>
              <a:buAutoNum type="arabicPeriod"/>
            </a:pPr>
            <a:r>
              <a:rPr lang="en-US" dirty="0"/>
              <a:t>Help-wanted advertising (1. </a:t>
            </a:r>
            <a:r>
              <a:rPr lang="en-US" b="1" dirty="0"/>
              <a:t>must</a:t>
            </a:r>
            <a:r>
              <a:rPr lang="en-US" dirty="0"/>
              <a:t> include description of specific positions or classes of positions and 2. must not include material that is not relevant for recruitment purposes, such as extensive illustrations or descriptions of the company’s products or capabilities). </a:t>
            </a:r>
          </a:p>
          <a:p>
            <a:pPr marL="971550" lvl="1" indent="-514350">
              <a:buFont typeface="+mj-lt"/>
              <a:buAutoNum type="arabicPeriod"/>
            </a:pPr>
            <a:endParaRPr lang="en-US" dirty="0"/>
          </a:p>
          <a:p>
            <a:pPr marL="971550" lvl="1" indent="-514350">
              <a:buFont typeface="+mj-lt"/>
              <a:buAutoNum type="arabicPeriod"/>
            </a:pPr>
            <a:r>
              <a:rPr lang="en-US" dirty="0"/>
              <a:t>Costs of operating an employment office needed to secure and maintain an adequate labor force.</a:t>
            </a:r>
          </a:p>
          <a:p>
            <a:pPr marL="971550" lvl="1" indent="-514350">
              <a:buFont typeface="+mj-lt"/>
              <a:buAutoNum type="arabicPeriod"/>
            </a:pPr>
            <a:endParaRPr lang="en-US" dirty="0"/>
          </a:p>
          <a:p>
            <a:pPr marL="971550" lvl="1" indent="-514350">
              <a:buFont typeface="+mj-lt"/>
              <a:buAutoNum type="arabicPeriod"/>
            </a:pPr>
            <a:r>
              <a:rPr lang="en-US" dirty="0"/>
              <a:t>Costs of operating an aptitude and educational testing program.</a:t>
            </a:r>
          </a:p>
          <a:p>
            <a:pPr marL="971550" lvl="1" indent="-514350">
              <a:buFont typeface="+mj-lt"/>
              <a:buAutoNum type="arabicPeriod"/>
            </a:pPr>
            <a:endParaRPr lang="en-US" dirty="0"/>
          </a:p>
        </p:txBody>
      </p:sp>
    </p:spTree>
    <p:extLst>
      <p:ext uri="{BB962C8B-B14F-4D97-AF65-F5344CB8AC3E}">
        <p14:creationId xmlns:p14="http://schemas.microsoft.com/office/powerpoint/2010/main" val="11674554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C2C30-64BC-4D25-A08A-869B45A45786}"/>
              </a:ext>
            </a:extLst>
          </p:cNvPr>
          <p:cNvSpPr>
            <a:spLocks noGrp="1"/>
          </p:cNvSpPr>
          <p:nvPr>
            <p:ph type="title"/>
          </p:nvPr>
        </p:nvSpPr>
        <p:spPr/>
        <p:txBody>
          <a:bodyPr/>
          <a:lstStyle/>
          <a:p>
            <a:r>
              <a:rPr lang="en-US" b="1" dirty="0"/>
              <a:t>FAR 31.205-34 Recruitment Costs</a:t>
            </a:r>
            <a:endParaRPr lang="en-US" dirty="0"/>
          </a:p>
        </p:txBody>
      </p:sp>
      <p:sp>
        <p:nvSpPr>
          <p:cNvPr id="3" name="Content Placeholder 2">
            <a:extLst>
              <a:ext uri="{FF2B5EF4-FFF2-40B4-BE49-F238E27FC236}">
                <a16:creationId xmlns:a16="http://schemas.microsoft.com/office/drawing/2014/main" id="{42D051A5-70AD-483B-A90B-99B96A9CD443}"/>
              </a:ext>
            </a:extLst>
          </p:cNvPr>
          <p:cNvSpPr>
            <a:spLocks noGrp="1"/>
          </p:cNvSpPr>
          <p:nvPr>
            <p:ph idx="1"/>
          </p:nvPr>
        </p:nvSpPr>
        <p:spPr/>
        <p:txBody>
          <a:bodyPr/>
          <a:lstStyle/>
          <a:p>
            <a:pPr marL="971550" lvl="1" indent="-514350">
              <a:buFont typeface="+mj-lt"/>
              <a:buAutoNum type="arabicPeriod" startAt="4"/>
            </a:pPr>
            <a:r>
              <a:rPr lang="en-US" dirty="0"/>
              <a:t>Travel costs of employees engaged in recruiting personnel.</a:t>
            </a:r>
          </a:p>
          <a:p>
            <a:pPr marL="971550" lvl="1" indent="-514350">
              <a:buFont typeface="+mj-lt"/>
              <a:buAutoNum type="arabicPeriod" startAt="4"/>
            </a:pPr>
            <a:endParaRPr lang="en-US" dirty="0"/>
          </a:p>
          <a:p>
            <a:pPr marL="971550" lvl="1" indent="-514350">
              <a:buFont typeface="+mj-lt"/>
              <a:buAutoNum type="arabicPeriod" startAt="4"/>
            </a:pPr>
            <a:r>
              <a:rPr lang="en-US" dirty="0"/>
              <a:t>Travel costs of applicants for interviews.</a:t>
            </a:r>
          </a:p>
          <a:p>
            <a:pPr marL="971550" lvl="1" indent="-514350">
              <a:buFont typeface="+mj-lt"/>
              <a:buAutoNum type="arabicPeriod" startAt="4"/>
            </a:pPr>
            <a:endParaRPr lang="en-US" dirty="0"/>
          </a:p>
          <a:p>
            <a:pPr marL="971550" lvl="1" indent="-514350">
              <a:buFont typeface="+mj-lt"/>
              <a:buAutoNum type="arabicPeriod" startAt="4"/>
            </a:pPr>
            <a:r>
              <a:rPr lang="en-US" dirty="0"/>
              <a:t>Costs for employment agencies, not in excess of standard commercial rates.</a:t>
            </a:r>
          </a:p>
        </p:txBody>
      </p:sp>
    </p:spTree>
    <p:extLst>
      <p:ext uri="{BB962C8B-B14F-4D97-AF65-F5344CB8AC3E}">
        <p14:creationId xmlns:p14="http://schemas.microsoft.com/office/powerpoint/2010/main" val="247323597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C2C30-64BC-4D25-A08A-869B45A45786}"/>
              </a:ext>
            </a:extLst>
          </p:cNvPr>
          <p:cNvSpPr>
            <a:spLocks noGrp="1"/>
          </p:cNvSpPr>
          <p:nvPr>
            <p:ph type="title"/>
          </p:nvPr>
        </p:nvSpPr>
        <p:spPr/>
        <p:txBody>
          <a:bodyPr/>
          <a:lstStyle/>
          <a:p>
            <a:r>
              <a:rPr lang="en-US" b="1" dirty="0"/>
              <a:t>FAR 31.205-35 Relocation Costs</a:t>
            </a:r>
            <a:endParaRPr lang="en-US" dirty="0"/>
          </a:p>
        </p:txBody>
      </p:sp>
      <p:sp>
        <p:nvSpPr>
          <p:cNvPr id="3" name="Content Placeholder 2">
            <a:extLst>
              <a:ext uri="{FF2B5EF4-FFF2-40B4-BE49-F238E27FC236}">
                <a16:creationId xmlns:a16="http://schemas.microsoft.com/office/drawing/2014/main" id="{42D051A5-70AD-483B-A90B-99B96A9CD443}"/>
              </a:ext>
            </a:extLst>
          </p:cNvPr>
          <p:cNvSpPr>
            <a:spLocks noGrp="1"/>
          </p:cNvSpPr>
          <p:nvPr>
            <p:ph idx="1"/>
          </p:nvPr>
        </p:nvSpPr>
        <p:spPr/>
        <p:txBody>
          <a:bodyPr>
            <a:normAutofit/>
          </a:bodyPr>
          <a:lstStyle/>
          <a:p>
            <a:r>
              <a:rPr lang="en-US" dirty="0"/>
              <a:t>Relocation costs are costs incident to the permanent change of assigned work location (for a period of 12 months or more) of an existing employee or upon recruitment of a new employee.</a:t>
            </a:r>
          </a:p>
          <a:p>
            <a:endParaRPr lang="en-US" dirty="0"/>
          </a:p>
          <a:p>
            <a:r>
              <a:rPr lang="en-US" dirty="0"/>
              <a:t>The costs  must meet the following criteria to be considered allowable:</a:t>
            </a:r>
          </a:p>
          <a:p>
            <a:pPr marL="971550" lvl="1" indent="-514350">
              <a:buFont typeface="+mj-lt"/>
              <a:buAutoNum type="arabicPeriod"/>
            </a:pPr>
            <a:r>
              <a:rPr lang="en-US" dirty="0"/>
              <a:t>The move must be for the benefit of the employer. </a:t>
            </a:r>
          </a:p>
          <a:p>
            <a:pPr marL="971550" lvl="1" indent="-514350">
              <a:buFont typeface="+mj-lt"/>
              <a:buAutoNum type="arabicPeriod"/>
            </a:pPr>
            <a:r>
              <a:rPr lang="en-US" dirty="0"/>
              <a:t>Reimbursement must be in accordance with an established policy or practice that is consistently followed by the employer and is designed to motivate employees to relocate promptly and economically.</a:t>
            </a:r>
          </a:p>
        </p:txBody>
      </p:sp>
    </p:spTree>
    <p:extLst>
      <p:ext uri="{BB962C8B-B14F-4D97-AF65-F5344CB8AC3E}">
        <p14:creationId xmlns:p14="http://schemas.microsoft.com/office/powerpoint/2010/main" val="1623951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C2C30-64BC-4D25-A08A-869B45A45786}"/>
              </a:ext>
            </a:extLst>
          </p:cNvPr>
          <p:cNvSpPr>
            <a:spLocks noGrp="1"/>
          </p:cNvSpPr>
          <p:nvPr>
            <p:ph type="title"/>
          </p:nvPr>
        </p:nvSpPr>
        <p:spPr/>
        <p:txBody>
          <a:bodyPr/>
          <a:lstStyle/>
          <a:p>
            <a:r>
              <a:rPr lang="en-US" b="1" dirty="0"/>
              <a:t>FAR 31.205-35 Relocation Costs - Criteria</a:t>
            </a:r>
            <a:endParaRPr lang="en-US" dirty="0"/>
          </a:p>
        </p:txBody>
      </p:sp>
      <p:sp>
        <p:nvSpPr>
          <p:cNvPr id="3" name="Content Placeholder 2">
            <a:extLst>
              <a:ext uri="{FF2B5EF4-FFF2-40B4-BE49-F238E27FC236}">
                <a16:creationId xmlns:a16="http://schemas.microsoft.com/office/drawing/2014/main" id="{42D051A5-70AD-483B-A90B-99B96A9CD443}"/>
              </a:ext>
            </a:extLst>
          </p:cNvPr>
          <p:cNvSpPr>
            <a:spLocks noGrp="1"/>
          </p:cNvSpPr>
          <p:nvPr>
            <p:ph idx="1"/>
          </p:nvPr>
        </p:nvSpPr>
        <p:spPr/>
        <p:txBody>
          <a:bodyPr>
            <a:normAutofit/>
          </a:bodyPr>
          <a:lstStyle/>
          <a:p>
            <a:pPr marL="971550" lvl="1" indent="-514350">
              <a:buFont typeface="+mj-lt"/>
              <a:buAutoNum type="arabicPeriod" startAt="3"/>
            </a:pPr>
            <a:r>
              <a:rPr lang="en-US" dirty="0"/>
              <a:t>The costs must not be otherwise unallowable under subpart 31.2.</a:t>
            </a:r>
          </a:p>
          <a:p>
            <a:pPr marL="971550" lvl="1" indent="-514350">
              <a:buFont typeface="+mj-lt"/>
              <a:buAutoNum type="arabicPeriod" startAt="3"/>
            </a:pPr>
            <a:endParaRPr lang="en-US" dirty="0"/>
          </a:p>
          <a:p>
            <a:pPr marL="971550" lvl="1" indent="-514350">
              <a:buFont typeface="+mj-lt"/>
              <a:buAutoNum type="arabicPeriod" startAt="3"/>
            </a:pPr>
            <a:r>
              <a:rPr lang="en-US" dirty="0"/>
              <a:t>Amounts to be reimbursed shall not exceed the employee’s actual expenses, except as below- </a:t>
            </a:r>
          </a:p>
          <a:p>
            <a:pPr marL="971550" lvl="1" indent="-514350">
              <a:buFont typeface="+mj-lt"/>
              <a:buAutoNum type="arabicPeriod" startAt="3"/>
            </a:pPr>
            <a:endParaRPr lang="en-US" dirty="0"/>
          </a:p>
          <a:p>
            <a:pPr marL="1371600" lvl="2" indent="-457200">
              <a:buFont typeface="+mj-lt"/>
              <a:buAutoNum type="alphaUcPeriod"/>
            </a:pPr>
            <a:r>
              <a:rPr lang="en-US" sz="2400" dirty="0"/>
              <a:t>For miscellaneous costs a lump-sum amount, not to exceed $5,000, may be allowed in lieu of actual costs</a:t>
            </a:r>
            <a:r>
              <a:rPr lang="en-US" dirty="0"/>
              <a:t>. </a:t>
            </a:r>
          </a:p>
          <a:p>
            <a:pPr marL="1428750" lvl="2" indent="-514350">
              <a:buFont typeface="+mj-lt"/>
              <a:buAutoNum type="arabicPeriod"/>
            </a:pPr>
            <a:endParaRPr lang="en-US" dirty="0"/>
          </a:p>
          <a:p>
            <a:pPr marL="1428750" lvl="2" indent="-514350">
              <a:buFont typeface="+mj-lt"/>
              <a:buAutoNum type="arabicPeriod"/>
            </a:pPr>
            <a:endParaRPr lang="en-US" dirty="0"/>
          </a:p>
        </p:txBody>
      </p:sp>
    </p:spTree>
    <p:extLst>
      <p:ext uri="{BB962C8B-B14F-4D97-AF65-F5344CB8AC3E}">
        <p14:creationId xmlns:p14="http://schemas.microsoft.com/office/powerpoint/2010/main" val="239820301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C2C30-64BC-4D25-A08A-869B45A45786}"/>
              </a:ext>
            </a:extLst>
          </p:cNvPr>
          <p:cNvSpPr>
            <a:spLocks noGrp="1"/>
          </p:cNvSpPr>
          <p:nvPr>
            <p:ph type="title"/>
          </p:nvPr>
        </p:nvSpPr>
        <p:spPr/>
        <p:txBody>
          <a:bodyPr/>
          <a:lstStyle/>
          <a:p>
            <a:r>
              <a:rPr lang="en-US" b="1" dirty="0"/>
              <a:t>FAR 31.205-35 Relocation Costs - Criteria</a:t>
            </a:r>
            <a:endParaRPr lang="en-US" dirty="0"/>
          </a:p>
        </p:txBody>
      </p:sp>
      <p:sp>
        <p:nvSpPr>
          <p:cNvPr id="3" name="Content Placeholder 2">
            <a:extLst>
              <a:ext uri="{FF2B5EF4-FFF2-40B4-BE49-F238E27FC236}">
                <a16:creationId xmlns:a16="http://schemas.microsoft.com/office/drawing/2014/main" id="{42D051A5-70AD-483B-A90B-99B96A9CD443}"/>
              </a:ext>
            </a:extLst>
          </p:cNvPr>
          <p:cNvSpPr>
            <a:spLocks noGrp="1"/>
          </p:cNvSpPr>
          <p:nvPr>
            <p:ph idx="1"/>
          </p:nvPr>
        </p:nvSpPr>
        <p:spPr/>
        <p:txBody>
          <a:bodyPr>
            <a:normAutofit/>
          </a:bodyPr>
          <a:lstStyle/>
          <a:p>
            <a:pPr marL="1371600" lvl="2" indent="-457200">
              <a:buFont typeface="+mj-lt"/>
              <a:buAutoNum type="alphaUcPeriod" startAt="2"/>
            </a:pPr>
            <a:r>
              <a:rPr lang="en-US" sz="2400" dirty="0"/>
              <a:t>Reimbursement on a lump-sum basis may be allowed for any of the following relocation costs when adequately supported by data on the individual elements (</a:t>
            </a:r>
            <a:r>
              <a:rPr lang="en-US" sz="2400" i="1" dirty="0"/>
              <a:t>e.g</a:t>
            </a:r>
            <a:r>
              <a:rPr lang="en-US" sz="2400" dirty="0"/>
              <a:t>., transportation, lodging, and meals) comprising the build-up of the lump-sum amount to be paid based on the circumstances of the particular employee’s relocation:</a:t>
            </a:r>
          </a:p>
          <a:p>
            <a:pPr lvl="3"/>
            <a:endParaRPr lang="en-US" dirty="0"/>
          </a:p>
          <a:p>
            <a:pPr lvl="3"/>
            <a:r>
              <a:rPr lang="en-US" sz="2400" dirty="0"/>
              <a:t>Costs of finding a new home.</a:t>
            </a:r>
          </a:p>
          <a:p>
            <a:pPr lvl="3"/>
            <a:r>
              <a:rPr lang="en-US" sz="2400" dirty="0"/>
              <a:t>Costs of travel to the new location (but not costs for the transportation of household goods). </a:t>
            </a:r>
          </a:p>
          <a:p>
            <a:pPr lvl="3"/>
            <a:r>
              <a:rPr lang="en-US" sz="2400" dirty="0"/>
              <a:t>Costs of temporary lodging</a:t>
            </a:r>
          </a:p>
          <a:p>
            <a:pPr marL="1428750" lvl="2" indent="-514350">
              <a:buFont typeface="+mj-lt"/>
              <a:buAutoNum type="alphaUcPeriod" startAt="2"/>
            </a:pPr>
            <a:endParaRPr lang="en-US" dirty="0"/>
          </a:p>
          <a:p>
            <a:pPr marL="1428750" lvl="2" indent="-514350">
              <a:buFont typeface="+mj-lt"/>
              <a:buAutoNum type="alphaUcPeriod" startAt="2"/>
            </a:pPr>
            <a:endParaRPr lang="en-US" dirty="0"/>
          </a:p>
        </p:txBody>
      </p:sp>
    </p:spTree>
    <p:extLst>
      <p:ext uri="{BB962C8B-B14F-4D97-AF65-F5344CB8AC3E}">
        <p14:creationId xmlns:p14="http://schemas.microsoft.com/office/powerpoint/2010/main" val="4535814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78402C4E5662C4EAFC4233C69122272" ma:contentTypeVersion="5" ma:contentTypeDescription="Create a new document." ma:contentTypeScope="" ma:versionID="43f50cd52e0ec7a4f426f84d4948f88b">
  <xsd:schema xmlns:xsd="http://www.w3.org/2001/XMLSchema" xmlns:xs="http://www.w3.org/2001/XMLSchema" xmlns:p="http://schemas.microsoft.com/office/2006/metadata/properties" xmlns:ns3="b50de3ba-e776-4812-9c6f-e66e1639334a" xmlns:ns4="041435dc-da6b-4673-8a7b-240a8a450f77" targetNamespace="http://schemas.microsoft.com/office/2006/metadata/properties" ma:root="true" ma:fieldsID="5ad6d65a91bcde05a505371a2ec35097" ns3:_="" ns4:_="">
    <xsd:import namespace="b50de3ba-e776-4812-9c6f-e66e1639334a"/>
    <xsd:import namespace="041435dc-da6b-4673-8a7b-240a8a450f77"/>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0de3ba-e776-4812-9c6f-e66e163933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41435dc-da6b-4673-8a7b-240a8a450f7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D0325CF-8D5D-4803-919A-49A68D41A471}">
  <ds:schemaRefs>
    <ds:schemaRef ds:uri="http://purl.org/dc/terms/"/>
    <ds:schemaRef ds:uri="041435dc-da6b-4673-8a7b-240a8a450f77"/>
    <ds:schemaRef ds:uri="b50de3ba-e776-4812-9c6f-e66e1639334a"/>
    <ds:schemaRef ds:uri="http://purl.org/dc/dcmitype/"/>
    <ds:schemaRef ds:uri="http://schemas.microsoft.com/office/infopath/2007/PartnerControls"/>
    <ds:schemaRef ds:uri="http://purl.org/dc/elements/1.1/"/>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18279DAD-D85D-44D2-BDBC-4C4F80F41489}">
  <ds:schemaRefs>
    <ds:schemaRef ds:uri="http://schemas.microsoft.com/sharepoint/v3/contenttype/forms"/>
  </ds:schemaRefs>
</ds:datastoreItem>
</file>

<file path=customXml/itemProps3.xml><?xml version="1.0" encoding="utf-8"?>
<ds:datastoreItem xmlns:ds="http://schemas.openxmlformats.org/officeDocument/2006/customXml" ds:itemID="{31072C77-AF76-4F3E-8870-CA8A76CBFC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50de3ba-e776-4812-9c6f-e66e1639334a"/>
    <ds:schemaRef ds:uri="041435dc-da6b-4673-8a7b-240a8a450f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1871</TotalTime>
  <Words>14458</Words>
  <Application>Microsoft Office PowerPoint</Application>
  <PresentationFormat>Widescreen</PresentationFormat>
  <Paragraphs>815</Paragraphs>
  <Slides>166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166</vt:i4>
      </vt:variant>
    </vt:vector>
  </HeadingPairs>
  <TitlesOfParts>
    <vt:vector size="172" baseType="lpstr">
      <vt:lpstr>Arial</vt:lpstr>
      <vt:lpstr>Calibri</vt:lpstr>
      <vt:lpstr>Calibri Light</vt:lpstr>
      <vt:lpstr>DejaVuSerifCondensed-Italic</vt:lpstr>
      <vt:lpstr>Tahoma</vt:lpstr>
      <vt:lpstr>Office Theme</vt:lpstr>
      <vt:lpstr>Federal Acquisition Regulations – Part 31 Overview</vt:lpstr>
      <vt:lpstr>FAR 31.201-2 Determining Allowability</vt:lpstr>
      <vt:lpstr>FAR 31.201-2 Determining Allowability</vt:lpstr>
      <vt:lpstr>CAS to FAR Cross Reference</vt:lpstr>
      <vt:lpstr>FAR 31.201-2 Determining Allowability</vt:lpstr>
      <vt:lpstr>Documentation</vt:lpstr>
      <vt:lpstr>FAR 31.201-3 Determining Reasonableness</vt:lpstr>
      <vt:lpstr>Cost Reasonableness Considerations</vt:lpstr>
      <vt:lpstr>FAR 31.201-4 Determining Allocability</vt:lpstr>
      <vt:lpstr>FAR 31.201-5 Credits</vt:lpstr>
      <vt:lpstr>FAR 31.201-6 Accounting for Unallowable Costs </vt:lpstr>
      <vt:lpstr>FAR 31.201-6 Accounting for Unallowable Costs </vt:lpstr>
      <vt:lpstr>FAR 31.201-6 Accounting for Unallowable Costs </vt:lpstr>
      <vt:lpstr>FAR 31.202 Direct Costs</vt:lpstr>
      <vt:lpstr>FAR 31.202 Direct Costs</vt:lpstr>
      <vt:lpstr>FAR 31.203 Indirect Costs</vt:lpstr>
      <vt:lpstr>FAR 31.203 Indirect Costs</vt:lpstr>
      <vt:lpstr>FAR 31.203 Indirect Costs</vt:lpstr>
      <vt:lpstr>FAR 31.205 Selected Costs</vt:lpstr>
      <vt:lpstr>FAR 31.205-1 Public Relations &amp; Advertising Costs </vt:lpstr>
      <vt:lpstr>FAR 31.205-1 Public Relations &amp; Advertising Costs </vt:lpstr>
      <vt:lpstr>FAR 31.205-1 Public Relations &amp; Advertising Costs </vt:lpstr>
      <vt:lpstr>FAR 31.205-1 Public Relations &amp; Advertising Costs </vt:lpstr>
      <vt:lpstr>FAR 31.205-1 Public Relations &amp; Advertising Costs</vt:lpstr>
      <vt:lpstr>FAR 31.205-1 Public Relations &amp; Advertising Costs</vt:lpstr>
      <vt:lpstr>FAR 31.205-1 Public Relations &amp; Advertising Costs</vt:lpstr>
      <vt:lpstr>FAR 31.205-3 Bad Debts</vt:lpstr>
      <vt:lpstr>FAR 31.205-4 Bonding Costs </vt:lpstr>
      <vt:lpstr>FAR 31.205-6 Compensation for Personal Services </vt:lpstr>
      <vt:lpstr>FAR 31.205-7 Contingencies</vt:lpstr>
      <vt:lpstr>FAR 31.205-8 Contributions or Donations</vt:lpstr>
      <vt:lpstr>FAR 31.205-10 Cost of Money.</vt:lpstr>
      <vt:lpstr>FAR 31.205-10 Cost of Money.</vt:lpstr>
      <vt:lpstr>FAR 31.205-11 Deprecation</vt:lpstr>
      <vt:lpstr>FAR 31.205-11 Deprecation</vt:lpstr>
      <vt:lpstr>FAR 31.205-11 Deprecation</vt:lpstr>
      <vt:lpstr>FAR 31.205-11 Deprecation</vt:lpstr>
      <vt:lpstr>FAR 31.205-11 Deprecation</vt:lpstr>
      <vt:lpstr>FAR 31.205-12 Economic Planning Costs</vt:lpstr>
      <vt:lpstr>FAR 31.205-13 Employee Morale, Health, Welfare, Food Service, and Dormitory Costs and Credits</vt:lpstr>
      <vt:lpstr>FAR 31.205-13 Food Service and Dormitory Costs</vt:lpstr>
      <vt:lpstr>FAR 31.205-13 Food Service and Dormitory Costs</vt:lpstr>
      <vt:lpstr>FAR 31.205-13 Food Service and Dormitory Costs</vt:lpstr>
      <vt:lpstr>FAR 31.205-13 Employee Morale, Health, Welfare, Food Service, and Dormitory Costs and Credits</vt:lpstr>
      <vt:lpstr>FAR 31.205-14 Entertainment Costs</vt:lpstr>
      <vt:lpstr>FAR 31.205-15 Fines, Penalties, and Mischarging Costs.</vt:lpstr>
      <vt:lpstr>FAR 31.205-16 Gains and losses on disposition or impairment of depreciable property or other capital assets.</vt:lpstr>
      <vt:lpstr>FAR 31.205-16 Gains and losses on disposition or impairment of depreciable property or other capital assets.</vt:lpstr>
      <vt:lpstr>FAR 31.205-16 Gains and losses on disposition or impairment of depreciable property or other capital assets.</vt:lpstr>
      <vt:lpstr>FAR 31.205-17 Idle Facilities and Idle Capacity Costs</vt:lpstr>
      <vt:lpstr>FAR 31.205-17 Idle Capacity Costs</vt:lpstr>
      <vt:lpstr>FAR 31.205-17 Idle Facilities Costs</vt:lpstr>
      <vt:lpstr>FAR 31.205-18 Independent Research and Development and Bid and Proposal Costs</vt:lpstr>
      <vt:lpstr>FAR 31.205-18 Independent Research and Development and Bid and Proposal Costs</vt:lpstr>
      <vt:lpstr>FAR 31.205-18 Independent Research and Development and Bid and Proposal Costs</vt:lpstr>
      <vt:lpstr>FAR 31.205-19 Insurance and Indemnification</vt:lpstr>
      <vt:lpstr>FAR 31.205-19 Self Insurance</vt:lpstr>
      <vt:lpstr>FAR 31.205-19 Purchased Insurance</vt:lpstr>
      <vt:lpstr>FAR 31.205-19 Purchased Insurance</vt:lpstr>
      <vt:lpstr>FAR 31.205-19 Purchased Insurance</vt:lpstr>
      <vt:lpstr>FAR 31.205-19(e) Self-insurance and Purchased Insurance Limitations </vt:lpstr>
      <vt:lpstr>FAR 31.205-19(e) Self-insurance and Purchased Insurance Limitations </vt:lpstr>
      <vt:lpstr>FAR 31.205-19(e) General Conduct of Business Continued</vt:lpstr>
      <vt:lpstr>FAR 31.205-19(e) Self-insurance and Purchased Insurance Limitations </vt:lpstr>
      <vt:lpstr>FAR 31.205-20 Interest and Other Financial Costs</vt:lpstr>
      <vt:lpstr>FAR 31.205-21 Labor Relations Costs</vt:lpstr>
      <vt:lpstr>FAR 31.205-21(b) Labor Relations Costs</vt:lpstr>
      <vt:lpstr>31.205-22 Lobbying and Political Activity Costs</vt:lpstr>
      <vt:lpstr>31.205-22(a) Lobbying and Political Activity Costs</vt:lpstr>
      <vt:lpstr>31.205-22 Lobbying and Political Activity Costs</vt:lpstr>
      <vt:lpstr>31.205-22 Lobbying and Political Activity Costs</vt:lpstr>
      <vt:lpstr>FAR 31.205-23 Losses on Other Contracts</vt:lpstr>
      <vt:lpstr>FAR 31.205-25 Manufacturing and Production Engineering Costs</vt:lpstr>
      <vt:lpstr>FAR 31.205-26 Material Costs</vt:lpstr>
      <vt:lpstr>FAR 31.205-26 Material Costs</vt:lpstr>
      <vt:lpstr>FAR 31.205-26 Material Costs</vt:lpstr>
      <vt:lpstr>FAR 31.205-27 Organization Costs</vt:lpstr>
      <vt:lpstr>FAR 31.205-27 Organization Costs</vt:lpstr>
      <vt:lpstr>FAR 31.205-27(b) Organization Costs Exception</vt:lpstr>
      <vt:lpstr>FAR 31.205-28 Other Business Expenses.</vt:lpstr>
      <vt:lpstr>FAR 31.205-29 Plant Protection Costs</vt:lpstr>
      <vt:lpstr>FAR 31.205-30 Patent Costs</vt:lpstr>
      <vt:lpstr>FAR 31.205-31 Plant Reconversion Costs</vt:lpstr>
      <vt:lpstr>FAR 31.205-32 Precontract Costs.</vt:lpstr>
      <vt:lpstr> FAR 31.205-33 Professional and Consultant Service Costs</vt:lpstr>
      <vt:lpstr>FAR 31.205-33 Professional and Consultant Service Costs - Allowable</vt:lpstr>
      <vt:lpstr>FAR 31.205-33 Professional and Consultant Service Costs - Unallowable</vt:lpstr>
      <vt:lpstr>FAR 31.205-33 Professional and Consultant Service Costs - Unallowable</vt:lpstr>
      <vt:lpstr>FAR 31.205-33 Professional and Consultant Service Costs - Allowability</vt:lpstr>
      <vt:lpstr>FAR 31.205-33 Professional and Consultant Service Costs - Allowability</vt:lpstr>
      <vt:lpstr>FAR 31.205-33 Professional and Consultant Service Costs - Allowability</vt:lpstr>
      <vt:lpstr>FAR 31.205-33 Professional and Consultant Service Costs – Retainer Fees</vt:lpstr>
      <vt:lpstr>FAR 31.205-33 Professional and Consultant Service Costs – Documentation</vt:lpstr>
      <vt:lpstr>FAR 31.205-33 Professional and Consultant Service Costs – Documentation</vt:lpstr>
      <vt:lpstr>FAR 31.205-34 Recruitment Costs</vt:lpstr>
      <vt:lpstr>FAR 31.205-34 Recruitment Costs</vt:lpstr>
      <vt:lpstr>FAR 31.205-35 Relocation Costs</vt:lpstr>
      <vt:lpstr>FAR 31.205-35 Relocation Costs - Criteria</vt:lpstr>
      <vt:lpstr>FAR 31.205-35 Relocation Costs - Criteria</vt:lpstr>
      <vt:lpstr>FAR 31.205-35 Relocation Costs - Allowable</vt:lpstr>
      <vt:lpstr>FAR 31.205-35 Relocation Costs - Allowable</vt:lpstr>
      <vt:lpstr>FAR 31.205-35 Relocation Costs - Allowable</vt:lpstr>
      <vt:lpstr>FAR 31.205-35 Relocation Costs - Allowable</vt:lpstr>
      <vt:lpstr>FAR 31.205-35 Relocation Costs - Unallowable</vt:lpstr>
      <vt:lpstr>FAR 31.205-35 Relocation Costs - Credit</vt:lpstr>
      <vt:lpstr>FAR 31.205-36 Rental Costs -</vt:lpstr>
      <vt:lpstr>FAR 31.205-36 Rental Costs</vt:lpstr>
      <vt:lpstr>FAR 31.205-37 Royalties and Other Costs for Use of Patents</vt:lpstr>
      <vt:lpstr>FAR 31.205-37 Royalties and Other Costs for Use of Patents</vt:lpstr>
      <vt:lpstr>FAR 31.205-38 Selling Costs</vt:lpstr>
      <vt:lpstr>FAR 31.205-38 Selling Costs</vt:lpstr>
      <vt:lpstr>FAR 31.205-38 Selling Costs – Direct Selling</vt:lpstr>
      <vt:lpstr>FAR 31.205-38 Selling Costs – Compensation</vt:lpstr>
      <vt:lpstr>FAR 31.205-39 Service and Warranty Costs</vt:lpstr>
      <vt:lpstr>FAR 31.205-40 Special Tooling and Special Test Equipment Costs</vt:lpstr>
      <vt:lpstr>FAR 31.205-40 Special Tooling and Special Test Equipment Costs</vt:lpstr>
      <vt:lpstr>FAR 31.205-41(a) Taxes - Allowable</vt:lpstr>
      <vt:lpstr>FAR 31.205-41(a) Taxes - Allowable</vt:lpstr>
      <vt:lpstr>FAR 31.205-41(b) Taxes - Unallowable</vt:lpstr>
      <vt:lpstr>FAR 31.205-41(b) Taxes - Unallowable</vt:lpstr>
      <vt:lpstr>FAR 31.205-41(c) Taxes – Property </vt:lpstr>
      <vt:lpstr>FAR 31.205-41(d) Taxes – Refunds </vt:lpstr>
      <vt:lpstr>FAR 31.205-42 Termination Costs</vt:lpstr>
      <vt:lpstr>FAR 31.205-42 Termination Costs</vt:lpstr>
      <vt:lpstr>FAR 31.205-42 Termination Costs – Initial Costs</vt:lpstr>
      <vt:lpstr>FAR 31.205-42 Termination Costs – Initial Costs</vt:lpstr>
      <vt:lpstr>FAR 31.205-42 Termination Costs </vt:lpstr>
      <vt:lpstr>FAR 31.205-42 Termination Costs </vt:lpstr>
      <vt:lpstr>FAR 31.205-42 Termination Costs </vt:lpstr>
      <vt:lpstr>FAR 31.205-42 Termination Costs </vt:lpstr>
      <vt:lpstr>FAR 31.205-43 Trade, Business, Technical and Professional Activity Costs</vt:lpstr>
      <vt:lpstr>FAR 31.205-43 Trade, Business, Technical and Professional Activity Costs</vt:lpstr>
      <vt:lpstr>FAR 31.205-44 Training and Education Costs</vt:lpstr>
      <vt:lpstr>FAR 31.205-44 Training and Education Costs</vt:lpstr>
      <vt:lpstr>FAR 31.205-44 Training and Education Costs</vt:lpstr>
      <vt:lpstr>FAR 31.205-46(a)(1) Travel Cost – Transportation, Lodging, Meals &amp; Incidental Expenses</vt:lpstr>
      <vt:lpstr>FAR 31.205-46(a)(2) Travel Cost – Transportation, Lodging, Meals &amp; Incidental Expenses</vt:lpstr>
      <vt:lpstr>FAR 31.205-46(a)(3) Travel Cost – Transportation, Lodging, Meals &amp; Incidental Expenses</vt:lpstr>
      <vt:lpstr>FAR 31.205-46(a)(3) Travel Cost – Transportation, Lodging, Meals &amp; Incidental Expenses</vt:lpstr>
      <vt:lpstr>FAR 31.205-46(a)(4) Travel Cost – Transportation, Lodging, Meals &amp; Incidental Expenses</vt:lpstr>
      <vt:lpstr>FAR 31.205-46(a)(6) Travel Cost – Transportation, Lodging, Meals &amp; Incidental Expenses</vt:lpstr>
      <vt:lpstr>FAR 31.205-46(a)(7) Travel Cost – Transportation, Lodging, Meals &amp; Incidental Expenses</vt:lpstr>
      <vt:lpstr>FAR 31.205-46(b) Travel Cost – Airfare Costs</vt:lpstr>
      <vt:lpstr>FAR 31.205-46(c) Travel Cost – Contractor-owned, -leased, or -chartered Aircraft</vt:lpstr>
      <vt:lpstr>FAR 31.205-46(c) Travel Cost – Contractor-owned, -leased, or -chartered Aircraft</vt:lpstr>
      <vt:lpstr>FAR 31.205-46(c) Travel Cost – Contractor-owned, -leased, or -chartered Aircraft</vt:lpstr>
      <vt:lpstr>FAR 31.205-46(d) Travel Cost – Contractor-owned or leased Automobiles</vt:lpstr>
      <vt:lpstr>FAR 31.205-47 Costs Related to Legal and Other Proceedings</vt:lpstr>
      <vt:lpstr>FAR 31.205-47 Costs Related to Legal and Other Proceedings</vt:lpstr>
      <vt:lpstr>FAR 31.205-47(b) Costs Related to Legal and Other Proceedings</vt:lpstr>
      <vt:lpstr>FAR 31.205-47(b) Costs Related to Legal and Other Proceedings</vt:lpstr>
      <vt:lpstr>FAR 31.205-47(b) Costs Related to Legal and Other Proceedings</vt:lpstr>
      <vt:lpstr>FAR 31.205-47(b) Costs Related to Legal and Other Proceedings</vt:lpstr>
      <vt:lpstr>FAR 31.205-47(c) Costs Related to Legal and Other Proceedings</vt:lpstr>
      <vt:lpstr>FAR 31.205-47(c) Costs Related to Legal and Other Proceedings</vt:lpstr>
      <vt:lpstr>FAR 31.205-47(c) Costs Related to Legal and Other Proceedings</vt:lpstr>
      <vt:lpstr>FAR 31.205-47(d) Costs Related to Legal and Other Proceedings</vt:lpstr>
      <vt:lpstr>FAR 31.205-47(e) Costs Related to Legal and Other Proceedings</vt:lpstr>
      <vt:lpstr>FAR 31.205-47(f) Costs Related to Legal and Other Proceedings – Additional Unallowable Costs</vt:lpstr>
      <vt:lpstr>FAR 31.205-47(f) Costs Related to Legal and Other Proceedings – Additional Unallowable Costs</vt:lpstr>
      <vt:lpstr>FAR 31.205-47(f) Costs Related to Legal and Other Proceedings – Additional Unallowable Costs</vt:lpstr>
      <vt:lpstr>FAR 31.205-48 Research &amp; Development Costs</vt:lpstr>
      <vt:lpstr>FAR 31.205-49 Goodwill</vt:lpstr>
      <vt:lpstr>FAR 31.205-51 Costs of Alcoholic Beverages.</vt:lpstr>
      <vt:lpstr>FAR 31.205-52 Asset Valuations Resulting from Business Combinations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 Acquisition Regulations – Part 31 Overview</dc:title>
  <dc:creator>Whiteside, John</dc:creator>
  <cp:lastModifiedBy>Whiteside, John</cp:lastModifiedBy>
  <cp:revision>117</cp:revision>
  <cp:lastPrinted>2022-09-14T16:00:55Z</cp:lastPrinted>
  <dcterms:created xsi:type="dcterms:W3CDTF">2022-09-14T14:29:34Z</dcterms:created>
  <dcterms:modified xsi:type="dcterms:W3CDTF">2022-10-03T13:59:38Z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0x010100078402C4E5662C4EAFC4233C69122272</vt:lpwstr>
  </property>
</Properties>
</file>