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5" r:id="rId4"/>
  </p:sldMasterIdLst>
  <p:notesMasterIdLst>
    <p:notesMasterId r:id="rId36"/>
  </p:notesMasterIdLst>
  <p:handoutMasterIdLst>
    <p:handoutMasterId r:id="rId37"/>
  </p:handoutMasterIdLst>
  <p:sldIdLst>
    <p:sldId id="533" r:id="rId5"/>
    <p:sldId id="869" r:id="rId6"/>
    <p:sldId id="837" r:id="rId7"/>
    <p:sldId id="866" r:id="rId8"/>
    <p:sldId id="868" r:id="rId9"/>
    <p:sldId id="753" r:id="rId10"/>
    <p:sldId id="751" r:id="rId11"/>
    <p:sldId id="317" r:id="rId12"/>
    <p:sldId id="338" r:id="rId13"/>
    <p:sldId id="348" r:id="rId14"/>
    <p:sldId id="723" r:id="rId15"/>
    <p:sldId id="724" r:id="rId16"/>
    <p:sldId id="741" r:id="rId17"/>
    <p:sldId id="796" r:id="rId18"/>
    <p:sldId id="889" r:id="rId19"/>
    <p:sldId id="865" r:id="rId20"/>
    <p:sldId id="831" r:id="rId21"/>
    <p:sldId id="774" r:id="rId22"/>
    <p:sldId id="851" r:id="rId23"/>
    <p:sldId id="877" r:id="rId24"/>
    <p:sldId id="885" r:id="rId25"/>
    <p:sldId id="886" r:id="rId26"/>
    <p:sldId id="887" r:id="rId27"/>
    <p:sldId id="890" r:id="rId28"/>
    <p:sldId id="891" r:id="rId29"/>
    <p:sldId id="879" r:id="rId30"/>
    <p:sldId id="880" r:id="rId31"/>
    <p:sldId id="881" r:id="rId32"/>
    <p:sldId id="882" r:id="rId33"/>
    <p:sldId id="883" r:id="rId34"/>
    <p:sldId id="833" r:id="rId35"/>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extLst>
    <p:ext uri="{521415D9-36F7-43E2-AB2F-B90AF26B5E84}">
      <p14:sectionLst xmlns:p14="http://schemas.microsoft.com/office/powerpoint/2010/main">
        <p14:section name="Default Section" id="{A8090447-687D-4BE3-82BC-D26FE7112B2E}">
          <p14:sldIdLst>
            <p14:sldId id="533"/>
            <p14:sldId id="869"/>
            <p14:sldId id="837"/>
            <p14:sldId id="866"/>
            <p14:sldId id="868"/>
            <p14:sldId id="753"/>
            <p14:sldId id="751"/>
            <p14:sldId id="317"/>
            <p14:sldId id="338"/>
            <p14:sldId id="348"/>
            <p14:sldId id="723"/>
            <p14:sldId id="724"/>
            <p14:sldId id="741"/>
            <p14:sldId id="796"/>
            <p14:sldId id="889"/>
          </p14:sldIdLst>
        </p14:section>
        <p14:section name="Untitled Section" id="{4D5CB5B3-B2E4-4F9D-9B75-434A0592A499}">
          <p14:sldIdLst>
            <p14:sldId id="865"/>
            <p14:sldId id="831"/>
            <p14:sldId id="774"/>
            <p14:sldId id="851"/>
            <p14:sldId id="877"/>
            <p14:sldId id="885"/>
            <p14:sldId id="886"/>
            <p14:sldId id="887"/>
            <p14:sldId id="890"/>
            <p14:sldId id="891"/>
            <p14:sldId id="879"/>
            <p14:sldId id="880"/>
            <p14:sldId id="881"/>
            <p14:sldId id="882"/>
            <p14:sldId id="883"/>
            <p14:sldId id="8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24" clrIdx="0"/>
  <p:cmAuthor id="2" name="Serody, David (FHWA)" initials="S(" lastIdx="11" clrIdx="1">
    <p:extLst>
      <p:ext uri="{19B8F6BF-5375-455C-9EA6-DF929625EA0E}">
        <p15:presenceInfo xmlns:p15="http://schemas.microsoft.com/office/powerpoint/2012/main" userId="S::david.serody@ad.dot.gov::3de3ec13-2a78-4e2e-bd2c-f100f2920dfd" providerId="AD"/>
      </p:ext>
    </p:extLst>
  </p:cmAuthor>
  <p:cmAuthor id="3" name="Zawadzki, Meaghan (FHWA)" initials="ZM(" lastIdx="6" clrIdx="2">
    <p:extLst>
      <p:ext uri="{19B8F6BF-5375-455C-9EA6-DF929625EA0E}">
        <p15:presenceInfo xmlns:p15="http://schemas.microsoft.com/office/powerpoint/2012/main" userId="S::meaghan.zawadzki@ad.dot.gov::a45c62f2-f8c0-4959-853b-183bfe0f163f" providerId="AD"/>
      </p:ext>
    </p:extLst>
  </p:cmAuthor>
  <p:cmAuthor id="4" name="Malinoff, Aaron (FHWA)" initials="M(" lastIdx="5" clrIdx="3">
    <p:extLst>
      <p:ext uri="{19B8F6BF-5375-455C-9EA6-DF929625EA0E}">
        <p15:presenceInfo xmlns:p15="http://schemas.microsoft.com/office/powerpoint/2012/main" userId="S::aaron.malinoff@ad.dot.gov::3a5ede15-3b01-4411-b2a7-929d9efd64e4" providerId="AD"/>
      </p:ext>
    </p:extLst>
  </p:cmAuthor>
  <p:cmAuthor id="5" name="Sleeter, Adam (FHWA)" initials="S(" lastIdx="2" clrIdx="4">
    <p:extLst>
      <p:ext uri="{19B8F6BF-5375-455C-9EA6-DF929625EA0E}">
        <p15:presenceInfo xmlns:p15="http://schemas.microsoft.com/office/powerpoint/2012/main" userId="S::adam.sleeter@ad.dot.gov::3d797a73-43f3-45ce-bf10-d9526f8e7ad2" providerId="AD"/>
      </p:ext>
    </p:extLst>
  </p:cmAuthor>
  <p:cmAuthor id="6" name="Maiefski, Melissa (FHWA)" initials="MM(" lastIdx="23" clrIdx="5">
    <p:extLst>
      <p:ext uri="{19B8F6BF-5375-455C-9EA6-DF929625EA0E}">
        <p15:presenceInfo xmlns:p15="http://schemas.microsoft.com/office/powerpoint/2012/main" userId="S::Melissa.Maiefski@ad.dot.gov::2f573e1d-58b0-4667-8784-7422894fcf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EE"/>
    <a:srgbClr val="CED2DC"/>
    <a:srgbClr val="C4C4C4"/>
    <a:srgbClr val="0033CC"/>
    <a:srgbClr val="C0504D"/>
    <a:srgbClr val="D0D8E8"/>
    <a:srgbClr val="4F81BD"/>
    <a:srgbClr val="CDCDCD"/>
    <a:srgbClr val="0000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71" autoAdjust="0"/>
    <p:restoredTop sz="73325" autoAdjust="0"/>
  </p:normalViewPr>
  <p:slideViewPr>
    <p:cSldViewPr snapToGrid="0">
      <p:cViewPr varScale="1">
        <p:scale>
          <a:sx n="95" d="100"/>
          <a:sy n="95" d="100"/>
        </p:scale>
        <p:origin x="93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294552011114083E-2"/>
          <c:y val="6.0690765842878719E-2"/>
          <c:w val="0.86054968674643639"/>
          <c:h val="0.84998424926087535"/>
        </c:manualLayout>
      </c:layout>
      <c:pieChart>
        <c:varyColors val="1"/>
        <c:ser>
          <c:idx val="0"/>
          <c:order val="0"/>
          <c:tx>
            <c:strRef>
              <c:f>'For chart'!$B$1</c:f>
              <c:strCache>
                <c:ptCount val="1"/>
                <c:pt idx="0">
                  <c:v>% of highway CA, FY22-26</c:v>
                </c:pt>
              </c:strCache>
            </c:strRef>
          </c:tx>
          <c:explosion val="8"/>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A8C-4A83-97E3-1C0AEBE29F5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8C-4A83-97E3-1C0AEBE29F5E}"/>
              </c:ext>
            </c:extLst>
          </c:dPt>
          <c:cat>
            <c:strRef>
              <c:f>'For chart'!$A$2:$A$3</c:f>
              <c:strCache>
                <c:ptCount val="2"/>
                <c:pt idx="0">
                  <c:v>Apportioned</c:v>
                </c:pt>
                <c:pt idx="1">
                  <c:v>Allocated</c:v>
                </c:pt>
              </c:strCache>
            </c:strRef>
          </c:cat>
          <c:val>
            <c:numRef>
              <c:f>'For chart'!$B$2:$B$3</c:f>
              <c:numCache>
                <c:formatCode>General</c:formatCode>
                <c:ptCount val="2"/>
                <c:pt idx="0">
                  <c:v>0.9</c:v>
                </c:pt>
                <c:pt idx="1">
                  <c:v>9.9999999999999978E-2</c:v>
                </c:pt>
              </c:numCache>
            </c:numRef>
          </c:val>
          <c:extLst>
            <c:ext xmlns:c16="http://schemas.microsoft.com/office/drawing/2014/chart" uri="{C3380CC4-5D6E-409C-BE32-E72D297353CC}">
              <c16:uniqueId val="{00000004-DA8C-4A83-97E3-1C0AEBE29F5E}"/>
            </c:ext>
          </c:extLst>
        </c:ser>
        <c:dLbls>
          <c:showLegendKey val="0"/>
          <c:showVal val="0"/>
          <c:showCatName val="0"/>
          <c:showSerName val="0"/>
          <c:showPercent val="0"/>
          <c:showBubbleSize val="0"/>
          <c:showLeaderLines val="1"/>
        </c:dLbls>
        <c:firstSliceAng val="114"/>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0164413410588"/>
          <c:y val="0.10380786964030192"/>
          <c:w val="0.78787946318030999"/>
          <c:h val="0.79019491075468506"/>
        </c:manualLayout>
      </c:layout>
      <c:pieChart>
        <c:varyColors val="1"/>
        <c:ser>
          <c:idx val="0"/>
          <c:order val="0"/>
          <c:tx>
            <c:strRef>
              <c:f>'For chart'!$B$1</c:f>
              <c:strCache>
                <c:ptCount val="1"/>
                <c:pt idx="0">
                  <c:v>% of highway advance appropriations, FY22-26</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DBE-4080-AA80-A14E1AAAD8C0}"/>
              </c:ext>
            </c:extLst>
          </c:dPt>
          <c:dPt>
            <c:idx val="1"/>
            <c:bubble3D val="0"/>
            <c:explosion val="20"/>
            <c:spPr>
              <a:solidFill>
                <a:schemeClr val="accent2"/>
              </a:solidFill>
              <a:ln w="19050">
                <a:solidFill>
                  <a:schemeClr val="lt1"/>
                </a:solidFill>
              </a:ln>
              <a:effectLst/>
            </c:spPr>
            <c:extLst>
              <c:ext xmlns:c16="http://schemas.microsoft.com/office/drawing/2014/chart" uri="{C3380CC4-5D6E-409C-BE32-E72D297353CC}">
                <c16:uniqueId val="{00000003-FDBE-4080-AA80-A14E1AAAD8C0}"/>
              </c:ext>
            </c:extLst>
          </c:dPt>
          <c:cat>
            <c:strRef>
              <c:f>'For chart'!$A$2:$A$3</c:f>
              <c:strCache>
                <c:ptCount val="2"/>
                <c:pt idx="0">
                  <c:v>Formula</c:v>
                </c:pt>
                <c:pt idx="1">
                  <c:v>Discretionary</c:v>
                </c:pt>
              </c:strCache>
            </c:strRef>
          </c:cat>
          <c:val>
            <c:numRef>
              <c:f>'For chart'!$B$2:$B$3</c:f>
              <c:numCache>
                <c:formatCode>General</c:formatCode>
                <c:ptCount val="2"/>
                <c:pt idx="0">
                  <c:v>0.72118801827720425</c:v>
                </c:pt>
                <c:pt idx="1">
                  <c:v>0.27881198172279575</c:v>
                </c:pt>
              </c:numCache>
            </c:numRef>
          </c:val>
          <c:extLst>
            <c:ext xmlns:c16="http://schemas.microsoft.com/office/drawing/2014/chart" uri="{C3380CC4-5D6E-409C-BE32-E72D297353CC}">
              <c16:uniqueId val="{00000004-FDBE-4080-AA80-A14E1AAAD8C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39939" name="Rectangle 3"/>
          <p:cNvSpPr>
            <a:spLocks noGrp="1" noChangeArrowheads="1"/>
          </p:cNvSpPr>
          <p:nvPr>
            <p:ph type="dt" sz="quarter" idx="1"/>
          </p:nvPr>
        </p:nvSpPr>
        <p:spPr bwMode="auto">
          <a:xfrm>
            <a:off x="4142963"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r" defTabSz="966984">
              <a:defRPr sz="1200">
                <a:latin typeface="Arial" charset="0"/>
                <a:ea typeface="+mn-ea"/>
                <a:cs typeface="+mn-cs"/>
              </a:defRPr>
            </a:lvl1pPr>
          </a:lstStyle>
          <a:p>
            <a:pPr>
              <a:defRPr/>
            </a:pPr>
            <a:endParaRPr lang="en-US"/>
          </a:p>
        </p:txBody>
      </p:sp>
      <p:sp>
        <p:nvSpPr>
          <p:cNvPr id="39940" name="Rectangle 4"/>
          <p:cNvSpPr>
            <a:spLocks noGrp="1" noChangeArrowheads="1"/>
          </p:cNvSpPr>
          <p:nvPr>
            <p:ph type="ftr" sz="quarter" idx="2"/>
          </p:nvPr>
        </p:nvSpPr>
        <p:spPr bwMode="auto">
          <a:xfrm>
            <a:off x="1"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39941" name="Rectangle 5"/>
          <p:cNvSpPr>
            <a:spLocks noGrp="1" noChangeArrowheads="1"/>
          </p:cNvSpPr>
          <p:nvPr>
            <p:ph type="sldNum" sz="quarter" idx="3"/>
          </p:nvPr>
        </p:nvSpPr>
        <p:spPr bwMode="auto">
          <a:xfrm>
            <a:off x="4142963"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algn="r" defTabSz="966984">
              <a:defRPr sz="1200"/>
            </a:lvl1pPr>
          </a:lstStyle>
          <a:p>
            <a:fld id="{1762441A-2457-4905-836A-D004E2ACD6ED}" type="slidenum">
              <a:rPr lang="en-US"/>
              <a:pPr/>
              <a:t>‹#›</a:t>
            </a:fld>
            <a:endParaRPr lang="en-US"/>
          </a:p>
        </p:txBody>
      </p:sp>
    </p:spTree>
    <p:extLst>
      <p:ext uri="{BB962C8B-B14F-4D97-AF65-F5344CB8AC3E}">
        <p14:creationId xmlns:p14="http://schemas.microsoft.com/office/powerpoint/2010/main" val="894227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43011" name="Rectangle 3"/>
          <p:cNvSpPr>
            <a:spLocks noGrp="1" noChangeArrowheads="1"/>
          </p:cNvSpPr>
          <p:nvPr>
            <p:ph type="dt" idx="1"/>
          </p:nvPr>
        </p:nvSpPr>
        <p:spPr bwMode="auto">
          <a:xfrm>
            <a:off x="4142963"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r" defTabSz="966984">
              <a:defRPr sz="1200">
                <a:latin typeface="Arial" charset="0"/>
                <a:ea typeface="+mn-ea"/>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257300" y="719138"/>
            <a:ext cx="4803775" cy="3602037"/>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732183" y="45599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1"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43015" name="Rectangle 7"/>
          <p:cNvSpPr>
            <a:spLocks noGrp="1" noChangeArrowheads="1"/>
          </p:cNvSpPr>
          <p:nvPr>
            <p:ph type="sldNum" sz="quarter" idx="5"/>
          </p:nvPr>
        </p:nvSpPr>
        <p:spPr bwMode="auto">
          <a:xfrm>
            <a:off x="4142963"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algn="r" defTabSz="966984">
              <a:defRPr sz="1200"/>
            </a:lvl1pPr>
          </a:lstStyle>
          <a:p>
            <a:fld id="{34EEC880-C233-41B2-B74E-1FF2F2FE44BB}" type="slidenum">
              <a:rPr lang="en-US"/>
              <a:pPr/>
              <a:t>‹#›</a:t>
            </a:fld>
            <a:endParaRPr lang="en-US"/>
          </a:p>
        </p:txBody>
      </p:sp>
    </p:spTree>
    <p:extLst>
      <p:ext uri="{BB962C8B-B14F-4D97-AF65-F5344CB8AC3E}">
        <p14:creationId xmlns:p14="http://schemas.microsoft.com/office/powerpoint/2010/main" val="2634059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fhwa.dot.gov/legsregs/directives/policy/memonfmr_tapered20190515.htm"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www.fhwa.dot.gov/exit.cfm?link=https://www.law.cornell.edu/uscode/text/23/603" TargetMode="External"/><Relationship Id="rId3" Type="http://schemas.openxmlformats.org/officeDocument/2006/relationships/hyperlink" Target="https://www.govinfo.gov/content/pkg/USCODE-2011-title23/html/USCODE-2011-title23-chap1-sec133.htm" TargetMode="External"/><Relationship Id="rId7" Type="http://schemas.openxmlformats.org/officeDocument/2006/relationships/hyperlink" Target="https://www.fhwa.dot.gov/environment/recreational_trails/guidance/matchingfunds.cfm"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www.govinfo.gov/content/pkg/USCODE-2011-title23/html/USCODE-2011-title23-chap2-sec206.htm" TargetMode="External"/><Relationship Id="rId5" Type="http://schemas.openxmlformats.org/officeDocument/2006/relationships/hyperlink" Target="https://www.fhwa.dot.gov/ipd/finance/legislation/federal_aid/matching_strategies.aspx#toll" TargetMode="External"/><Relationship Id="rId4" Type="http://schemas.openxmlformats.org/officeDocument/2006/relationships/hyperlink" Target="https://www.govinfo.gov/content/pkg/USCODE-2011-title23/html/USCODE-2011-title23-chap1-sec162.htm"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4EEC880-C233-41B2-B74E-1FF2F2FE44BB}" type="slidenum">
              <a:rPr lang="en-US" smtClean="0"/>
              <a:pPr/>
              <a:t>1</a:t>
            </a:fld>
            <a:endParaRPr lang="en-US"/>
          </a:p>
        </p:txBody>
      </p:sp>
    </p:spTree>
    <p:extLst>
      <p:ext uri="{BB962C8B-B14F-4D97-AF65-F5344CB8AC3E}">
        <p14:creationId xmlns:p14="http://schemas.microsoft.com/office/powerpoint/2010/main" val="2774549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p:sp>
      <p:sp>
        <p:nvSpPr>
          <p:cNvPr id="8" name="Slide Number Placeholder 3"/>
          <p:cNvSpPr>
            <a:spLocks noGrp="1"/>
          </p:cNvSpPr>
          <p:nvPr>
            <p:ph type="sldNum" sz="quarter" idx="5"/>
          </p:nvPr>
        </p:nvSpPr>
        <p:spPr>
          <a:xfrm>
            <a:off x="4143587" y="9119474"/>
            <a:ext cx="3169920" cy="480060"/>
          </a:xfrm>
        </p:spPr>
        <p:txBody>
          <a:bodyPr/>
          <a:lstStyle/>
          <a:p>
            <a:fld id="{8F9A2E21-BEA8-402B-9EB5-CD9903901A53}" type="slidenum">
              <a:rPr lang="en-US" smtClean="0"/>
              <a:pPr/>
              <a:t>10</a:t>
            </a:fld>
            <a:endParaRPr lang="en-US"/>
          </a:p>
        </p:txBody>
      </p:sp>
      <p:sp>
        <p:nvSpPr>
          <p:cNvPr id="4" name="Notes Placeholder 3">
            <a:extLst>
              <a:ext uri="{FF2B5EF4-FFF2-40B4-BE49-F238E27FC236}">
                <a16:creationId xmlns:a16="http://schemas.microsoft.com/office/drawing/2014/main" id="{6605D9DF-8FC2-4102-ADC2-E62D7556C838}"/>
              </a:ext>
            </a:extLst>
          </p:cNvPr>
          <p:cNvSpPr>
            <a:spLocks noGrp="1"/>
          </p:cNvSpPr>
          <p:nvPr>
            <p:ph type="body" sz="quarter" idx="3"/>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11</a:t>
            </a:fld>
            <a:endParaRPr lang="en-US"/>
          </a:p>
        </p:txBody>
      </p:sp>
      <p:sp>
        <p:nvSpPr>
          <p:cNvPr id="7" name="Slide Image Placeholder 6">
            <a:extLst>
              <a:ext uri="{FF2B5EF4-FFF2-40B4-BE49-F238E27FC236}">
                <a16:creationId xmlns:a16="http://schemas.microsoft.com/office/drawing/2014/main" id="{4464EC62-7DDC-4F15-A99B-DA64A674DBE1}"/>
              </a:ext>
            </a:extLst>
          </p:cNvPr>
          <p:cNvSpPr>
            <a:spLocks noGrp="1" noRot="1" noChangeAspect="1"/>
          </p:cNvSpPr>
          <p:nvPr>
            <p:ph type="sldImg"/>
          </p:nvPr>
        </p:nvSpPr>
        <p:spPr/>
      </p:sp>
    </p:spTree>
    <p:extLst>
      <p:ext uri="{BB962C8B-B14F-4D97-AF65-F5344CB8AC3E}">
        <p14:creationId xmlns:p14="http://schemas.microsoft.com/office/powerpoint/2010/main" val="1218202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12</a:t>
            </a:fld>
            <a:endParaRPr lang="en-US"/>
          </a:p>
        </p:txBody>
      </p:sp>
    </p:spTree>
    <p:extLst>
      <p:ext uri="{BB962C8B-B14F-4D97-AF65-F5344CB8AC3E}">
        <p14:creationId xmlns:p14="http://schemas.microsoft.com/office/powerpoint/2010/main" val="2483324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13</a:t>
            </a:fld>
            <a:endParaRPr lang="en-US"/>
          </a:p>
        </p:txBody>
      </p:sp>
    </p:spTree>
    <p:extLst>
      <p:ext uri="{BB962C8B-B14F-4D97-AF65-F5344CB8AC3E}">
        <p14:creationId xmlns:p14="http://schemas.microsoft.com/office/powerpoint/2010/main" val="3285699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14</a:t>
            </a:fld>
            <a:endParaRPr lang="en-US"/>
          </a:p>
        </p:txBody>
      </p:sp>
    </p:spTree>
    <p:extLst>
      <p:ext uri="{BB962C8B-B14F-4D97-AF65-F5344CB8AC3E}">
        <p14:creationId xmlns:p14="http://schemas.microsoft.com/office/powerpoint/2010/main" val="753491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dirty="0"/>
              <a:t>FLTP-</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Raises (from $10M to $20M) the annual cap on FLTP funds that may be used in support of environmental mitigation to improve public safety and reduce vehicle-caused wildlife mortality while maintaining habitat connectivity</a:t>
            </a:r>
          </a:p>
          <a:p>
            <a:pPr marL="171450" lvl="0" indent="-171450">
              <a:spcAft>
                <a:spcPts val="300"/>
              </a:spcAft>
              <a:buFont typeface="Arial" panose="020B0604020202020204" pitchFamily="34" charset="0"/>
              <a:buChar char="•"/>
            </a:pPr>
            <a:r>
              <a:rPr lang="en-US" sz="1100" dirty="0">
                <a:solidFill>
                  <a:schemeClr val="tx1"/>
                </a:solidFill>
              </a:rPr>
              <a:t>Requires that ≥$7M be made available each FY for each Federal agency eligible to compete for amounts made available for the program (Division J)</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Increases the amount of FLTP and FLAP funds to be set aside each FY for transportation planning from 5% to 20% (§11113)</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Requires FLTP projects to consider, to the maximum extent practicable, the use of locally adapted native plants and designs that minimize runoff and heat generation</a:t>
            </a:r>
          </a:p>
          <a:p>
            <a:r>
              <a:rPr lang="en-US" dirty="0"/>
              <a:t>FLAP</a:t>
            </a:r>
          </a:p>
          <a:p>
            <a:pPr marL="171450" indent="-171450">
              <a:buFont typeface="Arial" panose="020B0604020202020204" pitchFamily="34" charset="0"/>
              <a:buChar char="•"/>
            </a:pPr>
            <a:r>
              <a:rPr lang="en-US" sz="1100" dirty="0">
                <a:solidFill>
                  <a:schemeClr val="tx1"/>
                </a:solidFill>
              </a:rPr>
              <a:t>Adds new eligibility for context-sensitive solutions, interpretive panels in or adjacent to parking areas, wayfinding markers, landscaping, and cooperative mitigation of visual blight </a:t>
            </a:r>
          </a:p>
          <a:p>
            <a:pPr marL="171450" lvl="0" indent="-171450">
              <a:spcAft>
                <a:spcPts val="300"/>
              </a:spcAft>
              <a:buFont typeface="Arial" panose="020B0604020202020204" pitchFamily="34" charset="0"/>
              <a:buChar char="•"/>
            </a:pPr>
            <a:r>
              <a:rPr lang="en-US" sz="1100" dirty="0">
                <a:solidFill>
                  <a:schemeClr val="tx1"/>
                </a:solidFill>
              </a:rPr>
              <a:t>Changes the Federal share to up to 100% (as opposed to being determined based on 23 U.S.C. 120)</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Increases the amount of FLAP and FLTP funds to be set aside each FY for transportation planning from 5% to 20%</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Requires FLAP projects to consider, to the maximum extent practicable, use of locally adapted native plants and designs that minimize runoff and heat generation</a:t>
            </a:r>
          </a:p>
          <a:p>
            <a:r>
              <a:rPr lang="en-US" dirty="0"/>
              <a:t>TTP</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strike="noStrike" baseline="0" dirty="0">
                <a:solidFill>
                  <a:schemeClr val="tx1"/>
                </a:solidFill>
              </a:rPr>
              <a:t>Eliminates current TTP set‐aside for Tribal Transportation Bridge Program</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Sets aside from the TTP $45 M (FY 22-26) in Contract Authority from HTF to fund Tribal High Priority Projects program</a:t>
            </a:r>
            <a:br>
              <a:rPr lang="en-US" sz="1100" dirty="0">
                <a:solidFill>
                  <a:schemeClr val="tx1"/>
                </a:solidFill>
              </a:rPr>
            </a:br>
            <a:r>
              <a:rPr lang="en-US" sz="1100" dirty="0">
                <a:solidFill>
                  <a:schemeClr val="tx1"/>
                </a:solidFill>
              </a:rPr>
              <a:t>(§11128)</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Increases set‐aside amount for TTP Safety Fund from 2% to 4% (§14008)</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100" dirty="0">
                <a:solidFill>
                  <a:schemeClr val="tx1"/>
                </a:solidFill>
              </a:rPr>
              <a:t>Updates bridge terminology, </a:t>
            </a:r>
            <a:r>
              <a:rPr lang="en-US" sz="1100" kern="1200" dirty="0">
                <a:solidFill>
                  <a:schemeClr val="tx1"/>
                </a:solidFill>
                <a:latin typeface="+mn-lt"/>
                <a:ea typeface="+mn-ea"/>
                <a:cs typeface="+mn-cs"/>
              </a:rPr>
              <a:t>replacing references to “deficient bridges” and “structurally deficient or functionally obsolete” with “classified as in poor condition, having low load capacity, or needing geometric improvements” </a:t>
            </a:r>
            <a:r>
              <a:rPr lang="en-US" sz="1100" dirty="0">
                <a:solidFill>
                  <a:schemeClr val="tx1"/>
                </a:solidFill>
              </a:rPr>
              <a:t>(§11524)</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100" dirty="0">
                <a:solidFill>
                  <a:schemeClr val="tx1"/>
                </a:solidFill>
              </a:rPr>
              <a:t>NSFLTP</a:t>
            </a:r>
          </a:p>
          <a:p>
            <a:pPr marL="171450" lvl="0" indent="-171450">
              <a:spcAft>
                <a:spcPts val="300"/>
              </a:spcAft>
              <a:buFont typeface="Arial" panose="020B0604020202020204" pitchFamily="34" charset="0"/>
              <a:buChar char="•"/>
            </a:pPr>
            <a:r>
              <a:rPr lang="en-US" sz="1600" dirty="0">
                <a:solidFill>
                  <a:schemeClr val="tx1"/>
                </a:solidFill>
              </a:rPr>
              <a:t>Reduces (from $25 M to $12.5 M) minimum eligible project cost</a:t>
            </a:r>
          </a:p>
          <a:p>
            <a:pPr marL="171450" lvl="0" indent="-171450">
              <a:spcAft>
                <a:spcPts val="300"/>
              </a:spcAft>
              <a:buFont typeface="Arial" panose="020B0604020202020204" pitchFamily="34" charset="0"/>
              <a:buChar char="•"/>
            </a:pPr>
            <a:r>
              <a:rPr lang="en-US" sz="1600" dirty="0">
                <a:solidFill>
                  <a:schemeClr val="tx1"/>
                </a:solidFill>
              </a:rPr>
              <a:t>Modifies the Federal share:</a:t>
            </a:r>
          </a:p>
          <a:p>
            <a:pPr marL="742950" lvl="1" indent="-285750">
              <a:spcAft>
                <a:spcPts val="300"/>
              </a:spcAft>
              <a:buFont typeface="Courier New" panose="02070309020205020404" pitchFamily="49" charset="0"/>
              <a:buChar char="o"/>
            </a:pPr>
            <a:r>
              <a:rPr lang="en-US" sz="1600" dirty="0">
                <a:solidFill>
                  <a:schemeClr val="tx1"/>
                </a:solidFill>
              </a:rPr>
              <a:t>Establishes a Federal share for Tribal projects of 100%; </a:t>
            </a:r>
          </a:p>
          <a:p>
            <a:pPr marL="742950" lvl="1" indent="-285750">
              <a:spcAft>
                <a:spcPts val="300"/>
              </a:spcAft>
              <a:buFont typeface="Courier New" panose="02070309020205020404" pitchFamily="49" charset="0"/>
              <a:buChar char="o"/>
            </a:pPr>
            <a:r>
              <a:rPr lang="en-US" sz="1600" dirty="0">
                <a:solidFill>
                  <a:schemeClr val="tx1"/>
                </a:solidFill>
              </a:rPr>
              <a:t>For other projects, it allows title 23 and title 49 funds to be used for the “non‐Federal” share</a:t>
            </a:r>
          </a:p>
          <a:p>
            <a:pPr marL="171450" lvl="0" indent="-171450">
              <a:spcAft>
                <a:spcPts val="300"/>
              </a:spcAft>
              <a:buFont typeface="Arial" panose="020B0604020202020204" pitchFamily="34" charset="0"/>
              <a:buChar char="•"/>
            </a:pPr>
            <a:r>
              <a:rPr lang="en-US" sz="1600" dirty="0">
                <a:solidFill>
                  <a:schemeClr val="tx1"/>
                </a:solidFill>
              </a:rPr>
              <a:t>Requires an even split between Tribal and Federal lands projects</a:t>
            </a:r>
          </a:p>
          <a:p>
            <a:pPr marL="171450" lvl="0" indent="-171450">
              <a:spcAft>
                <a:spcPts val="300"/>
              </a:spcAft>
              <a:buFont typeface="Arial" panose="020B0604020202020204" pitchFamily="34" charset="0"/>
              <a:buChar char="•"/>
            </a:pPr>
            <a:r>
              <a:rPr lang="en-US" sz="1600" dirty="0">
                <a:solidFill>
                  <a:schemeClr val="tx1"/>
                </a:solidFill>
              </a:rPr>
              <a:t>Of the funds for Federal lands projects, requires that at least 1 eligible project be carried out in a unit of the National Park System with ≥3 M annual visitors</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en-US" sz="1100" dirty="0">
              <a:solidFill>
                <a:schemeClr val="tx1"/>
              </a:solidFill>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100" dirty="0">
                <a:solidFill>
                  <a:schemeClr val="tx1"/>
                </a:solidFill>
              </a:rPr>
              <a:t>INFRA</a:t>
            </a:r>
          </a:p>
          <a:p>
            <a:pPr marL="0" indent="0"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Adds eligibility for:</a:t>
            </a:r>
            <a:endParaRPr lang="en-US"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A highway, bridge, or freight project on the National Multimodal Freight Network</a:t>
            </a:r>
            <a:endParaRPr lang="en-US"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Marine highway corridor projects functionally connected to NHFN and likely to reduce on-road emissions;</a:t>
            </a:r>
            <a:endParaRPr lang="en-US" sz="1800" b="0" i="0" u="none" strike="noStrike" dirty="0">
              <a:effectLst/>
              <a:latin typeface="Arial" panose="020B0604020202020204" pitchFamily="34" charset="0"/>
            </a:endParaRPr>
          </a:p>
          <a:p>
            <a:pPr marL="283464" indent="-283464"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Wildlife crossing projects; and</a:t>
            </a:r>
            <a:endParaRPr lang="en-US" sz="1800" b="0" i="0" u="none" strike="noStrike" dirty="0">
              <a:effectLst/>
              <a:latin typeface="Arial" panose="020B0604020202020204" pitchFamily="34" charset="0"/>
            </a:endParaRPr>
          </a:p>
          <a:p>
            <a:pPr marL="283464" indent="-283464"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Surface transportation projects within the boundaries of or functionally connected to an international border crossing area;</a:t>
            </a:r>
            <a:endParaRPr lang="en-US" sz="1800" b="0" i="0" u="none" strike="noStrike" dirty="0">
              <a:effectLst/>
              <a:latin typeface="Arial" panose="020B0604020202020204" pitchFamily="34" charset="0"/>
            </a:endParaRPr>
          </a:p>
          <a:p>
            <a:pPr marL="283464" indent="-283464"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Increases flexibility to use INFRA funds (up to 30% per FY) on non-highway freight projects</a:t>
            </a:r>
            <a:endParaRPr lang="en-US" sz="1800" b="0" i="0" u="none" strike="noStrike" dirty="0">
              <a:effectLst/>
              <a:latin typeface="Arial" panose="020B0604020202020204" pitchFamily="34" charset="0"/>
            </a:endParaRPr>
          </a:p>
          <a:p>
            <a:pPr marL="283464" indent="-283464"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Sets aside ≥15% (instead of 10%) of grant funding for small projects and at least 30% of the set-aside amount for projects in rural areas</a:t>
            </a:r>
            <a:endParaRPr lang="en-US" sz="1800" b="0" i="0" u="none" strike="noStrike"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en-US" sz="1100"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strike="noStrike" baseline="0" dirty="0">
                <a:solidFill>
                  <a:schemeClr val="tx1"/>
                </a:solidFill>
              </a:rPr>
              <a:t>Freight Provision</a:t>
            </a:r>
          </a:p>
          <a:p>
            <a:pPr marL="0" marR="0" indent="0" algn="l" rtl="0" eaLnBrk="1" fontAlgn="auto"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Office of Multimodal Freight Infrastructure and Policy</a:t>
            </a:r>
            <a:endParaRPr lang="en-US" sz="1800" b="0" i="0" u="none" strike="noStrike" dirty="0">
              <a:effectLst/>
              <a:latin typeface="Arial" panose="020B0604020202020204" pitchFamily="34" charset="0"/>
            </a:endParaRPr>
          </a:p>
          <a:p>
            <a:pPr marL="0" marR="0" indent="0" algn="l" rtl="0" eaLnBrk="1" fontAlgn="t"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(§21101)</a:t>
            </a:r>
            <a:endParaRPr lang="en-US" sz="1800" b="0" i="0" u="none" strike="noStrike" dirty="0">
              <a:effectLst/>
              <a:latin typeface="Arial" panose="020B0604020202020204" pitchFamily="34" charset="0"/>
            </a:endParaRPr>
          </a:p>
          <a:p>
            <a:pPr marL="347472" indent="-347472"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Establishes an office in OST to carry out a national multimodal freight policy and related activities</a:t>
            </a:r>
            <a:endParaRPr lang="en-US" sz="1800" b="0" i="0" u="none" strike="noStrike" dirty="0">
              <a:effectLst/>
              <a:latin typeface="Arial" panose="020B0604020202020204" pitchFamily="34" charset="0"/>
            </a:endParaRPr>
          </a:p>
          <a:p>
            <a:pPr marL="347472" indent="-347472"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Led by new Assistant Secretary for Multimodal Freight</a:t>
            </a:r>
            <a:endParaRPr lang="en-US" sz="1800" b="0" i="0" u="none" strike="noStrike" dirty="0">
              <a:effectLst/>
              <a:latin typeface="Arial" panose="020B0604020202020204" pitchFamily="34" charset="0"/>
            </a:endParaRPr>
          </a:p>
          <a:p>
            <a:pPr marL="347472" indent="-347472"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Secretary may consolidate any DOT office/function within new OST office</a:t>
            </a:r>
            <a:endParaRPr lang="en-US" sz="1800" b="0" i="0" u="none" strike="noStrike" dirty="0">
              <a:effectLst/>
              <a:latin typeface="Arial" panose="020B0604020202020204" pitchFamily="34" charset="0"/>
            </a:endParaRPr>
          </a:p>
          <a:p>
            <a:pPr marL="347472" indent="-347472" algn="l" rtl="0" eaLnBrk="1" fontAlgn="t" latinLnBrk="0" hangingPunct="1">
              <a:spcBef>
                <a:spcPts val="0"/>
              </a:spcBef>
              <a:spcAft>
                <a:spcPts val="300"/>
              </a:spcAft>
            </a:pPr>
            <a:r>
              <a:rPr lang="en-US" sz="1800" b="1" i="0" u="none" strike="noStrike" kern="1200" dirty="0">
                <a:solidFill>
                  <a:srgbClr val="000000"/>
                </a:solidFill>
                <a:effectLst/>
                <a:latin typeface="Arial" panose="020B0604020202020204" pitchFamily="34" charset="0"/>
              </a:rPr>
              <a:t>Will administer INFRA, Local and Regional Project Assistance Program (RAISE), and new discretionary grant programs</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National Freight Strategic Plan</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(§21102)</a:t>
            </a:r>
            <a:endParaRPr lang="en-US"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300"/>
              </a:spcAft>
            </a:pPr>
            <a:r>
              <a:rPr lang="en-US" sz="1800" b="0" i="0" u="none" strike="noStrike" kern="1200" dirty="0">
                <a:solidFill>
                  <a:srgbClr val="000000"/>
                </a:solidFill>
                <a:effectLst/>
                <a:latin typeface="Arial" panose="020B0604020202020204" pitchFamily="34" charset="0"/>
              </a:rPr>
              <a:t>Adds new elements related to impacts of freight movement on environment and rural, underserved and historically disadvantaged communities, resilience, decarbonization, and economic growth</a:t>
            </a:r>
            <a:endParaRPr lang="en-US" sz="18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State freight plans</a:t>
            </a:r>
            <a:endParaRPr lang="en-US" sz="1800" b="0" i="0" u="none" strike="noStrike" dirty="0">
              <a:effectLst/>
              <a:latin typeface="Arial" panose="020B0604020202020204" pitchFamily="34" charset="0"/>
            </a:endParaRPr>
          </a:p>
          <a:p>
            <a:pPr marL="0" marR="0" indent="0" algn="l" rtl="0" eaLnBrk="1" fontAlgn="t"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(§21104)</a:t>
            </a:r>
            <a:endParaRPr lang="en-US"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300"/>
              </a:spcAft>
            </a:pPr>
            <a:r>
              <a:rPr lang="en-US" sz="1800" b="0" i="0" u="none" strike="noStrike" kern="1200" dirty="0">
                <a:solidFill>
                  <a:srgbClr val="000000"/>
                </a:solidFill>
                <a:effectLst/>
                <a:latin typeface="Arial" panose="020B0604020202020204" pitchFamily="34" charset="0"/>
              </a:rPr>
              <a:t>Requires State freight plans to include several new requirements in categories such as adequacy of commercial motor vehicle parking and rest facilities, supply chain cargo flows, inventory or commercial ports, impacts of e-commerce, and strategies and goals to address impacts of freight movement on the environment</a:t>
            </a:r>
            <a:endParaRPr lang="en-US" sz="1800" b="0" i="0" u="none" strike="noStrike" dirty="0">
              <a:effectLst/>
              <a:latin typeface="Arial" panose="020B0604020202020204" pitchFamily="34" charset="0"/>
            </a:endParaRPr>
          </a:p>
          <a:p>
            <a:pPr marL="0" marR="0" indent="0" algn="l" rtl="0" eaLnBrk="1" fontAlgn="t"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State freight advisory committees</a:t>
            </a:r>
            <a:endParaRPr lang="en-US" sz="1800" b="0" i="0" u="none" strike="noStrike" dirty="0">
              <a:effectLst/>
              <a:latin typeface="Arial" panose="020B0604020202020204" pitchFamily="34" charset="0"/>
            </a:endParaRPr>
          </a:p>
          <a:p>
            <a:pPr marL="0" marR="0" indent="0" algn="l" rtl="0" eaLnBrk="1" fontAlgn="t" latinLnBrk="0" hangingPunct="1">
              <a:spcBef>
                <a:spcPts val="0"/>
              </a:spcBef>
              <a:spcAft>
                <a:spcPts val="0"/>
              </a:spcAft>
            </a:pPr>
            <a:r>
              <a:rPr lang="en-US" sz="1800" b="0" i="0" u="none" strike="noStrike" kern="1200" dirty="0">
                <a:solidFill>
                  <a:srgbClr val="000000"/>
                </a:solidFill>
                <a:effectLst/>
                <a:latin typeface="Arial" panose="020B0604020202020204" pitchFamily="34" charset="0"/>
              </a:rPr>
              <a:t>(§21107)</a:t>
            </a:r>
            <a:endParaRPr lang="en-US"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300"/>
              </a:spcAft>
            </a:pPr>
            <a:r>
              <a:rPr lang="en-US" sz="1800" b="0" i="0" u="none" strike="noStrike" kern="1200" dirty="0">
                <a:solidFill>
                  <a:srgbClr val="000000"/>
                </a:solidFill>
                <a:effectLst/>
                <a:latin typeface="Arial" panose="020B0604020202020204" pitchFamily="34" charset="0"/>
              </a:rPr>
              <a:t>Expands the list of organizational perspectives to be represented on a state freight advisory committee</a:t>
            </a:r>
            <a:endParaRPr lang="en-US"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300"/>
              </a:spcAft>
            </a:pPr>
            <a:r>
              <a:rPr lang="en-US" sz="1800" b="0" i="0" u="none" strike="noStrike" kern="1200" dirty="0">
                <a:solidFill>
                  <a:srgbClr val="000000"/>
                </a:solidFill>
                <a:effectLst/>
                <a:latin typeface="Arial" panose="020B0604020202020204" pitchFamily="34" charset="0"/>
              </a:rPr>
              <a:t>establishes qualifications for advisory committee members</a:t>
            </a:r>
            <a:endParaRPr lang="en-US" sz="1800" b="0" i="0" u="none" strike="noStrike" dirty="0">
              <a:effectLst/>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strike="noStrike" baseline="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15</a:t>
            </a:fld>
            <a:endParaRPr lang="en-US"/>
          </a:p>
        </p:txBody>
      </p:sp>
    </p:spTree>
    <p:extLst>
      <p:ext uri="{BB962C8B-B14F-4D97-AF65-F5344CB8AC3E}">
        <p14:creationId xmlns:p14="http://schemas.microsoft.com/office/powerpoint/2010/main" val="1012490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16</a:t>
            </a:fld>
            <a:endParaRPr lang="en-US"/>
          </a:p>
        </p:txBody>
      </p:sp>
    </p:spTree>
    <p:extLst>
      <p:ext uri="{BB962C8B-B14F-4D97-AF65-F5344CB8AC3E}">
        <p14:creationId xmlns:p14="http://schemas.microsoft.com/office/powerpoint/2010/main" val="1999261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17</a:t>
            </a:fld>
            <a:endParaRPr lang="en-US"/>
          </a:p>
        </p:txBody>
      </p:sp>
    </p:spTree>
    <p:extLst>
      <p:ext uri="{BB962C8B-B14F-4D97-AF65-F5344CB8AC3E}">
        <p14:creationId xmlns:p14="http://schemas.microsoft.com/office/powerpoint/2010/main" val="3334587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18</a:t>
            </a:fld>
            <a:endParaRPr lang="en-US"/>
          </a:p>
        </p:txBody>
      </p:sp>
      <p:sp>
        <p:nvSpPr>
          <p:cNvPr id="7" name="Slide Image Placeholder 6">
            <a:extLst>
              <a:ext uri="{FF2B5EF4-FFF2-40B4-BE49-F238E27FC236}">
                <a16:creationId xmlns:a16="http://schemas.microsoft.com/office/drawing/2014/main" id="{9D696752-1726-4D07-90D1-91F165417A2E}"/>
              </a:ext>
            </a:extLst>
          </p:cNvPr>
          <p:cNvSpPr>
            <a:spLocks noGrp="1" noRot="1" noChangeAspect="1"/>
          </p:cNvSpPr>
          <p:nvPr>
            <p:ph type="sldImg"/>
          </p:nvPr>
        </p:nvSpPr>
        <p:spPr/>
      </p:sp>
      <p:sp>
        <p:nvSpPr>
          <p:cNvPr id="5" name="Notes Placeholder 2">
            <a:extLst>
              <a:ext uri="{FF2B5EF4-FFF2-40B4-BE49-F238E27FC236}">
                <a16:creationId xmlns:a16="http://schemas.microsoft.com/office/drawing/2014/main" id="{CD8A4A4B-0806-45BC-BE17-66C63FF23E99}"/>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endParaRPr lang="en-US"/>
          </a:p>
        </p:txBody>
      </p:sp>
    </p:spTree>
    <p:extLst>
      <p:ext uri="{BB962C8B-B14F-4D97-AF65-F5344CB8AC3E}">
        <p14:creationId xmlns:p14="http://schemas.microsoft.com/office/powerpoint/2010/main" val="1251595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
        <p:nvSpPr>
          <p:cNvPr id="5" name="Notes Placeholder 2">
            <a:extLst>
              <a:ext uri="{FF2B5EF4-FFF2-40B4-BE49-F238E27FC236}">
                <a16:creationId xmlns:a16="http://schemas.microsoft.com/office/drawing/2014/main" id="{A69F3E2D-B9C8-4DDF-BE68-F3902DEEC847}"/>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buFont typeface="Arial" panose="020B0604020202020204" pitchFamily="34" charset="0"/>
              <a:buNone/>
            </a:pPr>
            <a:endParaRPr lang="en-US"/>
          </a:p>
        </p:txBody>
      </p:sp>
    </p:spTree>
    <p:extLst>
      <p:ext uri="{BB962C8B-B14F-4D97-AF65-F5344CB8AC3E}">
        <p14:creationId xmlns:p14="http://schemas.microsoft.com/office/powerpoint/2010/main" val="1009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a:t>
            </a:fld>
            <a:endParaRPr lang="en-US"/>
          </a:p>
        </p:txBody>
      </p:sp>
    </p:spTree>
    <p:extLst>
      <p:ext uri="{BB962C8B-B14F-4D97-AF65-F5344CB8AC3E}">
        <p14:creationId xmlns:p14="http://schemas.microsoft.com/office/powerpoint/2010/main" val="2756701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Memorandum - ACTION: Federal-Aid Guidance Non-Federal Matching Requirements, May 15, 2019 (dot.gov)</a:t>
            </a: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21</a:t>
            </a:fld>
            <a:endParaRPr lang="en-US"/>
          </a:p>
        </p:txBody>
      </p:sp>
    </p:spTree>
    <p:extLst>
      <p:ext uri="{BB962C8B-B14F-4D97-AF65-F5344CB8AC3E}">
        <p14:creationId xmlns:p14="http://schemas.microsoft.com/office/powerpoint/2010/main" val="28589174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404040"/>
                </a:solidFill>
                <a:effectLst/>
                <a:latin typeface="Roboto" panose="02000000000000000000" pitchFamily="2" charset="0"/>
              </a:rPr>
              <a:t>Transportation Enhancement Projects</a:t>
            </a:r>
            <a:r>
              <a:rPr lang="en-US" b="0" i="0" dirty="0">
                <a:solidFill>
                  <a:srgbClr val="404040"/>
                </a:solidFill>
                <a:effectLst/>
                <a:latin typeface="Roboto" panose="02000000000000000000" pitchFamily="2" charset="0"/>
              </a:rPr>
              <a:t> - Funds from other Federal agencies may count toward the non-federal share of transportation enhancement projects. See </a:t>
            </a:r>
            <a:r>
              <a:rPr lang="en-US" b="0" i="0" u="sng" dirty="0">
                <a:solidFill>
                  <a:srgbClr val="C93900"/>
                </a:solidFill>
                <a:effectLst/>
                <a:latin typeface="Roboto" panose="02000000000000000000" pitchFamily="2" charset="0"/>
                <a:hlinkClick r:id="rId3"/>
              </a:rPr>
              <a:t>23 U.S.C. 133(e)(5)(C)(ii)</a:t>
            </a:r>
            <a:r>
              <a:rPr lang="en-US" b="0" i="0" dirty="0">
                <a:solidFill>
                  <a:srgbClr val="404040"/>
                </a:solidFill>
                <a:effectLst/>
                <a:latin typeface="Roboto" panose="02000000000000000000" pitchFamily="2" charset="0"/>
              </a:rPr>
              <a:t> on the innovative financing of transportation enhancement activities.</a:t>
            </a:r>
          </a:p>
          <a:p>
            <a:pPr algn="l">
              <a:buFont typeface="+mj-lt"/>
              <a:buAutoNum type="arabicPeriod"/>
            </a:pPr>
            <a:r>
              <a:rPr lang="en-US" b="1" i="0" dirty="0">
                <a:solidFill>
                  <a:srgbClr val="404040"/>
                </a:solidFill>
                <a:effectLst/>
                <a:latin typeface="Roboto" panose="02000000000000000000" pitchFamily="2" charset="0"/>
              </a:rPr>
              <a:t>Federal Land Management Agency Funds for Scenic Byways</a:t>
            </a:r>
            <a:r>
              <a:rPr lang="en-US" b="0" i="0" dirty="0">
                <a:solidFill>
                  <a:srgbClr val="404040"/>
                </a:solidFill>
                <a:effectLst/>
                <a:latin typeface="Roboto" panose="02000000000000000000" pitchFamily="2" charset="0"/>
              </a:rPr>
              <a:t> - </a:t>
            </a:r>
            <a:r>
              <a:rPr lang="en-US" b="0" i="0" u="sng" dirty="0">
                <a:solidFill>
                  <a:srgbClr val="C93900"/>
                </a:solidFill>
                <a:effectLst/>
                <a:latin typeface="Roboto" panose="02000000000000000000" pitchFamily="2" charset="0"/>
                <a:hlinkClick r:id="rId4"/>
              </a:rPr>
              <a:t>23 U.S.C. 162(f)</a:t>
            </a:r>
            <a:r>
              <a:rPr lang="en-US" b="0" i="0" dirty="0">
                <a:solidFill>
                  <a:srgbClr val="404040"/>
                </a:solidFill>
                <a:effectLst/>
                <a:latin typeface="Roboto" panose="02000000000000000000" pitchFamily="2" charset="0"/>
              </a:rPr>
              <a:t> allows a Federal land management agency to use funds authorized for use by the agency as the non-Federal share in the case of any scenic byway project along a public road that provides access to or within Federal or Indian land.</a:t>
            </a:r>
          </a:p>
          <a:p>
            <a:pPr algn="l">
              <a:buFont typeface="+mj-lt"/>
              <a:buAutoNum type="arabicPeriod"/>
            </a:pPr>
            <a:r>
              <a:rPr lang="en-US" b="1" i="0" dirty="0">
                <a:solidFill>
                  <a:srgbClr val="404040"/>
                </a:solidFill>
                <a:effectLst/>
                <a:latin typeface="Roboto" panose="02000000000000000000" pitchFamily="2" charset="0"/>
              </a:rPr>
              <a:t>Funds from Federal Land Management Agencies in General</a:t>
            </a:r>
            <a:r>
              <a:rPr lang="en-US" b="0" i="0" dirty="0">
                <a:solidFill>
                  <a:srgbClr val="404040"/>
                </a:solidFill>
                <a:effectLst/>
                <a:latin typeface="Roboto" panose="02000000000000000000" pitchFamily="2" charset="0"/>
              </a:rPr>
              <a:t> - These funds may be used as a nonfederal match on all Title 23 projects, as well as public transportation projects under Chapter 53 of Title 49. Federal land management agencies manage federally owned land, which comprises nearly 30 percent of all U.S. land. Almost all of this land is managed by three departments: 1) the Department of Agriculture through the Forest Service; 2) the Department of Interior through the Bureau of Land Management, Fish and Wildlife Service, and National Park Service; and 3) the Department of Defense primarily through the Army Corps of Engineers. See </a:t>
            </a:r>
            <a:r>
              <a:rPr lang="en-US" b="0" i="0" u="sng" dirty="0">
                <a:solidFill>
                  <a:srgbClr val="C93900"/>
                </a:solidFill>
                <a:effectLst/>
                <a:latin typeface="Roboto" panose="02000000000000000000" pitchFamily="2" charset="0"/>
                <a:hlinkClick r:id="rId5"/>
              </a:rPr>
              <a:t>23 U.S.C. 120(k)</a:t>
            </a:r>
            <a:r>
              <a:rPr lang="en-US" b="0" i="0" dirty="0">
                <a:solidFill>
                  <a:srgbClr val="404040"/>
                </a:solidFill>
                <a:effectLst/>
                <a:latin typeface="Roboto" panose="02000000000000000000" pitchFamily="2" charset="0"/>
              </a:rPr>
              <a:t> on the use of Federal Land Management Agency funds.</a:t>
            </a:r>
          </a:p>
          <a:p>
            <a:pPr algn="l">
              <a:buFont typeface="+mj-lt"/>
              <a:buAutoNum type="arabicPeriod"/>
            </a:pPr>
            <a:r>
              <a:rPr lang="en-US" b="1" i="0" dirty="0">
                <a:solidFill>
                  <a:srgbClr val="404040"/>
                </a:solidFill>
                <a:effectLst/>
                <a:latin typeface="Roboto" panose="02000000000000000000" pitchFamily="2" charset="0"/>
              </a:rPr>
              <a:t>Funds from the Federal Lands Highway Program</a:t>
            </a:r>
            <a:r>
              <a:rPr lang="en-US" b="0" i="0" dirty="0">
                <a:solidFill>
                  <a:srgbClr val="404040"/>
                </a:solidFill>
                <a:effectLst/>
                <a:latin typeface="Roboto" panose="02000000000000000000" pitchFamily="2" charset="0"/>
              </a:rPr>
              <a:t> - These funds may be used as a nonfederal match on all Title 23 projects, as well as public transportation projects under Chapter 53 of Title 49 that provide such access. </a:t>
            </a:r>
            <a:r>
              <a:rPr lang="en-US" b="0" i="0" u="sng" dirty="0">
                <a:solidFill>
                  <a:srgbClr val="C93900"/>
                </a:solidFill>
                <a:effectLst/>
                <a:latin typeface="Roboto" panose="02000000000000000000" pitchFamily="2" charset="0"/>
                <a:hlinkClick r:id="rId5"/>
              </a:rPr>
              <a:t>See 23 U.S.C. 120(l)</a:t>
            </a:r>
            <a:r>
              <a:rPr lang="en-US" b="0" i="0" dirty="0">
                <a:solidFill>
                  <a:srgbClr val="404040"/>
                </a:solidFill>
                <a:effectLst/>
                <a:latin typeface="Roboto" panose="02000000000000000000" pitchFamily="2" charset="0"/>
              </a:rPr>
              <a:t> on the use of Federal Lands Highways Program funds.</a:t>
            </a:r>
          </a:p>
          <a:p>
            <a:pPr algn="l">
              <a:buFont typeface="+mj-lt"/>
              <a:buAutoNum type="arabicPeriod"/>
            </a:pPr>
            <a:r>
              <a:rPr lang="en-US" b="1" i="0" dirty="0">
                <a:solidFill>
                  <a:srgbClr val="404040"/>
                </a:solidFill>
                <a:effectLst/>
                <a:latin typeface="Roboto" panose="02000000000000000000" pitchFamily="2" charset="0"/>
              </a:rPr>
              <a:t>Recreational Trails Program (RTP)</a:t>
            </a:r>
            <a:r>
              <a:rPr lang="en-US" b="0" i="0" dirty="0">
                <a:solidFill>
                  <a:srgbClr val="404040"/>
                </a:solidFill>
                <a:effectLst/>
                <a:latin typeface="Roboto" panose="02000000000000000000" pitchFamily="2" charset="0"/>
              </a:rPr>
              <a:t> - </a:t>
            </a:r>
            <a:r>
              <a:rPr lang="en-US" b="0" i="0" u="sng" dirty="0">
                <a:solidFill>
                  <a:srgbClr val="C93900"/>
                </a:solidFill>
                <a:effectLst/>
                <a:latin typeface="Roboto" panose="02000000000000000000" pitchFamily="2" charset="0"/>
                <a:hlinkClick r:id="rId6"/>
              </a:rPr>
              <a:t>23 U.S.C. 206</a:t>
            </a:r>
            <a:r>
              <a:rPr lang="en-US" b="0" i="0" dirty="0">
                <a:solidFill>
                  <a:srgbClr val="404040"/>
                </a:solidFill>
                <a:effectLst/>
                <a:latin typeface="Roboto" panose="02000000000000000000" pitchFamily="2" charset="0"/>
              </a:rPr>
              <a:t> on the Recreational Trails Program offers other opportunities to use Federal funds as a match. Further detail is available in </a:t>
            </a:r>
            <a:r>
              <a:rPr lang="en-US" b="0" i="0" u="sng" dirty="0">
                <a:solidFill>
                  <a:srgbClr val="C93900"/>
                </a:solidFill>
                <a:effectLst/>
                <a:latin typeface="Roboto" panose="02000000000000000000" pitchFamily="2" charset="0"/>
                <a:hlinkClick r:id="rId7"/>
              </a:rPr>
              <a:t>RTP Program guidance</a:t>
            </a:r>
            <a:r>
              <a:rPr lang="en-US" b="0" i="0" dirty="0">
                <a:solidFill>
                  <a:srgbClr val="404040"/>
                </a:solidFill>
                <a:effectLst/>
                <a:latin typeface="Roboto" panose="02000000000000000000" pitchFamily="2" charset="0"/>
              </a:rPr>
              <a:t>.</a:t>
            </a:r>
          </a:p>
          <a:p>
            <a:pPr algn="l">
              <a:buFont typeface="+mj-lt"/>
              <a:buAutoNum type="arabicPeriod"/>
            </a:pPr>
            <a:r>
              <a:rPr lang="en-US" b="1" i="0" dirty="0">
                <a:solidFill>
                  <a:srgbClr val="404040"/>
                </a:solidFill>
                <a:effectLst/>
                <a:latin typeface="Roboto" panose="02000000000000000000" pitchFamily="2" charset="0"/>
              </a:rPr>
              <a:t>TIFIA</a:t>
            </a:r>
            <a:r>
              <a:rPr lang="en-US" b="0" i="0" dirty="0">
                <a:solidFill>
                  <a:srgbClr val="404040"/>
                </a:solidFill>
                <a:effectLst/>
                <a:latin typeface="Roboto" panose="02000000000000000000" pitchFamily="2" charset="0"/>
              </a:rPr>
              <a:t> - The proceeds of a secured TIFIA loan may be used for any non-Federal share of project costs required under Title 23 or Chapter 53 of Title 49, if the loan is repayable from non-Federal funds. </a:t>
            </a:r>
            <a:r>
              <a:rPr lang="en-US" b="0" i="0" u="sng" dirty="0">
                <a:solidFill>
                  <a:srgbClr val="C93900"/>
                </a:solidFill>
                <a:effectLst/>
                <a:latin typeface="Roboto" panose="02000000000000000000" pitchFamily="2" charset="0"/>
                <a:hlinkClick r:id="rId8"/>
              </a:rPr>
              <a:t>See 23 U.S.C. 603(b)(8)</a:t>
            </a:r>
            <a:r>
              <a:rPr lang="en-US" b="0" i="0" dirty="0">
                <a:solidFill>
                  <a:srgbClr val="404040"/>
                </a:solidFill>
                <a:effectLst/>
                <a:latin typeface="Roboto" panose="02000000000000000000" pitchFamily="2" charset="0"/>
              </a:rPr>
              <a:t> on the terms and limitations of a TIFIA loan.</a:t>
            </a: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22</a:t>
            </a:fld>
            <a:endParaRPr lang="en-US"/>
          </a:p>
        </p:txBody>
      </p:sp>
    </p:spTree>
    <p:extLst>
      <p:ext uri="{BB962C8B-B14F-4D97-AF65-F5344CB8AC3E}">
        <p14:creationId xmlns:p14="http://schemas.microsoft.com/office/powerpoint/2010/main" val="2260615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04040"/>
                </a:solidFill>
                <a:effectLst/>
                <a:latin typeface="Roboto" panose="02000000000000000000" pitchFamily="2" charset="0"/>
              </a:rPr>
              <a:t>For example, the Federal share could start out at 100 percent and taper off to zero as the project nears completion.</a:t>
            </a:r>
          </a:p>
          <a:p>
            <a:pPr algn="l"/>
            <a:r>
              <a:rPr lang="en-US" b="0" i="0" dirty="0">
                <a:solidFill>
                  <a:srgbClr val="404040"/>
                </a:solidFill>
                <a:effectLst/>
                <a:latin typeface="Roboto" panose="02000000000000000000" pitchFamily="2" charset="0"/>
              </a:rPr>
              <a:t>Under a tapered match agreement, the non-Federal matching ratio is imposed on the project as defined in the project agreement, rather than individual progress payments. Division Administrators and Division Directors must continue to authorize tapered match based on the merits of each project and ensure the authorized Federal obligation is not exceeded and complies with tapered match requirements.</a:t>
            </a:r>
          </a:p>
          <a:p>
            <a:pPr algn="l"/>
            <a:r>
              <a:rPr lang="en-US" b="0" i="0" dirty="0">
                <a:solidFill>
                  <a:srgbClr val="404040"/>
                </a:solidFill>
                <a:effectLst/>
                <a:latin typeface="Roboto" panose="02000000000000000000" pitchFamily="2" charset="0"/>
              </a:rPr>
              <a:t>With tapering, a state can advance a project before fully securing bond and capital market financing. Tapered match may also be useful when the project sponsor lacks the funds needed to match a Federal-aid project at the start, but will accumulate the match over the life of the project. For example, this technique may facilitate a project when a new local tax has recently been enacted. Using tapered match, the project can move forward immediately with 100 percent Federal funds, allowing time for the new tax revenues to accumulate. The use of tapered match also may help a state overcome near-term gaps in state matching funds.</a:t>
            </a: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24</a:t>
            </a:fld>
            <a:endParaRPr lang="en-US"/>
          </a:p>
        </p:txBody>
      </p:sp>
    </p:spTree>
    <p:extLst>
      <p:ext uri="{BB962C8B-B14F-4D97-AF65-F5344CB8AC3E}">
        <p14:creationId xmlns:p14="http://schemas.microsoft.com/office/powerpoint/2010/main" val="4100625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04040"/>
                </a:solidFill>
                <a:effectLst/>
                <a:latin typeface="Roboto" panose="02000000000000000000" pitchFamily="2" charset="0"/>
              </a:rPr>
              <a:t> The requirements of Titles 23 and 49 apply to SIB repayments from Federal and non-Federal sources. All repayments are considered to be Federal funds.</a:t>
            </a:r>
          </a:p>
          <a:p>
            <a:pPr algn="l"/>
            <a:r>
              <a:rPr lang="en-US" b="0" i="0" dirty="0">
                <a:solidFill>
                  <a:srgbClr val="404040"/>
                </a:solidFill>
                <a:effectLst/>
                <a:latin typeface="Roboto" panose="02000000000000000000" pitchFamily="2" charset="0"/>
              </a:rPr>
              <a:t>SIBs give states the capacity to increase make more efficient use of its transportation funds and significantly leverage Federal resources by attracting non-Federal public and private investment. Alternatively, SIB capital can be used as collateral to borrow in the bond market or to establish a guaranteed reserve fund. Loan demand, timing of needs, and debt financing considerations are factors to be weighed by states in evaluating a leveraged SIB approach.</a:t>
            </a:r>
          </a:p>
          <a:p>
            <a:pPr algn="l"/>
            <a:r>
              <a:rPr lang="en-US" b="0" i="0" dirty="0">
                <a:solidFill>
                  <a:srgbClr val="404040"/>
                </a:solidFill>
                <a:effectLst/>
                <a:latin typeface="Roboto" panose="02000000000000000000" pitchFamily="2" charset="0"/>
              </a:rPr>
              <a:t>SIBs are capitalized with Federal-aid surface transportation funds and matching State funds. (Several states have established SIBs or separate SIB accounts capitalized solely with state funds.) As loans or other credit assistance forms are repaid to the SIB, its initial capital is replenished and can be used to support a new cycle of projects.</a:t>
            </a: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25</a:t>
            </a:fld>
            <a:endParaRPr lang="en-US"/>
          </a:p>
        </p:txBody>
      </p:sp>
    </p:spTree>
    <p:extLst>
      <p:ext uri="{BB962C8B-B14F-4D97-AF65-F5344CB8AC3E}">
        <p14:creationId xmlns:p14="http://schemas.microsoft.com/office/powerpoint/2010/main" val="1097846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000000"/>
                </a:solidFill>
                <a:effectLst/>
                <a:latin typeface="open_sansregular"/>
              </a:rPr>
              <a:t>What is reasonable depends upon a variety of considerations and circumstances, including-</a:t>
            </a:r>
          </a:p>
          <a:p>
            <a:pPr algn="l" fontAlgn="base"/>
            <a:r>
              <a:rPr lang="en-US" b="0" i="0" dirty="0">
                <a:solidFill>
                  <a:srgbClr val="000000"/>
                </a:solidFill>
                <a:effectLst/>
                <a:latin typeface="open_sansregular"/>
              </a:rPr>
              <a:t>           (1) Whether it is the type of cost generally recognized as ordinary and necessary for the conduct of the contractor’s business or the contract performance;</a:t>
            </a:r>
          </a:p>
          <a:p>
            <a:pPr algn="l" fontAlgn="base"/>
            <a:r>
              <a:rPr lang="en-US" b="0" i="0" dirty="0">
                <a:solidFill>
                  <a:srgbClr val="000000"/>
                </a:solidFill>
                <a:effectLst/>
                <a:latin typeface="open_sansregular"/>
              </a:rPr>
              <a:t>           (2) Generally accepted sound business practices, arm’s-length bargaining, and Federal and State laws and regulations;</a:t>
            </a:r>
          </a:p>
          <a:p>
            <a:pPr algn="l" fontAlgn="base"/>
            <a:r>
              <a:rPr lang="en-US" b="0" i="0" dirty="0">
                <a:solidFill>
                  <a:srgbClr val="000000"/>
                </a:solidFill>
                <a:effectLst/>
                <a:latin typeface="open_sansregular"/>
              </a:rPr>
              <a:t>           (3) The contractor’s responsibilities to the Government, other customers, the owners of the business, employees, and the public at large; and</a:t>
            </a:r>
          </a:p>
          <a:p>
            <a:pPr algn="l" fontAlgn="base"/>
            <a:r>
              <a:rPr lang="en-US" b="0" i="0" dirty="0">
                <a:solidFill>
                  <a:srgbClr val="000000"/>
                </a:solidFill>
                <a:effectLst/>
                <a:latin typeface="open_sansregular"/>
              </a:rPr>
              <a:t>           (4) Any significant deviations from the contractor’s established practices.</a:t>
            </a: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28</a:t>
            </a:fld>
            <a:endParaRPr lang="en-US"/>
          </a:p>
        </p:txBody>
      </p:sp>
    </p:spTree>
    <p:extLst>
      <p:ext uri="{BB962C8B-B14F-4D97-AF65-F5344CB8AC3E}">
        <p14:creationId xmlns:p14="http://schemas.microsoft.com/office/powerpoint/2010/main" val="2547310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000000"/>
                </a:solidFill>
                <a:effectLst/>
                <a:latin typeface="open_sansregular"/>
              </a:rPr>
              <a:t>A cost is allocable if it is assignable or chargeable to one or more </a:t>
            </a:r>
            <a:r>
              <a:rPr lang="en-US" b="0" i="0" dirty="0">
                <a:solidFill>
                  <a:srgbClr val="000000"/>
                </a:solidFill>
                <a:effectLst/>
                <a:latin typeface="inherit"/>
              </a:rPr>
              <a:t>cost objectives</a:t>
            </a:r>
            <a:r>
              <a:rPr lang="en-US" b="0" i="0" dirty="0">
                <a:solidFill>
                  <a:srgbClr val="000000"/>
                </a:solidFill>
                <a:effectLst/>
                <a:latin typeface="open_sansregular"/>
              </a:rPr>
              <a:t> on the basis of relative benefits received or other equitable relationships. Subject to the foregoing, a cost is allocable to a Government contract if it-</a:t>
            </a:r>
          </a:p>
          <a:p>
            <a:pPr algn="l" fontAlgn="base"/>
            <a:r>
              <a:rPr lang="en-US" b="0" i="0" dirty="0">
                <a:solidFill>
                  <a:srgbClr val="000000"/>
                </a:solidFill>
                <a:effectLst/>
                <a:latin typeface="open_sansregular"/>
              </a:rPr>
              <a:t>      (a) Is incurred specifically for the contract;</a:t>
            </a:r>
          </a:p>
          <a:p>
            <a:pPr algn="l" fontAlgn="base"/>
            <a:r>
              <a:rPr lang="en-US" b="0" i="0" dirty="0">
                <a:solidFill>
                  <a:srgbClr val="000000"/>
                </a:solidFill>
                <a:effectLst/>
                <a:latin typeface="open_sansregular"/>
              </a:rPr>
              <a:t>      (b) Benefits both the contract and other work, and can be distributed to them in reasonable proportion to the benefits received; or</a:t>
            </a:r>
          </a:p>
          <a:p>
            <a:pPr algn="l" fontAlgn="base"/>
            <a:r>
              <a:rPr lang="en-US" b="0" i="0" dirty="0">
                <a:solidFill>
                  <a:srgbClr val="000000"/>
                </a:solidFill>
                <a:effectLst/>
                <a:latin typeface="open_sansregular"/>
              </a:rPr>
              <a:t>      (c) Is necessary to the overall operation of the business, although a direct relationship to any particular cost objective cannot be shown.</a:t>
            </a: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29</a:t>
            </a:fld>
            <a:endParaRPr lang="en-US"/>
          </a:p>
        </p:txBody>
      </p:sp>
    </p:spTree>
    <p:extLst>
      <p:ext uri="{BB962C8B-B14F-4D97-AF65-F5344CB8AC3E}">
        <p14:creationId xmlns:p14="http://schemas.microsoft.com/office/powerpoint/2010/main" val="10816979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600"/>
              </a:spcAft>
            </a:pPr>
            <a:r>
              <a:rPr lang="en-US" sz="1100" b="0" i="0" dirty="0">
                <a:solidFill>
                  <a:srgbClr val="000000"/>
                </a:solidFill>
                <a:effectLst/>
                <a:latin typeface="Times New Roman" panose="02020603050405020304" pitchFamily="18" charset="0"/>
              </a:rPr>
              <a:t>The table on the following page lists expenses that generally are ineligible for cost reimbursement on Government contracts (either as direct or indirect costs). The list is not all inclusive, but it identifies many types of costs commonly incurred by engineering consultants.</a:t>
            </a:r>
          </a:p>
          <a:p>
            <a:pPr marL="0" marR="0" indent="0" algn="l">
              <a:spcBef>
                <a:spcPts val="0"/>
              </a:spcBef>
              <a:spcAft>
                <a:spcPts val="100"/>
              </a:spcAft>
            </a:pPr>
            <a:r>
              <a:rPr lang="en-US" sz="1100" b="0" i="0" spc="-25" dirty="0">
                <a:solidFill>
                  <a:srgbClr val="000000"/>
                </a:solidFill>
                <a:effectLst/>
                <a:latin typeface="Arial Black" panose="020B0A04020102020204" pitchFamily="34" charset="0"/>
              </a:rPr>
              <a:t>Vehicle Costs</a:t>
            </a:r>
          </a:p>
          <a:p>
            <a:pPr marL="0" marR="0" algn="l">
              <a:spcBef>
                <a:spcPts val="0"/>
              </a:spcBef>
              <a:spcAft>
                <a:spcPts val="600"/>
              </a:spcAft>
            </a:pPr>
            <a:r>
              <a:rPr lang="en-US" sz="1100" b="0" i="0" dirty="0">
                <a:solidFill>
                  <a:srgbClr val="000000"/>
                </a:solidFill>
                <a:effectLst/>
                <a:latin typeface="Times New Roman" panose="02020603050405020304" pitchFamily="18" charset="0"/>
              </a:rPr>
              <a:t>In cases where transportation costs and consultant-owned or -leased vehicles are involved, only the portion of mileage incurred in connection with company business are allowable; accordingly, engineering consultants are encouraged to maintain mileage logs. Auto lease payments incurred without a documented business purpose do not meet the criteria contained in FAR 31.206-46(d); therefore, these costs are unallowable in full. Related costs such as insurance, gasoline, and car repair also would be unallowable. Extra scrutiny should be applied to costs associated with luxury vehicles.</a:t>
            </a:r>
          </a:p>
          <a:p>
            <a:pPr marL="0" marR="0" algn="l">
              <a:spcBef>
                <a:spcPts val="0"/>
              </a:spcBef>
              <a:spcAft>
                <a:spcPts val="600"/>
              </a:spcAft>
            </a:pPr>
            <a:endParaRPr lang="en-US" b="0" i="0" dirty="0">
              <a:solidFill>
                <a:srgbClr val="000000"/>
              </a:solidFill>
              <a:effectLst/>
              <a:latin typeface="open_sansregular"/>
            </a:endParaRPr>
          </a:p>
          <a:p>
            <a:pPr marL="0" marR="0" algn="l">
              <a:spcBef>
                <a:spcPts val="0"/>
              </a:spcBef>
              <a:spcAft>
                <a:spcPts val="600"/>
              </a:spcAft>
            </a:pPr>
            <a:r>
              <a:rPr lang="en-US" b="0" i="0" dirty="0">
                <a:solidFill>
                  <a:srgbClr val="000000"/>
                </a:solidFill>
                <a:effectLst/>
                <a:latin typeface="open_sansregular"/>
              </a:rPr>
              <a:t>***The applicable portion of any income, rebate, allowance or other credit relating to any allowable cost and received by or accruing to the contractor shall be credited to the Government either as a cost reduction or by cash refund.  So, what is your state’s process?</a:t>
            </a:r>
            <a:endParaRPr lang="en-US" sz="1100" b="0" i="0" dirty="0">
              <a:solidFill>
                <a:srgbClr val="000000"/>
              </a:solidFill>
              <a:effectLst/>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30</a:t>
            </a:fld>
            <a:endParaRPr lang="en-US"/>
          </a:p>
        </p:txBody>
      </p:sp>
    </p:spTree>
    <p:extLst>
      <p:ext uri="{BB962C8B-B14F-4D97-AF65-F5344CB8AC3E}">
        <p14:creationId xmlns:p14="http://schemas.microsoft.com/office/powerpoint/2010/main" val="27597222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31</a:t>
            </a:fld>
            <a:endParaRPr lang="en-US"/>
          </a:p>
        </p:txBody>
      </p:sp>
    </p:spTree>
    <p:extLst>
      <p:ext uri="{BB962C8B-B14F-4D97-AF65-F5344CB8AC3E}">
        <p14:creationId xmlns:p14="http://schemas.microsoft.com/office/powerpoint/2010/main" val="1360907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a:t>
            </a:fld>
            <a:endParaRPr lang="en-US"/>
          </a:p>
        </p:txBody>
      </p:sp>
    </p:spTree>
    <p:extLst>
      <p:ext uri="{BB962C8B-B14F-4D97-AF65-F5344CB8AC3E}">
        <p14:creationId xmlns:p14="http://schemas.microsoft.com/office/powerpoint/2010/main" val="152627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183" y="4559920"/>
            <a:ext cx="5850835" cy="4653528"/>
          </a:xfrm>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a:t>
            </a:fld>
            <a:endParaRPr lang="en-US"/>
          </a:p>
        </p:txBody>
      </p:sp>
    </p:spTree>
    <p:extLst>
      <p:ext uri="{BB962C8B-B14F-4D97-AF65-F5344CB8AC3E}">
        <p14:creationId xmlns:p14="http://schemas.microsoft.com/office/powerpoint/2010/main" val="3441440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5</a:t>
            </a:fld>
            <a:endParaRPr lang="en-US"/>
          </a:p>
        </p:txBody>
      </p:sp>
    </p:spTree>
    <p:extLst>
      <p:ext uri="{BB962C8B-B14F-4D97-AF65-F5344CB8AC3E}">
        <p14:creationId xmlns:p14="http://schemas.microsoft.com/office/powerpoint/2010/main" val="2821255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a:t>
            </a:fld>
            <a:endParaRPr lang="en-US"/>
          </a:p>
        </p:txBody>
      </p:sp>
    </p:spTree>
    <p:extLst>
      <p:ext uri="{BB962C8B-B14F-4D97-AF65-F5344CB8AC3E}">
        <p14:creationId xmlns:p14="http://schemas.microsoft.com/office/powerpoint/2010/main" val="80616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7</a:t>
            </a:fld>
            <a:endParaRPr lang="en-US"/>
          </a:p>
        </p:txBody>
      </p:sp>
    </p:spTree>
    <p:extLst>
      <p:ext uri="{BB962C8B-B14F-4D97-AF65-F5344CB8AC3E}">
        <p14:creationId xmlns:p14="http://schemas.microsoft.com/office/powerpoint/2010/main" val="1527787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8</a:t>
            </a:fld>
            <a:endParaRPr lang="en-US"/>
          </a:p>
        </p:txBody>
      </p:sp>
      <p:sp>
        <p:nvSpPr>
          <p:cNvPr id="13" name="Slide Image Placeholder 12"/>
          <p:cNvSpPr>
            <a:spLocks noGrp="1" noRot="1" noChangeAspect="1"/>
          </p:cNvSpPr>
          <p:nvPr>
            <p:ph type="sldImg"/>
          </p:nvPr>
        </p:nvSpPr>
        <p:spPr/>
      </p:sp>
      <p:sp>
        <p:nvSpPr>
          <p:cNvPr id="5" name="Notes Placeholder 4">
            <a:extLst>
              <a:ext uri="{FF2B5EF4-FFF2-40B4-BE49-F238E27FC236}">
                <a16:creationId xmlns:a16="http://schemas.microsoft.com/office/drawing/2014/main" id="{1F803054-D0D1-42DF-90D6-4834AF7C3BD2}"/>
              </a:ext>
            </a:extLst>
          </p:cNvPr>
          <p:cNvSpPr>
            <a:spLocks noGrp="1"/>
          </p:cNvSpPr>
          <p:nvPr>
            <p:ph type="body" sz="quarter" idx="3"/>
          </p:nvPr>
        </p:nvSpPr>
        <p:spPr/>
        <p:txBody>
          <a:bodyPr/>
          <a:lstStyle/>
          <a:p>
            <a:pPr lvl="0"/>
            <a:endParaRPr lang="en-US" dirty="0"/>
          </a:p>
        </p:txBody>
      </p:sp>
    </p:spTree>
    <p:extLst>
      <p:ext uri="{BB962C8B-B14F-4D97-AF65-F5344CB8AC3E}">
        <p14:creationId xmlns:p14="http://schemas.microsoft.com/office/powerpoint/2010/main" val="307694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1488" y="720725"/>
            <a:ext cx="3832225" cy="2873375"/>
          </a:xfrm>
        </p:spPr>
      </p:sp>
      <p:sp>
        <p:nvSpPr>
          <p:cNvPr id="4" name="Slide Number Placeholder 3"/>
          <p:cNvSpPr>
            <a:spLocks noGrp="1"/>
          </p:cNvSpPr>
          <p:nvPr>
            <p:ph type="sldNum" sz="quarter" idx="10"/>
          </p:nvPr>
        </p:nvSpPr>
        <p:spPr/>
        <p:txBody>
          <a:bodyPr/>
          <a:lstStyle/>
          <a:p>
            <a:fld id="{8F9A2E21-BEA8-402B-9EB5-CD9903901A53}" type="slidenum">
              <a:rPr lang="en-US" smtClean="0"/>
              <a:t>9</a:t>
            </a:fld>
            <a:endParaRPr lang="en-US"/>
          </a:p>
        </p:txBody>
      </p:sp>
      <p:sp>
        <p:nvSpPr>
          <p:cNvPr id="6" name="Notes Placeholder 5">
            <a:extLst>
              <a:ext uri="{FF2B5EF4-FFF2-40B4-BE49-F238E27FC236}">
                <a16:creationId xmlns:a16="http://schemas.microsoft.com/office/drawing/2014/main" id="{845E9225-D5C5-48CC-9F7D-9B177E2E0DF2}"/>
              </a:ext>
            </a:extLst>
          </p:cNvPr>
          <p:cNvSpPr>
            <a:spLocks noGrp="1"/>
          </p:cNvSpPr>
          <p:nvPr>
            <p:ph type="body" sz="quarter" idx="3"/>
          </p:nvPr>
        </p:nvSpPr>
        <p:spPr>
          <a:xfrm>
            <a:off x="276726" y="3846668"/>
            <a:ext cx="6761748" cy="5574058"/>
          </a:xfrm>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979074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Title">
    <p:spTree>
      <p:nvGrpSpPr>
        <p:cNvPr id="1" name=""/>
        <p:cNvGrpSpPr/>
        <p:nvPr/>
      </p:nvGrpSpPr>
      <p:grpSpPr>
        <a:xfrm>
          <a:off x="0" y="0"/>
          <a:ext cx="0" cy="0"/>
          <a:chOff x="0" y="0"/>
          <a:chExt cx="0" cy="0"/>
        </a:xfrm>
      </p:grpSpPr>
      <p:sp>
        <p:nvSpPr>
          <p:cNvPr id="2" name="Title 1"/>
          <p:cNvSpPr>
            <a:spLocks noGrp="1"/>
          </p:cNvSpPr>
          <p:nvPr>
            <p:ph type="ctrTitle"/>
          </p:nvPr>
        </p:nvSpPr>
        <p:spPr>
          <a:xfrm>
            <a:off x="427013" y="1775642"/>
            <a:ext cx="5438949" cy="1927225"/>
          </a:xfrm>
        </p:spPr>
        <p:txBody>
          <a:bodyPr anchor="b">
            <a:noAutofit/>
          </a:bodyPr>
          <a:lstStyle>
            <a:lvl1pPr>
              <a:defRPr sz="5400" cap="all" baseline="0">
                <a:solidFill>
                  <a:schemeClr val="tx1"/>
                </a:solidFill>
                <a:latin typeface="Century Gothic" panose="020B0502020202020204" pitchFamily="34" charset="0"/>
              </a:defRPr>
            </a:lvl1pPr>
          </a:lstStyle>
          <a:p>
            <a:r>
              <a:rPr lang="en-US"/>
              <a:t>Click to edit Master title style</a:t>
            </a:r>
          </a:p>
        </p:txBody>
      </p:sp>
      <p:sp>
        <p:nvSpPr>
          <p:cNvPr id="3" name="Subtitle 2"/>
          <p:cNvSpPr>
            <a:spLocks noGrp="1"/>
          </p:cNvSpPr>
          <p:nvPr>
            <p:ph type="subTitle" idx="1"/>
          </p:nvPr>
        </p:nvSpPr>
        <p:spPr>
          <a:xfrm>
            <a:off x="427013" y="3877341"/>
            <a:ext cx="5438949" cy="914400"/>
          </a:xfrm>
        </p:spPr>
        <p:txBody>
          <a:bodyPr/>
          <a:lstStyle>
            <a:lvl1pPr marL="0" indent="0" algn="l">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a:cxnSpLocks/>
          </p:cNvCxnSpPr>
          <p:nvPr/>
        </p:nvCxnSpPr>
        <p:spPr>
          <a:xfrm>
            <a:off x="392503" y="3728131"/>
            <a:ext cx="54704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H:\FHWA Graphics\White\FHWA_vertical_96dpi_600_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214" y="5209948"/>
            <a:ext cx="1091670" cy="11007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losing Slide/Team Nam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1"/>
            <a:ext cx="7848600" cy="1600200"/>
          </a:xfrm>
        </p:spPr>
        <p:txBody>
          <a:bodyPr anchor="b">
            <a:noAutofit/>
          </a:bodyPr>
          <a:lstStyle>
            <a:lvl1pPr>
              <a:defRPr sz="2800" cap="none" baseline="0">
                <a:solidFill>
                  <a:schemeClr val="tx1"/>
                </a:solidFill>
                <a:latin typeface="Century Gothic" panose="020B0502020202020204" pitchFamily="34" charset="0"/>
              </a:defRPr>
            </a:lvl1pPr>
          </a:lstStyle>
          <a:p>
            <a:r>
              <a:rPr lang="en-US"/>
              <a:t>Office of Policy &amp;</a:t>
            </a:r>
            <a:br>
              <a:rPr lang="en-US"/>
            </a:br>
            <a:r>
              <a:rPr lang="en-US"/>
              <a:t>Governmental Affairs</a:t>
            </a:r>
          </a:p>
        </p:txBody>
      </p:sp>
      <p:sp>
        <p:nvSpPr>
          <p:cNvPr id="3" name="Subtitle 2"/>
          <p:cNvSpPr>
            <a:spLocks noGrp="1"/>
          </p:cNvSpPr>
          <p:nvPr>
            <p:ph type="subTitle" idx="1"/>
          </p:nvPr>
        </p:nvSpPr>
        <p:spPr>
          <a:xfrm>
            <a:off x="685800" y="3124200"/>
            <a:ext cx="6400800" cy="914400"/>
          </a:xfrm>
        </p:spPr>
        <p:txBody>
          <a:bodyPr/>
          <a:lstStyle>
            <a:lvl1pPr marL="0" indent="0" algn="l">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p:nvCxnSpPr>
        <p:spPr>
          <a:xfrm>
            <a:off x="685800" y="3048000"/>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H:\FHWA Graphics\White\FHWA_vertical_96dpi_600_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1" y="5029200"/>
            <a:ext cx="1270924" cy="1281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28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03760" y="274638"/>
            <a:ext cx="8740240" cy="1143000"/>
          </a:xfrm>
        </p:spPr>
        <p:txBody>
          <a:bodyPr>
            <a:normAutofit/>
          </a:bodyPr>
          <a:lstStyle>
            <a:lvl1pPr algn="l" rtl="0" eaLnBrk="1" latinLnBrk="0" hangingPunct="1">
              <a:spcBef>
                <a:spcPct val="0"/>
              </a:spcBef>
              <a:buNone/>
              <a:defRPr lang="en-US" sz="4000" kern="1200" spc="-100" baseline="0" dirty="0">
                <a:solidFill>
                  <a:schemeClr val="tx1"/>
                </a:solidFill>
                <a:latin typeface="+mj-lt"/>
                <a:ea typeface="+mj-ea"/>
                <a:cs typeface="+mj-cs"/>
              </a:defRPr>
            </a:lvl1pPr>
          </a:lstStyle>
          <a:p>
            <a:r>
              <a:rPr lang="en-US"/>
              <a:t>Click to edit Master title style</a:t>
            </a:r>
          </a:p>
        </p:txBody>
      </p:sp>
      <p:sp>
        <p:nvSpPr>
          <p:cNvPr id="3" name="Chart Placeholder 2"/>
          <p:cNvSpPr>
            <a:spLocks noGrp="1"/>
          </p:cNvSpPr>
          <p:nvPr>
            <p:ph type="chart" idx="1"/>
          </p:nvPr>
        </p:nvSpPr>
        <p:spPr>
          <a:xfrm>
            <a:off x="457200" y="1828800"/>
            <a:ext cx="8229600" cy="4297363"/>
          </a:xfrm>
          <a:prstGeom prst="rect">
            <a:avLst/>
          </a:prstGeom>
        </p:spPr>
        <p:txBody>
          <a:bodyPr/>
          <a:lstStyle/>
          <a:p>
            <a:pPr lvl="0"/>
            <a:endParaRPr lang="en-US" noProof="0"/>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sz="1800">
                <a:latin typeface="Arial" charset="0"/>
                <a:ea typeface="+mn-ea"/>
                <a:cs typeface="+mn-cs"/>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51000"/>
            <a:ext cx="4038600" cy="5124387"/>
          </a:xfrm>
          <a:prstGeom prst="rect">
            <a:avLst/>
          </a:prstGeom>
        </p:spPr>
        <p:txBody>
          <a:bodyPr/>
          <a:lstStyle>
            <a:lvl1pPr>
              <a:defRPr sz="2000"/>
            </a:lvl1pPr>
            <a:lvl2pPr>
              <a:defRPr sz="16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4038600" cy="5124387"/>
          </a:xfrm>
          <a:prstGeom prst="rect">
            <a:avLst/>
          </a:prstGeom>
        </p:spPr>
        <p:txBody>
          <a:bodyPr/>
          <a:lstStyle>
            <a:lvl1pPr>
              <a:defRPr sz="2000"/>
            </a:lvl1pPr>
            <a:lvl2pPr>
              <a:defRPr sz="16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457200" y="609600"/>
            <a:ext cx="8229600" cy="685800"/>
          </a:xfrm>
        </p:spPr>
        <p:txBody>
          <a:bodyPr anchor="t">
            <a:normAutofit/>
          </a:bodyPr>
          <a:lstStyle>
            <a:lvl1pPr>
              <a:defRPr sz="3200" b="1"/>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8734"/>
            <a:ext cx="8229600" cy="889953"/>
          </a:xfrm>
        </p:spPr>
        <p:txBody>
          <a:bodyPr>
            <a:normAutofit/>
          </a:bodyPr>
          <a:lstStyle>
            <a:lvl1pPr>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457200" y="1281022"/>
            <a:ext cx="8229600" cy="4876800"/>
          </a:xfrm>
        </p:spPr>
        <p:txBody>
          <a:bodyPr/>
          <a:lstStyle>
            <a:lvl2pPr marL="457200" indent="-182880">
              <a:buSzPct val="75000"/>
              <a:buFont typeface="Courier New" panose="02070309020205020404" pitchFamily="49" charset="0"/>
              <a:buChar char="o"/>
              <a:defRPr/>
            </a:lvl2pPr>
            <a:lvl3pPr>
              <a:defRPr sz="16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042690" y="-50723"/>
            <a:ext cx="1066800" cy="329184"/>
          </a:xfrm>
        </p:spPr>
        <p:txBody>
          <a:bodyPr/>
          <a:lstStyle>
            <a:lvl1pPr algn="r">
              <a:defRPr/>
            </a:lvl1pPr>
          </a:lstStyle>
          <a:p>
            <a:fld id="{1A97B858-7F87-4293-BC05-FFDEB8F8B7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128628"/>
            <a:ext cx="7772400" cy="2200275"/>
          </a:xfrm>
        </p:spPr>
        <p:txBody>
          <a:bodyPr anchor="b">
            <a:normAutofit/>
          </a:bodyPr>
          <a:lstStyle>
            <a:lvl1pPr algn="l">
              <a:defRPr sz="4200" b="0" cap="all">
                <a:solidFill>
                  <a:schemeClr val="tx1"/>
                </a:solidFill>
                <a:latin typeface="Century Gothic" panose="020B0502020202020204" pitchFamily="34" charset="0"/>
              </a:defRPr>
            </a:lvl1pPr>
          </a:lstStyle>
          <a:p>
            <a:r>
              <a:rPr lang="en-US"/>
              <a:t>Click to edit SECTION HEADER style</a:t>
            </a:r>
          </a:p>
        </p:txBody>
      </p:sp>
      <p:sp>
        <p:nvSpPr>
          <p:cNvPr id="3" name="Text Placeholder 2"/>
          <p:cNvSpPr>
            <a:spLocks noGrp="1"/>
          </p:cNvSpPr>
          <p:nvPr>
            <p:ph type="body" idx="1" hasCustomPrompt="1"/>
          </p:nvPr>
        </p:nvSpPr>
        <p:spPr>
          <a:xfrm>
            <a:off x="722313" y="3393292"/>
            <a:ext cx="7772400" cy="1500187"/>
          </a:xfrm>
        </p:spPr>
        <p:txBody>
          <a:bodyPr anchor="t">
            <a:normAutofit/>
          </a:bodyPr>
          <a:lstStyle>
            <a:lvl1pPr marL="342900" indent="-3429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section header styles</a:t>
            </a:r>
          </a:p>
        </p:txBody>
      </p:sp>
      <p:cxnSp>
        <p:nvCxnSpPr>
          <p:cNvPr id="7" name="Straight Connector 6"/>
          <p:cNvCxnSpPr/>
          <p:nvPr/>
        </p:nvCxnSpPr>
        <p:spPr>
          <a:xfrm>
            <a:off x="731520" y="3365860"/>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65726"/>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7956428"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97B858-7F87-4293-BC05-FFDEB8F8B7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13" r:id="rId12"/>
  </p:sldLayoutIdLst>
  <p:hf hdr="0" ftr="0" dt="0"/>
  <p:txStyles>
    <p:titleStyle>
      <a:lvl1pPr algn="l" defTabSz="914400" rtl="0" eaLnBrk="1" latinLnBrk="0" hangingPunct="1">
        <a:spcBef>
          <a:spcPct val="0"/>
        </a:spcBef>
        <a:buNone/>
        <a:defRPr sz="4000" kern="1200" spc="-100" baseline="0">
          <a:solidFill>
            <a:schemeClr val="bg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012" y="702532"/>
            <a:ext cx="8616627" cy="2865858"/>
          </a:xfrm>
        </p:spPr>
        <p:txBody>
          <a:bodyPr>
            <a:noAutofit/>
          </a:bodyPr>
          <a:lstStyle/>
          <a:p>
            <a:pPr>
              <a:spcBef>
                <a:spcPts val="600"/>
              </a:spcBef>
              <a:spcAft>
                <a:spcPts val="600"/>
              </a:spcAft>
            </a:pPr>
            <a:br>
              <a:rPr lang="en-US" sz="3200" cap="none" dirty="0">
                <a:latin typeface="+mj-lt"/>
              </a:rPr>
            </a:br>
            <a:r>
              <a:rPr lang="en-US" sz="5000" b="1" cap="none" dirty="0"/>
              <a:t>BIPARTISAN</a:t>
            </a:r>
            <a:br>
              <a:rPr lang="en-US" sz="5000" b="1" cap="none" dirty="0"/>
            </a:br>
            <a:r>
              <a:rPr lang="en-US" sz="5000" b="1" cap="none" dirty="0"/>
              <a:t>INFRASTRUCTURE LAW (BIL)*</a:t>
            </a:r>
            <a:br>
              <a:rPr lang="en-US" sz="4000" b="1" cap="none" dirty="0"/>
            </a:br>
            <a:r>
              <a:rPr lang="en-US" sz="3200" cap="none" dirty="0">
                <a:latin typeface="Arial" panose="020B0604020202020204" pitchFamily="34" charset="0"/>
                <a:cs typeface="Arial" panose="020B0604020202020204" pitchFamily="34" charset="0"/>
              </a:rPr>
              <a:t>Overview of Highway Provisions</a:t>
            </a:r>
          </a:p>
        </p:txBody>
      </p:sp>
      <p:sp>
        <p:nvSpPr>
          <p:cNvPr id="3" name="Subtitle 2"/>
          <p:cNvSpPr>
            <a:spLocks noGrp="1"/>
          </p:cNvSpPr>
          <p:nvPr>
            <p:ph type="subTitle" idx="1"/>
          </p:nvPr>
        </p:nvSpPr>
        <p:spPr>
          <a:xfrm>
            <a:off x="427013" y="3845447"/>
            <a:ext cx="5863720" cy="1226283"/>
          </a:xfrm>
        </p:spPr>
        <p:txBody>
          <a:bodyPr>
            <a:normAutofit/>
          </a:bodyPr>
          <a:lstStyle/>
          <a:p>
            <a:r>
              <a:rPr lang="en-US" sz="1600" dirty="0"/>
              <a:t>Kadian Hollenquest</a:t>
            </a:r>
          </a:p>
          <a:p>
            <a:r>
              <a:rPr lang="en-US" sz="1600" dirty="0"/>
              <a:t>Alabama Division </a:t>
            </a:r>
          </a:p>
          <a:p>
            <a:r>
              <a:rPr lang="en-US" sz="1600" dirty="0"/>
              <a:t>October 23 - 26, 2022</a:t>
            </a:r>
          </a:p>
        </p:txBody>
      </p:sp>
      <p:sp>
        <p:nvSpPr>
          <p:cNvPr id="4" name="TextBox 3">
            <a:extLst>
              <a:ext uri="{FF2B5EF4-FFF2-40B4-BE49-F238E27FC236}">
                <a16:creationId xmlns:a16="http://schemas.microsoft.com/office/drawing/2014/main" id="{178E7DD3-6F87-4056-9FA2-AB62C232347E}"/>
              </a:ext>
            </a:extLst>
          </p:cNvPr>
          <p:cNvSpPr txBox="1"/>
          <p:nvPr/>
        </p:nvSpPr>
        <p:spPr>
          <a:xfrm>
            <a:off x="2615184" y="6252629"/>
            <a:ext cx="6528816" cy="338554"/>
          </a:xfrm>
          <a:prstGeom prst="rect">
            <a:avLst/>
          </a:prstGeom>
          <a:noFill/>
        </p:spPr>
        <p:txBody>
          <a:bodyPr wrap="square" rtlCol="0">
            <a:spAutoFit/>
          </a:bodyPr>
          <a:lstStyle/>
          <a:p>
            <a:pPr marL="122238" indent="-122238"/>
            <a:r>
              <a:rPr lang="en-US" sz="1600">
                <a:latin typeface="Century Gothic" panose="020B0502020202020204" pitchFamily="34" charset="0"/>
              </a:rPr>
              <a:t>*Also known as </a:t>
            </a:r>
            <a:r>
              <a:rPr lang="en-US" sz="1600">
                <a:latin typeface="Century Gothic" panose="020B0502020202020204" pitchFamily="34" charset="0"/>
                <a:ea typeface="+mn-ea"/>
              </a:rPr>
              <a:t>the</a:t>
            </a:r>
            <a:r>
              <a:rPr lang="en-US" sz="1600">
                <a:latin typeface="Century Gothic" panose="020B0502020202020204" pitchFamily="34" charset="0"/>
              </a:rPr>
              <a:t> “Infrastructure Investment and Jobs Act”</a:t>
            </a:r>
          </a:p>
        </p:txBody>
      </p:sp>
    </p:spTree>
    <p:extLst>
      <p:ext uri="{BB962C8B-B14F-4D97-AF65-F5344CB8AC3E}">
        <p14:creationId xmlns:p14="http://schemas.microsoft.com/office/powerpoint/2010/main" val="2850390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title"/>
          </p:nvPr>
        </p:nvSpPr>
        <p:spPr/>
        <p:txBody>
          <a:bodyPr>
            <a:normAutofit/>
          </a:bodyPr>
          <a:lstStyle>
            <a:lvl1pPr>
              <a:defRPr>
                <a:solidFill>
                  <a:srgbClr val="FFFFFF"/>
                </a:solidFill>
                <a:latin typeface="Century Gothic"/>
                <a:ea typeface="Century Gothic"/>
                <a:cs typeface="Century Gothic"/>
                <a:sym typeface="Century Gothic"/>
              </a:defRPr>
            </a:lvl1pPr>
          </a:lstStyle>
          <a:p>
            <a:pPr lvl="0"/>
            <a:r>
              <a:rPr lang="en-US" sz="4200" dirty="0"/>
              <a:t>$350.8 B (FY 22-26)</a:t>
            </a:r>
            <a:br>
              <a:rPr lang="en-US" sz="4200" dirty="0"/>
            </a:br>
            <a:r>
              <a:rPr lang="en-US" sz="4200" dirty="0"/>
              <a:t>for Highway programs</a:t>
            </a:r>
          </a:p>
        </p:txBody>
      </p:sp>
      <p:sp>
        <p:nvSpPr>
          <p:cNvPr id="7" name="Text Placeholder 6">
            <a:extLst>
              <a:ext uri="{FF2B5EF4-FFF2-40B4-BE49-F238E27FC236}">
                <a16:creationId xmlns:a16="http://schemas.microsoft.com/office/drawing/2014/main" id="{F119BA00-A21E-4B58-8CDE-2B258C9726B0}"/>
              </a:ext>
            </a:extLst>
          </p:cNvPr>
          <p:cNvSpPr>
            <a:spLocks noGrp="1"/>
          </p:cNvSpPr>
          <p:nvPr>
            <p:ph type="body" idx="1"/>
          </p:nvPr>
        </p:nvSpPr>
        <p:spPr>
          <a:xfrm>
            <a:off x="722312" y="3393292"/>
            <a:ext cx="8269287" cy="2783573"/>
          </a:xfrm>
        </p:spPr>
        <p:txBody>
          <a:bodyPr>
            <a:normAutofit/>
          </a:bodyPr>
          <a:lstStyle/>
          <a:p>
            <a:pPr marL="342900" indent="-342900">
              <a:buFont typeface="Arial" panose="020B0604020202020204" pitchFamily="34" charset="0"/>
              <a:buChar char="•"/>
            </a:pPr>
            <a:r>
              <a:rPr lang="en-US">
                <a:latin typeface="+mn-lt"/>
              </a:rPr>
              <a:t>$303.5 B in Contract Authority from the HTF</a:t>
            </a:r>
          </a:p>
          <a:p>
            <a:pPr marL="342900" indent="-342900">
              <a:buFont typeface="Arial" panose="020B0604020202020204" pitchFamily="34" charset="0"/>
              <a:buChar char="•"/>
            </a:pPr>
            <a:r>
              <a:rPr lang="en-US">
                <a:latin typeface="+mn-lt"/>
              </a:rPr>
              <a:t>+$47.3 B from the General Fund (GF) for “Highway Infrastructure Programs” (HIP)</a:t>
            </a:r>
          </a:p>
          <a:p>
            <a:pPr marL="342900" indent="-342900">
              <a:buFont typeface="Arial" panose="020B0604020202020204" pitchFamily="34" charset="0"/>
              <a:buChar char="•"/>
            </a:pPr>
            <a:r>
              <a:rPr lang="en-US">
                <a:latin typeface="+mn-lt"/>
              </a:rPr>
              <a:t>Nine Categories of HIP Funding Under BIL (from the GF)</a:t>
            </a:r>
          </a:p>
          <a:p>
            <a:pPr marL="342900" indent="-342900">
              <a:buFont typeface="Arial" panose="020B0604020202020204" pitchFamily="34" charset="0"/>
              <a:buChar char="•"/>
            </a:pPr>
            <a:r>
              <a:rPr lang="en-US">
                <a:latin typeface="+mn-lt"/>
              </a:rPr>
              <a:t>Funding Available to a Range of Recipients</a:t>
            </a:r>
          </a:p>
          <a:p>
            <a:endParaRPr lang="en-US">
              <a:latin typeface="+mn-lt"/>
            </a:endParaRPr>
          </a:p>
        </p:txBody>
      </p:sp>
    </p:spTree>
    <p:extLst>
      <p:ext uri="{BB962C8B-B14F-4D97-AF65-F5344CB8AC3E}">
        <p14:creationId xmlns:p14="http://schemas.microsoft.com/office/powerpoint/2010/main" val="111238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2C4221E-7E0F-4E88-BB13-78536BA56F3A}"/>
              </a:ext>
            </a:extLst>
          </p:cNvPr>
          <p:cNvSpPr>
            <a:spLocks noGrp="1"/>
          </p:cNvSpPr>
          <p:nvPr>
            <p:ph type="title"/>
          </p:nvPr>
        </p:nvSpPr>
        <p:spPr>
          <a:xfrm>
            <a:off x="244768" y="359568"/>
            <a:ext cx="8899231" cy="889953"/>
          </a:xfrm>
        </p:spPr>
        <p:txBody>
          <a:bodyPr>
            <a:normAutofit/>
          </a:bodyPr>
          <a:lstStyle/>
          <a:p>
            <a:r>
              <a:rPr lang="en-US"/>
              <a:t>$303.5 B in Contract Authority from the HTF</a:t>
            </a:r>
          </a:p>
        </p:txBody>
      </p:sp>
      <p:sp>
        <p:nvSpPr>
          <p:cNvPr id="11" name="Content Placeholder 10">
            <a:extLst>
              <a:ext uri="{FF2B5EF4-FFF2-40B4-BE49-F238E27FC236}">
                <a16:creationId xmlns:a16="http://schemas.microsoft.com/office/drawing/2014/main" id="{500C3BD8-E6F8-4A3D-8DFD-9616B8FDE45E}"/>
              </a:ext>
            </a:extLst>
          </p:cNvPr>
          <p:cNvSpPr>
            <a:spLocks noGrp="1"/>
          </p:cNvSpPr>
          <p:nvPr>
            <p:ph idx="1"/>
          </p:nvPr>
        </p:nvSpPr>
        <p:spPr>
          <a:xfrm>
            <a:off x="3731492" y="1220125"/>
            <a:ext cx="5279855" cy="5100782"/>
          </a:xfrm>
        </p:spPr>
        <p:txBody>
          <a:bodyPr>
            <a:normAutofit/>
          </a:bodyPr>
          <a:lstStyle/>
          <a:p>
            <a:r>
              <a:rPr lang="en-US" sz="2000" dirty="0"/>
              <a:t>Five years of funding (FY 22-26)</a:t>
            </a:r>
          </a:p>
          <a:p>
            <a:endParaRPr lang="en-US" sz="2000" dirty="0"/>
          </a:p>
          <a:p>
            <a:r>
              <a:rPr lang="en-US" sz="2000" dirty="0"/>
              <a:t>+29% highway CA (avg. annual, FY 22-26) vs. current law (FY 21)</a:t>
            </a:r>
          </a:p>
          <a:p>
            <a:pPr>
              <a:spcBef>
                <a:spcPts val="0"/>
              </a:spcBef>
            </a:pPr>
            <a:endParaRPr lang="en-US" sz="2000" dirty="0"/>
          </a:p>
          <a:p>
            <a:pPr>
              <a:spcAft>
                <a:spcPts val="400"/>
              </a:spcAft>
            </a:pPr>
            <a:r>
              <a:rPr lang="en-US" sz="2000" dirty="0"/>
              <a:t>Mostly (90%) apportioned to States</a:t>
            </a:r>
          </a:p>
          <a:p>
            <a:pPr>
              <a:spcBef>
                <a:spcPts val="0"/>
              </a:spcBef>
            </a:pPr>
            <a:endParaRPr lang="en-US" sz="2000" dirty="0"/>
          </a:p>
          <a:p>
            <a:pPr>
              <a:spcBef>
                <a:spcPts val="0"/>
              </a:spcBef>
              <a:spcAft>
                <a:spcPts val="400"/>
              </a:spcAft>
            </a:pPr>
            <a:r>
              <a:rPr lang="en-US" sz="2000" dirty="0"/>
              <a:t>All FAST Act highway programs will continue</a:t>
            </a:r>
          </a:p>
          <a:p>
            <a:pPr>
              <a:spcBef>
                <a:spcPts val="0"/>
              </a:spcBef>
              <a:spcAft>
                <a:spcPts val="400"/>
              </a:spcAft>
            </a:pPr>
            <a:endParaRPr lang="en-US" sz="2000" dirty="0"/>
          </a:p>
          <a:p>
            <a:pPr>
              <a:spcBef>
                <a:spcPts val="0"/>
              </a:spcBef>
              <a:spcAft>
                <a:spcPts val="400"/>
              </a:spcAft>
            </a:pPr>
            <a:r>
              <a:rPr lang="en-US" sz="2000" dirty="0"/>
              <a:t>…plus, new CA programs (apportioned and allocated)</a:t>
            </a:r>
          </a:p>
          <a:p>
            <a:pPr>
              <a:spcBef>
                <a:spcPts val="0"/>
              </a:spcBef>
              <a:spcAft>
                <a:spcPts val="400"/>
              </a:spcAft>
            </a:pPr>
            <a:endParaRPr lang="en-US" sz="2000" dirty="0"/>
          </a:p>
        </p:txBody>
      </p:sp>
      <p:sp>
        <p:nvSpPr>
          <p:cNvPr id="8" name="TextBox 1">
            <a:extLst>
              <a:ext uri="{FF2B5EF4-FFF2-40B4-BE49-F238E27FC236}">
                <a16:creationId xmlns:a16="http://schemas.microsoft.com/office/drawing/2014/main" id="{B0510420-96D3-46D1-A4A7-4B4F996502BB}"/>
              </a:ext>
              <a:ext uri="{C183D7F6-B498-43B3-948B-1728B52AA6E4}">
                <adec:decorative xmlns:adec="http://schemas.microsoft.com/office/drawing/2017/decorative" val="0"/>
              </a:ext>
            </a:extLst>
          </p:cNvPr>
          <p:cNvSpPr txBox="1"/>
          <p:nvPr/>
        </p:nvSpPr>
        <p:spPr>
          <a:xfrm>
            <a:off x="132653" y="1772608"/>
            <a:ext cx="3466186" cy="6548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t>BIL highway CA,</a:t>
            </a:r>
            <a:br>
              <a:rPr lang="en-US" sz="1600" b="1"/>
            </a:br>
            <a:r>
              <a:rPr lang="en-US" sz="1600" b="1"/>
              <a:t>apportioned vs. allocated</a:t>
            </a:r>
          </a:p>
        </p:txBody>
      </p:sp>
      <p:graphicFrame>
        <p:nvGraphicFramePr>
          <p:cNvPr id="12" name="Content Placeholder 7">
            <a:extLst>
              <a:ext uri="{FF2B5EF4-FFF2-40B4-BE49-F238E27FC236}">
                <a16:creationId xmlns:a16="http://schemas.microsoft.com/office/drawing/2014/main" id="{01764F4B-CE30-469D-B2F3-A69A3B251A74}"/>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18599145"/>
              </p:ext>
            </p:extLst>
          </p:nvPr>
        </p:nvGraphicFramePr>
        <p:xfrm>
          <a:off x="0" y="2211354"/>
          <a:ext cx="3816220" cy="359831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3E19DB05-8820-4823-BD35-B441572D0135}"/>
              </a:ext>
              <a:ext uri="{C183D7F6-B498-43B3-948B-1728B52AA6E4}">
                <adec:decorative xmlns:adec="http://schemas.microsoft.com/office/drawing/2017/decorative" val="1"/>
              </a:ext>
            </a:extLst>
          </p:cNvPr>
          <p:cNvSpPr txBox="1"/>
          <p:nvPr/>
        </p:nvSpPr>
        <p:spPr>
          <a:xfrm>
            <a:off x="2408206" y="3770516"/>
            <a:ext cx="1215690" cy="5874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10% allocated</a:t>
            </a:r>
          </a:p>
        </p:txBody>
      </p:sp>
      <p:sp>
        <p:nvSpPr>
          <p:cNvPr id="14" name="TextBox 1">
            <a:extLst>
              <a:ext uri="{FF2B5EF4-FFF2-40B4-BE49-F238E27FC236}">
                <a16:creationId xmlns:a16="http://schemas.microsoft.com/office/drawing/2014/main" id="{492F2B77-8D24-48B1-A21A-C2BCA68B0392}"/>
              </a:ext>
              <a:ext uri="{C183D7F6-B498-43B3-948B-1728B52AA6E4}">
                <adec:decorative xmlns:adec="http://schemas.microsoft.com/office/drawing/2017/decorative" val="1"/>
              </a:ext>
            </a:extLst>
          </p:cNvPr>
          <p:cNvSpPr txBox="1"/>
          <p:nvPr/>
        </p:nvSpPr>
        <p:spPr>
          <a:xfrm>
            <a:off x="848065" y="3093429"/>
            <a:ext cx="1981195" cy="67708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90% apportioned (formula)</a:t>
            </a:r>
          </a:p>
        </p:txBody>
      </p:sp>
      <p:sp>
        <p:nvSpPr>
          <p:cNvPr id="2" name="Slide Number Placeholder 1">
            <a:extLst>
              <a:ext uri="{FF2B5EF4-FFF2-40B4-BE49-F238E27FC236}">
                <a16:creationId xmlns:a16="http://schemas.microsoft.com/office/drawing/2014/main" id="{5358CBA4-C100-466E-AE4B-761129DD5AA3}"/>
              </a:ext>
            </a:extLst>
          </p:cNvPr>
          <p:cNvSpPr>
            <a:spLocks noGrp="1"/>
          </p:cNvSpPr>
          <p:nvPr>
            <p:ph type="sldNum" sz="quarter" idx="12"/>
          </p:nvPr>
        </p:nvSpPr>
        <p:spPr/>
        <p:txBody>
          <a:bodyPr/>
          <a:lstStyle/>
          <a:p>
            <a:fld id="{1A97B858-7F87-4293-BC05-FFDEB8F8B7A1}" type="slidenum">
              <a:rPr lang="en-US" smtClean="0"/>
              <a:pPr/>
              <a:t>11</a:t>
            </a:fld>
            <a:endParaRPr lang="en-US"/>
          </a:p>
        </p:txBody>
      </p:sp>
    </p:spTree>
    <p:extLst>
      <p:ext uri="{BB962C8B-B14F-4D97-AF65-F5344CB8AC3E}">
        <p14:creationId xmlns:p14="http://schemas.microsoft.com/office/powerpoint/2010/main" val="122240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2C4221E-7E0F-4E88-BB13-78536BA56F3A}"/>
              </a:ext>
            </a:extLst>
          </p:cNvPr>
          <p:cNvSpPr>
            <a:spLocks noGrp="1"/>
          </p:cNvSpPr>
          <p:nvPr>
            <p:ph type="title"/>
          </p:nvPr>
        </p:nvSpPr>
        <p:spPr>
          <a:xfrm>
            <a:off x="512579" y="397055"/>
            <a:ext cx="8174222" cy="985477"/>
          </a:xfrm>
        </p:spPr>
        <p:txBody>
          <a:bodyPr>
            <a:normAutofit fontScale="90000"/>
          </a:bodyPr>
          <a:lstStyle/>
          <a:p>
            <a:r>
              <a:rPr lang="en-US"/>
              <a:t>+$47.3 B from the General Fund (GF) for “Highway Infrastructure Programs” (HIP)</a:t>
            </a:r>
          </a:p>
        </p:txBody>
      </p:sp>
      <p:sp>
        <p:nvSpPr>
          <p:cNvPr id="11" name="Content Placeholder 10">
            <a:extLst>
              <a:ext uri="{FF2B5EF4-FFF2-40B4-BE49-F238E27FC236}">
                <a16:creationId xmlns:a16="http://schemas.microsoft.com/office/drawing/2014/main" id="{500C3BD8-E6F8-4A3D-8DFD-9616B8FDE45E}"/>
              </a:ext>
            </a:extLst>
          </p:cNvPr>
          <p:cNvSpPr>
            <a:spLocks noGrp="1"/>
          </p:cNvSpPr>
          <p:nvPr>
            <p:ph idx="1"/>
          </p:nvPr>
        </p:nvSpPr>
        <p:spPr>
          <a:xfrm>
            <a:off x="3893385" y="1726399"/>
            <a:ext cx="4697138" cy="4588948"/>
          </a:xfrm>
        </p:spPr>
        <p:txBody>
          <a:bodyPr>
            <a:normAutofit/>
          </a:bodyPr>
          <a:lstStyle/>
          <a:p>
            <a:r>
              <a:rPr lang="en-US" sz="2000"/>
              <a:t>Majority (72%) distributed by formula</a:t>
            </a:r>
          </a:p>
          <a:p>
            <a:endParaRPr lang="en-US" sz="2000"/>
          </a:p>
          <a:p>
            <a:pPr>
              <a:spcAft>
                <a:spcPts val="400"/>
              </a:spcAft>
            </a:pPr>
            <a:r>
              <a:rPr lang="en-US" sz="2000"/>
              <a:t>All provided from the General Fund</a:t>
            </a:r>
          </a:p>
          <a:p>
            <a:pPr>
              <a:spcAft>
                <a:spcPts val="400"/>
              </a:spcAft>
            </a:pPr>
            <a:endParaRPr lang="en-US" sz="2000"/>
          </a:p>
          <a:p>
            <a:pPr>
              <a:spcAft>
                <a:spcPts val="400"/>
              </a:spcAft>
            </a:pPr>
            <a:r>
              <a:rPr lang="en-US" sz="2000"/>
              <a:t>9 categories of advance appropriations; 6 supplemental to CA</a:t>
            </a:r>
          </a:p>
        </p:txBody>
      </p:sp>
      <p:sp>
        <p:nvSpPr>
          <p:cNvPr id="8" name="TextBox 1">
            <a:extLst>
              <a:ext uri="{FF2B5EF4-FFF2-40B4-BE49-F238E27FC236}">
                <a16:creationId xmlns:a16="http://schemas.microsoft.com/office/drawing/2014/main" id="{444269CA-BADF-49B1-8EFD-D8EBB5B01863}"/>
              </a:ext>
            </a:extLst>
          </p:cNvPr>
          <p:cNvSpPr txBox="1"/>
          <p:nvPr/>
        </p:nvSpPr>
        <p:spPr>
          <a:xfrm>
            <a:off x="346363" y="1726399"/>
            <a:ext cx="3466186" cy="6548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t>BIL HIP advance appropriations, formula vs. discretionary</a:t>
            </a:r>
          </a:p>
        </p:txBody>
      </p:sp>
      <p:graphicFrame>
        <p:nvGraphicFramePr>
          <p:cNvPr id="9" name="Content Placeholder 7">
            <a:extLst>
              <a:ext uri="{FF2B5EF4-FFF2-40B4-BE49-F238E27FC236}">
                <a16:creationId xmlns:a16="http://schemas.microsoft.com/office/drawing/2014/main" id="{EDE6BE89-A9FF-4596-8E38-6C7D42DF3CF0}"/>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796951041"/>
              </p:ext>
            </p:extLst>
          </p:nvPr>
        </p:nvGraphicFramePr>
        <p:xfrm>
          <a:off x="305945" y="2323452"/>
          <a:ext cx="3547022" cy="359111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3E19DB05-8820-4823-BD35-B441572D0135}"/>
              </a:ext>
              <a:ext uri="{C183D7F6-B498-43B3-948B-1728B52AA6E4}">
                <adec:decorative xmlns:adec="http://schemas.microsoft.com/office/drawing/2017/decorative" val="1"/>
              </a:ext>
            </a:extLst>
          </p:cNvPr>
          <p:cNvSpPr txBox="1"/>
          <p:nvPr/>
        </p:nvSpPr>
        <p:spPr>
          <a:xfrm>
            <a:off x="512579" y="3031913"/>
            <a:ext cx="1518868" cy="41904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28% discretionary</a:t>
            </a:r>
          </a:p>
        </p:txBody>
      </p:sp>
      <p:sp>
        <p:nvSpPr>
          <p:cNvPr id="16" name="TextBox 1">
            <a:extLst>
              <a:ext uri="{FF2B5EF4-FFF2-40B4-BE49-F238E27FC236}">
                <a16:creationId xmlns:a16="http://schemas.microsoft.com/office/drawing/2014/main" id="{EBAC277C-640B-4442-AFD3-23A2EF2F028C}"/>
              </a:ext>
              <a:ext uri="{C183D7F6-B498-43B3-948B-1728B52AA6E4}">
                <adec:decorative xmlns:adec="http://schemas.microsoft.com/office/drawing/2017/decorative" val="1"/>
              </a:ext>
            </a:extLst>
          </p:cNvPr>
          <p:cNvSpPr txBox="1"/>
          <p:nvPr/>
        </p:nvSpPr>
        <p:spPr>
          <a:xfrm>
            <a:off x="2031447" y="3748500"/>
            <a:ext cx="1399303" cy="7410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72%</a:t>
            </a:r>
            <a:br>
              <a:rPr lang="en-US" sz="1400" b="1">
                <a:solidFill>
                  <a:schemeClr val="bg1"/>
                </a:solidFill>
              </a:rPr>
            </a:br>
            <a:r>
              <a:rPr lang="en-US" sz="1400" b="1">
                <a:solidFill>
                  <a:schemeClr val="bg1"/>
                </a:solidFill>
              </a:rPr>
              <a:t>formula</a:t>
            </a:r>
          </a:p>
        </p:txBody>
      </p:sp>
      <p:sp>
        <p:nvSpPr>
          <p:cNvPr id="3" name="Slide Number Placeholder 2">
            <a:extLst>
              <a:ext uri="{FF2B5EF4-FFF2-40B4-BE49-F238E27FC236}">
                <a16:creationId xmlns:a16="http://schemas.microsoft.com/office/drawing/2014/main" id="{3485F920-2346-416F-B052-3A8D4EACA55B}"/>
              </a:ext>
            </a:extLst>
          </p:cNvPr>
          <p:cNvSpPr>
            <a:spLocks noGrp="1"/>
          </p:cNvSpPr>
          <p:nvPr>
            <p:ph type="sldNum" sz="quarter" idx="12"/>
          </p:nvPr>
        </p:nvSpPr>
        <p:spPr/>
        <p:txBody>
          <a:bodyPr/>
          <a:lstStyle/>
          <a:p>
            <a:fld id="{1A97B858-7F87-4293-BC05-FFDEB8F8B7A1}" type="slidenum">
              <a:rPr lang="en-US" smtClean="0"/>
              <a:pPr/>
              <a:t>12</a:t>
            </a:fld>
            <a:endParaRPr lang="en-US"/>
          </a:p>
        </p:txBody>
      </p:sp>
    </p:spTree>
    <p:extLst>
      <p:ext uri="{BB962C8B-B14F-4D97-AF65-F5344CB8AC3E}">
        <p14:creationId xmlns:p14="http://schemas.microsoft.com/office/powerpoint/2010/main" val="2056987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D47C-B4CB-4605-83F5-26001CFBBD64}"/>
              </a:ext>
            </a:extLst>
          </p:cNvPr>
          <p:cNvSpPr>
            <a:spLocks noGrp="1"/>
          </p:cNvSpPr>
          <p:nvPr>
            <p:ph type="title"/>
          </p:nvPr>
        </p:nvSpPr>
        <p:spPr>
          <a:xfrm>
            <a:off x="592665" y="419759"/>
            <a:ext cx="7823201" cy="889953"/>
          </a:xfrm>
        </p:spPr>
        <p:txBody>
          <a:bodyPr>
            <a:normAutofit fontScale="90000"/>
          </a:bodyPr>
          <a:lstStyle/>
          <a:p>
            <a:r>
              <a:rPr lang="en-US" dirty="0"/>
              <a:t>Nine Categories of HIP Funding Under BIL</a:t>
            </a:r>
            <a:br>
              <a:rPr lang="en-US" dirty="0">
                <a:solidFill>
                  <a:srgbClr val="FF0000"/>
                </a:solidFill>
              </a:rPr>
            </a:br>
            <a:r>
              <a:rPr lang="en-US" dirty="0"/>
              <a:t>(from the GF)</a:t>
            </a:r>
          </a:p>
        </p:txBody>
      </p:sp>
      <p:graphicFrame>
        <p:nvGraphicFramePr>
          <p:cNvPr id="5" name="Table 5">
            <a:extLst>
              <a:ext uri="{FF2B5EF4-FFF2-40B4-BE49-F238E27FC236}">
                <a16:creationId xmlns:a16="http://schemas.microsoft.com/office/drawing/2014/main" id="{74CF887D-9FD3-48B8-B73B-7151690C2643}"/>
              </a:ext>
            </a:extLst>
          </p:cNvPr>
          <p:cNvGraphicFramePr>
            <a:graphicFrameLocks noGrp="1"/>
          </p:cNvGraphicFramePr>
          <p:nvPr>
            <p:ph idx="1"/>
            <p:extLst>
              <p:ext uri="{D42A27DB-BD31-4B8C-83A1-F6EECF244321}">
                <p14:modId xmlns:p14="http://schemas.microsoft.com/office/powerpoint/2010/main" val="2524739090"/>
              </p:ext>
            </p:extLst>
          </p:nvPr>
        </p:nvGraphicFramePr>
        <p:xfrm>
          <a:off x="1481666" y="1471226"/>
          <a:ext cx="6045200" cy="4522038"/>
        </p:xfrm>
        <a:graphic>
          <a:graphicData uri="http://schemas.openxmlformats.org/drawingml/2006/table">
            <a:tbl>
              <a:tblPr firstRow="1" firstCol="1" bandRow="1">
                <a:tableStyleId>{5C22544A-7EE6-4342-B048-85BDC9FD1C3A}</a:tableStyleId>
              </a:tblPr>
              <a:tblGrid>
                <a:gridCol w="1095008">
                  <a:extLst>
                    <a:ext uri="{9D8B030D-6E8A-4147-A177-3AD203B41FA5}">
                      <a16:colId xmlns:a16="http://schemas.microsoft.com/office/drawing/2014/main" val="3416955619"/>
                    </a:ext>
                  </a:extLst>
                </a:gridCol>
                <a:gridCol w="4950192">
                  <a:extLst>
                    <a:ext uri="{9D8B030D-6E8A-4147-A177-3AD203B41FA5}">
                      <a16:colId xmlns:a16="http://schemas.microsoft.com/office/drawing/2014/main" val="426579680"/>
                    </a:ext>
                  </a:extLst>
                </a:gridCol>
              </a:tblGrid>
              <a:tr h="553533">
                <a:tc>
                  <a:txBody>
                    <a:bodyPr/>
                    <a:lstStyle/>
                    <a:p>
                      <a:pPr algn="ctr"/>
                      <a:r>
                        <a:rPr lang="en-US" sz="1600"/>
                        <a:t>Total,</a:t>
                      </a:r>
                    </a:p>
                    <a:p>
                      <a:pPr algn="ctr"/>
                      <a:r>
                        <a:rPr lang="en-US" sz="1600"/>
                        <a:t>FY 22-26</a:t>
                      </a:r>
                    </a:p>
                  </a:txBody>
                  <a:tcPr/>
                </a:tc>
                <a:tc>
                  <a:txBody>
                    <a:bodyPr/>
                    <a:lstStyle/>
                    <a:p>
                      <a:r>
                        <a:rPr lang="en-US" sz="1600"/>
                        <a:t>Program</a:t>
                      </a:r>
                    </a:p>
                  </a:txBody>
                  <a:tcPr/>
                </a:tc>
                <a:extLst>
                  <a:ext uri="{0D108BD9-81ED-4DB2-BD59-A6C34878D82A}">
                    <a16:rowId xmlns:a16="http://schemas.microsoft.com/office/drawing/2014/main" val="3734367881"/>
                  </a:ext>
                </a:extLst>
              </a:tr>
              <a:tr h="438102">
                <a:tc>
                  <a:txBody>
                    <a:bodyPr/>
                    <a:lstStyle/>
                    <a:p>
                      <a:pPr algn="ctr"/>
                      <a:r>
                        <a:rPr lang="en-US" sz="1600" b="0" dirty="0">
                          <a:solidFill>
                            <a:schemeClr val="tx1"/>
                          </a:solidFill>
                        </a:rPr>
                        <a:t>$27.5 B</a:t>
                      </a:r>
                    </a:p>
                  </a:txBody>
                  <a:tcPr>
                    <a:solidFill>
                      <a:srgbClr val="CED2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Bridge Formula Program</a:t>
                      </a:r>
                      <a:endParaRPr lang="en-US" sz="1600" strike="sngStrike" dirty="0">
                        <a:solidFill>
                          <a:schemeClr val="tx1"/>
                        </a:solidFill>
                      </a:endParaRPr>
                    </a:p>
                  </a:txBody>
                  <a:tcPr>
                    <a:solidFill>
                      <a:srgbClr val="CED2DC"/>
                    </a:solidFill>
                  </a:tcPr>
                </a:tc>
                <a:extLst>
                  <a:ext uri="{0D108BD9-81ED-4DB2-BD59-A6C34878D82A}">
                    <a16:rowId xmlns:a16="http://schemas.microsoft.com/office/drawing/2014/main" val="958075266"/>
                  </a:ext>
                </a:extLst>
              </a:tr>
              <a:tr h="438102">
                <a:tc>
                  <a:txBody>
                    <a:bodyPr/>
                    <a:lstStyle/>
                    <a:p>
                      <a:pPr algn="ctr"/>
                      <a:r>
                        <a:rPr lang="en-US" sz="1600" b="0" dirty="0">
                          <a:solidFill>
                            <a:schemeClr val="tx1"/>
                          </a:solidFill>
                        </a:rPr>
                        <a:t>$9.2 B*</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Bridge Investment Program (discretionary)</a:t>
                      </a:r>
                    </a:p>
                  </a:txBody>
                  <a:tcPr>
                    <a:solidFill>
                      <a:srgbClr val="E8EAEE"/>
                    </a:solidFill>
                  </a:tcPr>
                </a:tc>
                <a:extLst>
                  <a:ext uri="{0D108BD9-81ED-4DB2-BD59-A6C34878D82A}">
                    <a16:rowId xmlns:a16="http://schemas.microsoft.com/office/drawing/2014/main" val="2776583166"/>
                  </a:ext>
                </a:extLst>
              </a:tr>
              <a:tr h="438102">
                <a:tc>
                  <a:txBody>
                    <a:bodyPr/>
                    <a:lstStyle/>
                    <a:p>
                      <a:pPr algn="ctr"/>
                      <a:r>
                        <a:rPr lang="en-US" sz="1600" b="0" dirty="0">
                          <a:solidFill>
                            <a:schemeClr val="tx1"/>
                          </a:solidFill>
                        </a:rPr>
                        <a:t>$5.0 B</a:t>
                      </a:r>
                    </a:p>
                  </a:txBody>
                  <a:tcPr>
                    <a:solidFill>
                      <a:srgbClr val="CED2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National Electric Vehicle Formula Program</a:t>
                      </a:r>
                    </a:p>
                  </a:txBody>
                  <a:tcPr/>
                </a:tc>
                <a:extLst>
                  <a:ext uri="{0D108BD9-81ED-4DB2-BD59-A6C34878D82A}">
                    <a16:rowId xmlns:a16="http://schemas.microsoft.com/office/drawing/2014/main" val="1896866378"/>
                  </a:ext>
                </a:extLst>
              </a:tr>
              <a:tr h="438102">
                <a:tc>
                  <a:txBody>
                    <a:bodyPr/>
                    <a:lstStyle/>
                    <a:p>
                      <a:pPr algn="ctr"/>
                      <a:r>
                        <a:rPr lang="en-US" sz="1600" b="0" dirty="0">
                          <a:solidFill>
                            <a:schemeClr val="tx1"/>
                          </a:solidFill>
                        </a:rPr>
                        <a:t>$3.2 B*</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INFRA Program</a:t>
                      </a:r>
                    </a:p>
                  </a:txBody>
                  <a:tcPr/>
                </a:tc>
                <a:extLst>
                  <a:ext uri="{0D108BD9-81ED-4DB2-BD59-A6C34878D82A}">
                    <a16:rowId xmlns:a16="http://schemas.microsoft.com/office/drawing/2014/main" val="4174804023"/>
                  </a:ext>
                </a:extLst>
              </a:tr>
              <a:tr h="438102">
                <a:tc>
                  <a:txBody>
                    <a:bodyPr/>
                    <a:lstStyle/>
                    <a:p>
                      <a:pPr algn="ctr"/>
                      <a:r>
                        <a:rPr lang="en-US" sz="1600" b="0" dirty="0">
                          <a:solidFill>
                            <a:schemeClr val="tx1"/>
                          </a:solidFill>
                        </a:rPr>
                        <a:t>$1.3 B</a:t>
                      </a:r>
                    </a:p>
                  </a:txBody>
                  <a:tcPr>
                    <a:solidFill>
                      <a:srgbClr val="CED2DC"/>
                    </a:solidFill>
                  </a:tcPr>
                </a:tc>
                <a:tc>
                  <a:txBody>
                    <a:bodyPr/>
                    <a:lstStyle/>
                    <a:p>
                      <a:r>
                        <a:rPr lang="en-US" sz="1600" dirty="0"/>
                        <a:t>Appalachian Development Highway </a:t>
                      </a:r>
                      <a:r>
                        <a:rPr lang="en-US" sz="1600" dirty="0">
                          <a:solidFill>
                            <a:schemeClr val="tx1"/>
                          </a:solidFill>
                        </a:rPr>
                        <a:t>System (ADHS)</a:t>
                      </a:r>
                    </a:p>
                  </a:txBody>
                  <a:tcPr/>
                </a:tc>
                <a:extLst>
                  <a:ext uri="{0D108BD9-81ED-4DB2-BD59-A6C34878D82A}">
                    <a16:rowId xmlns:a16="http://schemas.microsoft.com/office/drawing/2014/main" val="3791532384"/>
                  </a:ext>
                </a:extLst>
              </a:tr>
              <a:tr h="438102">
                <a:tc>
                  <a:txBody>
                    <a:bodyPr/>
                    <a:lstStyle/>
                    <a:p>
                      <a:pPr algn="ctr"/>
                      <a:r>
                        <a:rPr lang="en-US" sz="1600" b="0">
                          <a:solidFill>
                            <a:schemeClr val="tx1"/>
                          </a:solidFill>
                        </a:rPr>
                        <a:t>$0.5 B*</a:t>
                      </a:r>
                    </a:p>
                  </a:txBody>
                  <a:tcPr>
                    <a:solidFill>
                      <a:srgbClr val="E8EAEE"/>
                    </a:solidFill>
                  </a:tcPr>
                </a:tc>
                <a:tc>
                  <a:txBody>
                    <a:bodyPr/>
                    <a:lstStyle/>
                    <a:p>
                      <a:r>
                        <a:rPr lang="en-US" sz="1600" dirty="0"/>
                        <a:t>Reconnecting Communities Pilot Program</a:t>
                      </a:r>
                    </a:p>
                  </a:txBody>
                  <a:tcPr/>
                </a:tc>
                <a:extLst>
                  <a:ext uri="{0D108BD9-81ED-4DB2-BD59-A6C34878D82A}">
                    <a16:rowId xmlns:a16="http://schemas.microsoft.com/office/drawing/2014/main" val="1444727810"/>
                  </a:ext>
                </a:extLst>
              </a:tr>
              <a:tr h="438102">
                <a:tc>
                  <a:txBody>
                    <a:bodyPr/>
                    <a:lstStyle/>
                    <a:p>
                      <a:pPr algn="ctr"/>
                      <a:r>
                        <a:rPr lang="en-US" sz="1600" b="0" dirty="0">
                          <a:solidFill>
                            <a:schemeClr val="tx1"/>
                          </a:solidFill>
                        </a:rPr>
                        <a:t>$0.3 B*</a:t>
                      </a:r>
                    </a:p>
                  </a:txBody>
                  <a:tcPr>
                    <a:solidFill>
                      <a:srgbClr val="CED2DC"/>
                    </a:solidFill>
                  </a:tcPr>
                </a:tc>
                <a:tc>
                  <a:txBody>
                    <a:bodyPr/>
                    <a:lstStyle/>
                    <a:p>
                      <a:r>
                        <a:rPr lang="en-US" sz="1600" dirty="0"/>
                        <a:t>Ferry Boat Program</a:t>
                      </a:r>
                    </a:p>
                  </a:txBody>
                  <a:tcPr/>
                </a:tc>
                <a:extLst>
                  <a:ext uri="{0D108BD9-81ED-4DB2-BD59-A6C34878D82A}">
                    <a16:rowId xmlns:a16="http://schemas.microsoft.com/office/drawing/2014/main" val="665161566"/>
                  </a:ext>
                </a:extLst>
              </a:tr>
              <a:tr h="438102">
                <a:tc>
                  <a:txBody>
                    <a:bodyPr/>
                    <a:lstStyle/>
                    <a:p>
                      <a:pPr algn="ctr"/>
                      <a:r>
                        <a:rPr lang="en-US" sz="1600" b="0" dirty="0">
                          <a:solidFill>
                            <a:schemeClr val="tx1"/>
                          </a:solidFill>
                        </a:rPr>
                        <a:t>$0.2 B*</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Reduction of Truck Emissions at Port Facilities</a:t>
                      </a:r>
                    </a:p>
                  </a:txBody>
                  <a:tcPr/>
                </a:tc>
                <a:extLst>
                  <a:ext uri="{0D108BD9-81ED-4DB2-BD59-A6C34878D82A}">
                    <a16:rowId xmlns:a16="http://schemas.microsoft.com/office/drawing/2014/main" val="1932939968"/>
                  </a:ext>
                </a:extLst>
              </a:tr>
              <a:tr h="438102">
                <a:tc>
                  <a:txBody>
                    <a:bodyPr/>
                    <a:lstStyle/>
                    <a:p>
                      <a:pPr algn="ctr"/>
                      <a:r>
                        <a:rPr lang="en-US" sz="1600" b="0" dirty="0">
                          <a:solidFill>
                            <a:schemeClr val="tx1"/>
                          </a:solidFill>
                        </a:rPr>
                        <a:t>$0.1 B*</a:t>
                      </a:r>
                    </a:p>
                  </a:txBody>
                  <a:tcPr>
                    <a:solidFill>
                      <a:srgbClr val="CED2DC"/>
                    </a:solidFill>
                  </a:tcPr>
                </a:tc>
                <a:tc>
                  <a:txBody>
                    <a:bodyPr/>
                    <a:lstStyle/>
                    <a:p>
                      <a:r>
                        <a:rPr lang="en-US" sz="1600" dirty="0"/>
                        <a:t>University Transportation </a:t>
                      </a:r>
                      <a:r>
                        <a:rPr lang="en-US" sz="1600" dirty="0">
                          <a:solidFill>
                            <a:schemeClr val="tx1"/>
                          </a:solidFill>
                        </a:rPr>
                        <a:t>Centers (UTCs)</a:t>
                      </a:r>
                    </a:p>
                  </a:txBody>
                  <a:tcPr/>
                </a:tc>
                <a:extLst>
                  <a:ext uri="{0D108BD9-81ED-4DB2-BD59-A6C34878D82A}">
                    <a16:rowId xmlns:a16="http://schemas.microsoft.com/office/drawing/2014/main" val="3907079388"/>
                  </a:ext>
                </a:extLst>
              </a:tr>
            </a:tbl>
          </a:graphicData>
        </a:graphic>
      </p:graphicFrame>
      <p:sp>
        <p:nvSpPr>
          <p:cNvPr id="6" name="TextBox 5">
            <a:extLst>
              <a:ext uri="{FF2B5EF4-FFF2-40B4-BE49-F238E27FC236}">
                <a16:creationId xmlns:a16="http://schemas.microsoft.com/office/drawing/2014/main" id="{A9597190-073B-4F16-BD22-F03DFEDA3732}"/>
              </a:ext>
            </a:extLst>
          </p:cNvPr>
          <p:cNvSpPr txBox="1"/>
          <p:nvPr/>
        </p:nvSpPr>
        <p:spPr>
          <a:xfrm>
            <a:off x="1481666" y="5993264"/>
            <a:ext cx="6079067" cy="338554"/>
          </a:xfrm>
          <a:prstGeom prst="rect">
            <a:avLst/>
          </a:prstGeom>
          <a:noFill/>
        </p:spPr>
        <p:txBody>
          <a:bodyPr wrap="square" rtlCol="0">
            <a:spAutoFit/>
          </a:bodyPr>
          <a:lstStyle/>
          <a:p>
            <a:r>
              <a:rPr lang="en-US" sz="1600"/>
              <a:t>* Supplements CA separately provided by BIL for this program </a:t>
            </a:r>
          </a:p>
        </p:txBody>
      </p:sp>
      <p:sp>
        <p:nvSpPr>
          <p:cNvPr id="4" name="Slide Number Placeholder 3">
            <a:extLst>
              <a:ext uri="{FF2B5EF4-FFF2-40B4-BE49-F238E27FC236}">
                <a16:creationId xmlns:a16="http://schemas.microsoft.com/office/drawing/2014/main" id="{D3CE6F13-92A0-462D-98E1-2C4A7FA1A0C0}"/>
              </a:ext>
            </a:extLst>
          </p:cNvPr>
          <p:cNvSpPr>
            <a:spLocks noGrp="1"/>
          </p:cNvSpPr>
          <p:nvPr>
            <p:ph type="sldNum" sz="quarter" idx="12"/>
          </p:nvPr>
        </p:nvSpPr>
        <p:spPr/>
        <p:txBody>
          <a:bodyPr/>
          <a:lstStyle/>
          <a:p>
            <a:fld id="{1A97B858-7F87-4293-BC05-FFDEB8F8B7A1}" type="slidenum">
              <a:rPr lang="en-US" smtClean="0"/>
              <a:pPr/>
              <a:t>13</a:t>
            </a:fld>
            <a:endParaRPr lang="en-US"/>
          </a:p>
        </p:txBody>
      </p:sp>
    </p:spTree>
    <p:extLst>
      <p:ext uri="{BB962C8B-B14F-4D97-AF65-F5344CB8AC3E}">
        <p14:creationId xmlns:p14="http://schemas.microsoft.com/office/powerpoint/2010/main" val="234490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233266" y="219041"/>
            <a:ext cx="8910734" cy="469217"/>
          </a:xfrm>
        </p:spPr>
        <p:txBody>
          <a:bodyPr>
            <a:normAutofit fontScale="90000"/>
          </a:bodyPr>
          <a:lstStyle/>
          <a:p>
            <a:r>
              <a:rPr lang="en-US" sz="2800" dirty="0"/>
              <a:t>Funding Available to a Range of Recipients</a:t>
            </a:r>
            <a:endParaRPr lang="en-US" sz="2800" dirty="0">
              <a:solidFill>
                <a:srgbClr val="FF0000"/>
              </a:solidFill>
            </a:endParaRPr>
          </a:p>
        </p:txBody>
      </p:sp>
      <p:graphicFrame>
        <p:nvGraphicFramePr>
          <p:cNvPr id="11" name="Table 8">
            <a:extLst>
              <a:ext uri="{FF2B5EF4-FFF2-40B4-BE49-F238E27FC236}">
                <a16:creationId xmlns:a16="http://schemas.microsoft.com/office/drawing/2014/main" id="{01B2EC0D-377B-4156-88CA-390DD93C602F}"/>
              </a:ext>
            </a:extLst>
          </p:cNvPr>
          <p:cNvGraphicFramePr>
            <a:graphicFrameLocks noGrp="1"/>
          </p:cNvGraphicFramePr>
          <p:nvPr>
            <p:ph idx="1"/>
            <p:extLst>
              <p:ext uri="{D42A27DB-BD31-4B8C-83A1-F6EECF244321}">
                <p14:modId xmlns:p14="http://schemas.microsoft.com/office/powerpoint/2010/main" val="1021443445"/>
              </p:ext>
            </p:extLst>
          </p:nvPr>
        </p:nvGraphicFramePr>
        <p:xfrm>
          <a:off x="116635" y="639192"/>
          <a:ext cx="8992855" cy="4648200"/>
        </p:xfrm>
        <a:graphic>
          <a:graphicData uri="http://schemas.openxmlformats.org/drawingml/2006/table">
            <a:tbl>
              <a:tblPr firstRow="1" firstCol="1" bandRow="1">
                <a:tableStyleId>{5C22544A-7EE6-4342-B048-85BDC9FD1C3A}</a:tableStyleId>
              </a:tblPr>
              <a:tblGrid>
                <a:gridCol w="3543929">
                  <a:extLst>
                    <a:ext uri="{9D8B030D-6E8A-4147-A177-3AD203B41FA5}">
                      <a16:colId xmlns:a16="http://schemas.microsoft.com/office/drawing/2014/main" val="1676957739"/>
                    </a:ext>
                  </a:extLst>
                </a:gridCol>
                <a:gridCol w="687457">
                  <a:extLst>
                    <a:ext uri="{9D8B030D-6E8A-4147-A177-3AD203B41FA5}">
                      <a16:colId xmlns:a16="http://schemas.microsoft.com/office/drawing/2014/main" val="57100310"/>
                    </a:ext>
                  </a:extLst>
                </a:gridCol>
                <a:gridCol w="531260">
                  <a:extLst>
                    <a:ext uri="{9D8B030D-6E8A-4147-A177-3AD203B41FA5}">
                      <a16:colId xmlns:a16="http://schemas.microsoft.com/office/drawing/2014/main" val="3700455205"/>
                    </a:ext>
                  </a:extLst>
                </a:gridCol>
                <a:gridCol w="605341">
                  <a:extLst>
                    <a:ext uri="{9D8B030D-6E8A-4147-A177-3AD203B41FA5}">
                      <a16:colId xmlns:a16="http://schemas.microsoft.com/office/drawing/2014/main" val="3407167489"/>
                    </a:ext>
                  </a:extLst>
                </a:gridCol>
                <a:gridCol w="692120">
                  <a:extLst>
                    <a:ext uri="{9D8B030D-6E8A-4147-A177-3AD203B41FA5}">
                      <a16:colId xmlns:a16="http://schemas.microsoft.com/office/drawing/2014/main" val="2072273042"/>
                    </a:ext>
                  </a:extLst>
                </a:gridCol>
                <a:gridCol w="615218">
                  <a:extLst>
                    <a:ext uri="{9D8B030D-6E8A-4147-A177-3AD203B41FA5}">
                      <a16:colId xmlns:a16="http://schemas.microsoft.com/office/drawing/2014/main" val="3968964557"/>
                    </a:ext>
                  </a:extLst>
                </a:gridCol>
                <a:gridCol w="589584">
                  <a:extLst>
                    <a:ext uri="{9D8B030D-6E8A-4147-A177-3AD203B41FA5}">
                      <a16:colId xmlns:a16="http://schemas.microsoft.com/office/drawing/2014/main" val="1217337401"/>
                    </a:ext>
                  </a:extLst>
                </a:gridCol>
                <a:gridCol w="910010">
                  <a:extLst>
                    <a:ext uri="{9D8B030D-6E8A-4147-A177-3AD203B41FA5}">
                      <a16:colId xmlns:a16="http://schemas.microsoft.com/office/drawing/2014/main" val="2226084168"/>
                    </a:ext>
                  </a:extLst>
                </a:gridCol>
                <a:gridCol w="817936">
                  <a:extLst>
                    <a:ext uri="{9D8B030D-6E8A-4147-A177-3AD203B41FA5}">
                      <a16:colId xmlns:a16="http://schemas.microsoft.com/office/drawing/2014/main" val="423597826"/>
                    </a:ext>
                  </a:extLst>
                </a:gridCol>
              </a:tblGrid>
              <a:tr h="299708">
                <a:tc>
                  <a:txBody>
                    <a:bodyPr/>
                    <a:lstStyle/>
                    <a:p>
                      <a:r>
                        <a:rPr lang="en-US" sz="1400" dirty="0"/>
                        <a:t>Program Examples</a:t>
                      </a:r>
                    </a:p>
                  </a:txBody>
                  <a:tcPr/>
                </a:tc>
                <a:tc>
                  <a:txBody>
                    <a:bodyPr/>
                    <a:lstStyle/>
                    <a:p>
                      <a:r>
                        <a:rPr lang="en-US" sz="1400"/>
                        <a:t>State</a:t>
                      </a:r>
                    </a:p>
                  </a:txBody>
                  <a:tcPr/>
                </a:tc>
                <a:tc>
                  <a:txBody>
                    <a:bodyPr/>
                    <a:lstStyle/>
                    <a:p>
                      <a:r>
                        <a:rPr lang="en-US" sz="1400" b="1" kern="1200" dirty="0">
                          <a:solidFill>
                            <a:schemeClr val="lt1"/>
                          </a:solidFill>
                          <a:latin typeface="+mn-lt"/>
                          <a:ea typeface="+mn-ea"/>
                          <a:cs typeface="+mn-cs"/>
                        </a:rPr>
                        <a:t>PR*</a:t>
                      </a:r>
                    </a:p>
                  </a:txBody>
                  <a:tcPr/>
                </a:tc>
                <a:tc>
                  <a:txBody>
                    <a:bodyPr/>
                    <a:lstStyle/>
                    <a:p>
                      <a:r>
                        <a:rPr lang="en-US" sz="1400" dirty="0"/>
                        <a:t>MPO</a:t>
                      </a:r>
                    </a:p>
                  </a:txBody>
                  <a:tcPr/>
                </a:tc>
                <a:tc>
                  <a:txBody>
                    <a:bodyPr/>
                    <a:lstStyle/>
                    <a:p>
                      <a:r>
                        <a:rPr lang="en-US" sz="1400"/>
                        <a:t>Local</a:t>
                      </a:r>
                    </a:p>
                  </a:txBody>
                  <a:tcPr/>
                </a:tc>
                <a:tc>
                  <a:txBody>
                    <a:bodyPr/>
                    <a:lstStyle/>
                    <a:p>
                      <a:r>
                        <a:rPr lang="en-US" sz="1400"/>
                        <a:t>Tribe</a:t>
                      </a:r>
                    </a:p>
                  </a:txBody>
                  <a:tcPr/>
                </a:tc>
                <a:tc>
                  <a:txBody>
                    <a:bodyPr/>
                    <a:lstStyle/>
                    <a:p>
                      <a:r>
                        <a:rPr lang="en-US" sz="1400"/>
                        <a:t>PA**</a:t>
                      </a:r>
                    </a:p>
                  </a:txBody>
                  <a:tcPr/>
                </a:tc>
                <a:tc>
                  <a:txBody>
                    <a:bodyPr/>
                    <a:lstStyle/>
                    <a:p>
                      <a:r>
                        <a:rPr lang="en-US" sz="1400"/>
                        <a:t>Territory</a:t>
                      </a:r>
                    </a:p>
                  </a:txBody>
                  <a:tcPr/>
                </a:tc>
                <a:tc>
                  <a:txBody>
                    <a:bodyPr/>
                    <a:lstStyle/>
                    <a:p>
                      <a:r>
                        <a:rPr lang="en-US" sz="1400"/>
                        <a:t>FLMA**</a:t>
                      </a:r>
                    </a:p>
                  </a:txBody>
                  <a:tcPr/>
                </a:tc>
                <a:extLst>
                  <a:ext uri="{0D108BD9-81ED-4DB2-BD59-A6C34878D82A}">
                    <a16:rowId xmlns:a16="http://schemas.microsoft.com/office/drawing/2014/main" val="2494535254"/>
                  </a:ext>
                </a:extLst>
              </a:tr>
              <a:tr h="0">
                <a:tc>
                  <a:txBody>
                    <a:bodyPr/>
                    <a:lstStyle/>
                    <a:p>
                      <a:r>
                        <a:rPr lang="en-US" sz="1300" b="0" baseline="0" dirty="0">
                          <a:solidFill>
                            <a:schemeClr val="tx1"/>
                          </a:solidFill>
                        </a:rPr>
                        <a:t>Apportioned programs (formula)</a:t>
                      </a:r>
                    </a:p>
                  </a:txBody>
                  <a:tcPr>
                    <a:solidFill>
                      <a:srgbClr val="CED2DC"/>
                    </a:solidFill>
                  </a:tcPr>
                </a:tc>
                <a:tc>
                  <a:txBody>
                    <a:bodyPr/>
                    <a:lstStyle/>
                    <a:p>
                      <a:pPr algn="ct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90860047"/>
                  </a:ext>
                </a:extLst>
              </a:tr>
              <a:tr h="0">
                <a:tc>
                  <a:txBody>
                    <a:bodyPr/>
                    <a:lstStyle/>
                    <a:p>
                      <a:r>
                        <a:rPr lang="en-US" sz="1300" b="0" baseline="0" dirty="0">
                          <a:solidFill>
                            <a:schemeClr val="tx1"/>
                          </a:solidFill>
                        </a:rPr>
                        <a:t>Bridge Program (formula)</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extLst>
                  <a:ext uri="{0D108BD9-81ED-4DB2-BD59-A6C34878D82A}">
                    <a16:rowId xmlns:a16="http://schemas.microsoft.com/office/drawing/2014/main" val="591936210"/>
                  </a:ext>
                </a:extLst>
              </a:tr>
              <a:tr h="185523">
                <a:tc>
                  <a:txBody>
                    <a:bodyPr/>
                    <a:lstStyle/>
                    <a:p>
                      <a:r>
                        <a:rPr lang="en-US" sz="1300" b="0" baseline="0" dirty="0">
                          <a:solidFill>
                            <a:schemeClr val="tx1"/>
                          </a:solidFill>
                        </a:rPr>
                        <a:t>National Electric Vehicle Formula Program</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algn="ct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59216925"/>
                  </a:ext>
                </a:extLst>
              </a:tr>
              <a:tr h="284722">
                <a:tc>
                  <a:txBody>
                    <a:bodyPr/>
                    <a:lstStyle/>
                    <a:p>
                      <a:r>
                        <a:rPr lang="en-US" sz="1300" b="0" baseline="0" dirty="0">
                          <a:solidFill>
                            <a:schemeClr val="tx1"/>
                          </a:solidFill>
                        </a:rPr>
                        <a:t>Safe Streets and Roads for All program</a:t>
                      </a:r>
                    </a:p>
                  </a:txBody>
                  <a:tcPr>
                    <a:solidFill>
                      <a:srgbClr val="E8EAEE"/>
                    </a:solidFill>
                  </a:tcPr>
                </a:tc>
                <a:tc>
                  <a:txBody>
                    <a:bodyPr/>
                    <a:lstStyle/>
                    <a:p>
                      <a:pPr algn="ctr"/>
                      <a:endParaRPr lang="en-US" sz="1300" baseline="0"/>
                    </a:p>
                  </a:txBody>
                  <a:tcPr/>
                </a:tc>
                <a:tc>
                  <a:txBody>
                    <a:bodyPr/>
                    <a:lstStyle/>
                    <a:p>
                      <a:pPr algn="ct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875046001"/>
                  </a:ext>
                </a:extLst>
              </a:tr>
              <a:tr h="284722">
                <a:tc>
                  <a:txBody>
                    <a:bodyPr/>
                    <a:lstStyle/>
                    <a:p>
                      <a:r>
                        <a:rPr lang="en-US" sz="1300" b="0" baseline="0" dirty="0">
                          <a:solidFill>
                            <a:schemeClr val="tx1"/>
                          </a:solidFill>
                        </a:rPr>
                        <a:t>PROTECT Grants (discretionary)</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extLst>
                  <a:ext uri="{0D108BD9-81ED-4DB2-BD59-A6C34878D82A}">
                    <a16:rowId xmlns:a16="http://schemas.microsoft.com/office/drawing/2014/main" val="3300973827"/>
                  </a:ext>
                </a:extLst>
              </a:tr>
              <a:tr h="0">
                <a:tc>
                  <a:txBody>
                    <a:bodyPr/>
                    <a:lstStyle/>
                    <a:p>
                      <a:r>
                        <a:rPr lang="en-US" sz="1300" b="0" baseline="0" dirty="0">
                          <a:solidFill>
                            <a:schemeClr val="tx1"/>
                          </a:solidFill>
                        </a:rPr>
                        <a:t>Charging and Fueling Infrastructure Program</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extLst>
                  <a:ext uri="{0D108BD9-81ED-4DB2-BD59-A6C34878D82A}">
                    <a16:rowId xmlns:a16="http://schemas.microsoft.com/office/drawing/2014/main" val="3818595972"/>
                  </a:ext>
                </a:extLst>
              </a:tr>
              <a:tr h="0">
                <a:tc>
                  <a:txBody>
                    <a:bodyPr/>
                    <a:lstStyle/>
                    <a:p>
                      <a:r>
                        <a:rPr lang="en-US" sz="1300" b="0" baseline="0" dirty="0">
                          <a:solidFill>
                            <a:schemeClr val="tx1"/>
                          </a:solidFill>
                        </a:rPr>
                        <a:t>Congestion Relief Program</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806332864"/>
                  </a:ext>
                </a:extLst>
              </a:tr>
              <a:tr h="0">
                <a:tc>
                  <a:txBody>
                    <a:bodyPr/>
                    <a:lstStyle/>
                    <a:p>
                      <a:r>
                        <a:rPr lang="en-US" sz="1300" b="0" baseline="0" dirty="0">
                          <a:solidFill>
                            <a:schemeClr val="tx1"/>
                          </a:solidFill>
                        </a:rPr>
                        <a:t>Bridge Investment Program (discretionary)</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extLst>
                  <a:ext uri="{0D108BD9-81ED-4DB2-BD59-A6C34878D82A}">
                    <a16:rowId xmlns:a16="http://schemas.microsoft.com/office/drawing/2014/main" val="1608619276"/>
                  </a:ext>
                </a:extLst>
              </a:tr>
              <a:tr h="0">
                <a:tc>
                  <a:txBody>
                    <a:bodyPr/>
                    <a:lstStyle/>
                    <a:p>
                      <a:r>
                        <a:rPr lang="en-US" sz="1300" b="0" baseline="0" dirty="0">
                          <a:solidFill>
                            <a:schemeClr val="tx1"/>
                          </a:solidFill>
                        </a:rPr>
                        <a:t>Reconnecting Communities Pilot Program</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1481565258"/>
                  </a:ext>
                </a:extLst>
              </a:tr>
              <a:tr h="0">
                <a:tc>
                  <a:txBody>
                    <a:bodyPr/>
                    <a:lstStyle/>
                    <a:p>
                      <a:r>
                        <a:rPr lang="en-US" sz="1300" b="0" baseline="0" dirty="0">
                          <a:solidFill>
                            <a:schemeClr val="tx1"/>
                          </a:solidFill>
                        </a:rPr>
                        <a:t>Rural Surface Transportation Grants</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1684573829"/>
                  </a:ext>
                </a:extLst>
              </a:tr>
              <a:tr h="0">
                <a:tc>
                  <a:txBody>
                    <a:bodyPr/>
                    <a:lstStyle/>
                    <a:p>
                      <a:r>
                        <a:rPr lang="en-US" sz="1300" b="0" baseline="0" dirty="0">
                          <a:solidFill>
                            <a:schemeClr val="tx1"/>
                          </a:solidFill>
                        </a:rPr>
                        <a:t>INFRA</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extLst>
                  <a:ext uri="{0D108BD9-81ED-4DB2-BD59-A6C34878D82A}">
                    <a16:rowId xmlns:a16="http://schemas.microsoft.com/office/drawing/2014/main" val="1423942980"/>
                  </a:ext>
                </a:extLst>
              </a:tr>
              <a:tr h="0">
                <a:tc>
                  <a:txBody>
                    <a:bodyPr/>
                    <a:lstStyle/>
                    <a:p>
                      <a:r>
                        <a:rPr lang="en-US" sz="1300" b="0" baseline="0" dirty="0">
                          <a:solidFill>
                            <a:schemeClr val="tx1"/>
                          </a:solidFill>
                        </a:rPr>
                        <a:t>National Infrastructure Project Assistance</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solidFill>
                          <a:schemeClr val="tx1"/>
                        </a:solidFill>
                      </a:endParaRPr>
                    </a:p>
                  </a:txBody>
                  <a:tcPr/>
                </a:tc>
                <a:extLst>
                  <a:ext uri="{0D108BD9-81ED-4DB2-BD59-A6C34878D82A}">
                    <a16:rowId xmlns:a16="http://schemas.microsoft.com/office/drawing/2014/main" val="311090151"/>
                  </a:ext>
                </a:extLst>
              </a:tr>
              <a:tr h="0">
                <a:tc>
                  <a:txBody>
                    <a:bodyPr/>
                    <a:lstStyle/>
                    <a:p>
                      <a:r>
                        <a:rPr lang="en-US" sz="1300" b="0" baseline="0" dirty="0">
                          <a:solidFill>
                            <a:schemeClr val="tx1"/>
                          </a:solidFill>
                        </a:rPr>
                        <a:t>Local and Regional Project Assistance</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extLst>
                  <a:ext uri="{0D108BD9-81ED-4DB2-BD59-A6C34878D82A}">
                    <a16:rowId xmlns:a16="http://schemas.microsoft.com/office/drawing/2014/main" val="3127195846"/>
                  </a:ext>
                </a:extLst>
              </a:tr>
              <a:tr h="0">
                <a:tc>
                  <a:txBody>
                    <a:bodyPr/>
                    <a:lstStyle/>
                    <a:p>
                      <a:r>
                        <a:rPr lang="en-US" sz="1300" b="0" kern="1200" baseline="0" dirty="0">
                          <a:solidFill>
                            <a:schemeClr val="tx1"/>
                          </a:solidFill>
                          <a:latin typeface="+mn-lt"/>
                          <a:ea typeface="+mn-ea"/>
                          <a:cs typeface="+mn-cs"/>
                        </a:rPr>
                        <a:t>Natl. Significant Fed. Lands &amp; Tribal Projects</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extLst>
                  <a:ext uri="{0D108BD9-81ED-4DB2-BD59-A6C34878D82A}">
                    <a16:rowId xmlns:a16="http://schemas.microsoft.com/office/drawing/2014/main" val="1802638082"/>
                  </a:ext>
                </a:extLst>
              </a:tr>
              <a:tr h="0">
                <a:tc>
                  <a:txBody>
                    <a:bodyPr/>
                    <a:lstStyle/>
                    <a:p>
                      <a:r>
                        <a:rPr lang="en-US" sz="1300" b="0" baseline="0" dirty="0">
                          <a:solidFill>
                            <a:schemeClr val="tx1"/>
                          </a:solidFill>
                        </a:rPr>
                        <a:t>Tribal Transportation Program Safety Fund</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extLst>
                  <a:ext uri="{0D108BD9-81ED-4DB2-BD59-A6C34878D82A}">
                    <a16:rowId xmlns:a16="http://schemas.microsoft.com/office/drawing/2014/main" val="1621621683"/>
                  </a:ext>
                </a:extLst>
              </a:tr>
            </a:tbl>
          </a:graphicData>
        </a:graphic>
      </p:graphicFrame>
      <p:sp>
        <p:nvSpPr>
          <p:cNvPr id="9" name="TextBox 8">
            <a:extLst>
              <a:ext uri="{FF2B5EF4-FFF2-40B4-BE49-F238E27FC236}">
                <a16:creationId xmlns:a16="http://schemas.microsoft.com/office/drawing/2014/main" id="{3D989432-EBD3-41A7-8C6C-F8F3C2CA0A40}"/>
              </a:ext>
            </a:extLst>
          </p:cNvPr>
          <p:cNvSpPr txBox="1"/>
          <p:nvPr/>
        </p:nvSpPr>
        <p:spPr>
          <a:xfrm>
            <a:off x="34510" y="5266189"/>
            <a:ext cx="9109490" cy="1600438"/>
          </a:xfrm>
          <a:prstGeom prst="rect">
            <a:avLst/>
          </a:prstGeom>
          <a:noFill/>
        </p:spPr>
        <p:txBody>
          <a:bodyPr wrap="square" rtlCol="0">
            <a:spAutoFit/>
          </a:bodyPr>
          <a:lstStyle/>
          <a:p>
            <a:r>
              <a:rPr lang="en-US" sz="1200" u="sng" dirty="0"/>
              <a:t>Note</a:t>
            </a:r>
            <a:r>
              <a:rPr lang="en-US" sz="1200" dirty="0"/>
              <a:t>: This table does not include all BIL programs or eligible entities, and there are additional nuances not represented in this table. Additional programmatic information is provided in later slides. FHWA will administer most, but not all, programs listed.</a:t>
            </a:r>
          </a:p>
          <a:p>
            <a:endParaRPr lang="en-US" sz="400" dirty="0"/>
          </a:p>
          <a:p>
            <a:r>
              <a:rPr lang="en-US" sz="1200" dirty="0"/>
              <a:t>*  PR = Puerto Rico, has funding allocated from 23 USC 165(b)(2)(C). Of that funding, least 50% is for purposes eligible under NHPP and 25% under HSIP, and the remainder is for other activities eligible under chapter 1 of title 23.</a:t>
            </a:r>
          </a:p>
          <a:p>
            <a:endParaRPr lang="en-US" sz="400" dirty="0"/>
          </a:p>
          <a:p>
            <a:endParaRPr lang="en-US" sz="200" dirty="0"/>
          </a:p>
          <a:p>
            <a:r>
              <a:rPr lang="en-US" sz="1200" dirty="0"/>
              <a:t>** PA = a special purpose district or public authority with a transportation function; FLMA = Federal Land Management Agency</a:t>
            </a:r>
          </a:p>
          <a:p>
            <a:endParaRPr lang="en-US" sz="400" dirty="0"/>
          </a:p>
          <a:p>
            <a:r>
              <a:rPr lang="en-US" sz="1200" dirty="0"/>
              <a:t>*** May be eligible if partnered with an eligible entity, or under other specific conditions.  For example, territories can apply for PROTECT at-risk coastal infrastructure grants [23 USC 176(d)(4)(C)].  See program information sources for more details. </a:t>
            </a:r>
            <a:endParaRPr lang="en-US" sz="1200" dirty="0">
              <a:solidFill>
                <a:srgbClr val="FF0000"/>
              </a:solidFill>
            </a:endParaRPr>
          </a:p>
        </p:txBody>
      </p:sp>
      <p:sp>
        <p:nvSpPr>
          <p:cNvPr id="4" name="Slide Number Placeholder 3">
            <a:extLst>
              <a:ext uri="{FF2B5EF4-FFF2-40B4-BE49-F238E27FC236}">
                <a16:creationId xmlns:a16="http://schemas.microsoft.com/office/drawing/2014/main" id="{B9546AE3-1449-4950-A530-1E7DEEFE5259}"/>
              </a:ext>
            </a:extLst>
          </p:cNvPr>
          <p:cNvSpPr>
            <a:spLocks noGrp="1"/>
          </p:cNvSpPr>
          <p:nvPr>
            <p:ph type="sldNum" sz="quarter" idx="12"/>
          </p:nvPr>
        </p:nvSpPr>
        <p:spPr/>
        <p:txBody>
          <a:bodyPr/>
          <a:lstStyle/>
          <a:p>
            <a:fld id="{1A97B858-7F87-4293-BC05-FFDEB8F8B7A1}" type="slidenum">
              <a:rPr lang="en-US" smtClean="0"/>
              <a:pPr/>
              <a:t>14</a:t>
            </a:fld>
            <a:endParaRPr lang="en-US"/>
          </a:p>
        </p:txBody>
      </p:sp>
    </p:spTree>
    <p:extLst>
      <p:ext uri="{BB962C8B-B14F-4D97-AF65-F5344CB8AC3E}">
        <p14:creationId xmlns:p14="http://schemas.microsoft.com/office/powerpoint/2010/main" val="301831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CE803-97DC-4D2F-921E-6AAAD8562776}"/>
              </a:ext>
            </a:extLst>
          </p:cNvPr>
          <p:cNvSpPr>
            <a:spLocks noGrp="1"/>
          </p:cNvSpPr>
          <p:nvPr>
            <p:ph type="title"/>
          </p:nvPr>
        </p:nvSpPr>
        <p:spPr/>
        <p:txBody>
          <a:bodyPr/>
          <a:lstStyle/>
          <a:p>
            <a:r>
              <a:rPr lang="en-US" dirty="0"/>
              <a:t>Changes to current Program </a:t>
            </a:r>
          </a:p>
        </p:txBody>
      </p:sp>
      <p:sp>
        <p:nvSpPr>
          <p:cNvPr id="3" name="Content Placeholder 2">
            <a:extLst>
              <a:ext uri="{FF2B5EF4-FFF2-40B4-BE49-F238E27FC236}">
                <a16:creationId xmlns:a16="http://schemas.microsoft.com/office/drawing/2014/main" id="{69506850-3012-442F-9F3F-DC45801659D0}"/>
              </a:ext>
            </a:extLst>
          </p:cNvPr>
          <p:cNvSpPr>
            <a:spLocks noGrp="1"/>
          </p:cNvSpPr>
          <p:nvPr>
            <p:ph idx="1"/>
          </p:nvPr>
        </p:nvSpPr>
        <p:spPr/>
        <p:txBody>
          <a:bodyPr/>
          <a:lstStyle/>
          <a:p>
            <a:r>
              <a:rPr lang="en-US" dirty="0"/>
              <a:t>Federal Lands Transportation Program (FLTP)</a:t>
            </a:r>
          </a:p>
          <a:p>
            <a:r>
              <a:rPr lang="en-US" dirty="0"/>
              <a:t>Federal Land Access Program FLAP</a:t>
            </a:r>
          </a:p>
          <a:p>
            <a:r>
              <a:rPr lang="en-US" dirty="0"/>
              <a:t>Tribal Transportation Program (TTP)</a:t>
            </a:r>
          </a:p>
          <a:p>
            <a:r>
              <a:rPr lang="en-US" dirty="0"/>
              <a:t>Nationally Significant Federal Lands &amp; Tribal Projects Program (NSFLTP)</a:t>
            </a:r>
          </a:p>
          <a:p>
            <a:r>
              <a:rPr lang="en-US" dirty="0"/>
              <a:t>INFRA Program (discretionary) </a:t>
            </a:r>
          </a:p>
          <a:p>
            <a:r>
              <a:rPr lang="en-US" dirty="0"/>
              <a:t>Freight Provisions</a:t>
            </a:r>
          </a:p>
        </p:txBody>
      </p:sp>
      <p:sp>
        <p:nvSpPr>
          <p:cNvPr id="4" name="Slide Number Placeholder 3">
            <a:extLst>
              <a:ext uri="{FF2B5EF4-FFF2-40B4-BE49-F238E27FC236}">
                <a16:creationId xmlns:a16="http://schemas.microsoft.com/office/drawing/2014/main" id="{0A7BBAF6-BA4B-4A90-8DEA-DC9B3B0632A5}"/>
              </a:ext>
            </a:extLst>
          </p:cNvPr>
          <p:cNvSpPr>
            <a:spLocks noGrp="1"/>
          </p:cNvSpPr>
          <p:nvPr>
            <p:ph type="sldNum" sz="quarter" idx="12"/>
          </p:nvPr>
        </p:nvSpPr>
        <p:spPr/>
        <p:txBody>
          <a:bodyPr/>
          <a:lstStyle/>
          <a:p>
            <a:fld id="{1A97B858-7F87-4293-BC05-FFDEB8F8B7A1}" type="slidenum">
              <a:rPr lang="en-US" smtClean="0"/>
              <a:pPr/>
              <a:t>15</a:t>
            </a:fld>
            <a:endParaRPr lang="en-US"/>
          </a:p>
        </p:txBody>
      </p:sp>
    </p:spTree>
    <p:extLst>
      <p:ext uri="{BB962C8B-B14F-4D97-AF65-F5344CB8AC3E}">
        <p14:creationId xmlns:p14="http://schemas.microsoft.com/office/powerpoint/2010/main" val="278794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0A9C-96E8-4E9D-8696-619025EB05AB}"/>
              </a:ext>
            </a:extLst>
          </p:cNvPr>
          <p:cNvSpPr>
            <a:spLocks noGrp="1"/>
          </p:cNvSpPr>
          <p:nvPr>
            <p:ph type="title"/>
          </p:nvPr>
        </p:nvSpPr>
        <p:spPr>
          <a:xfrm>
            <a:off x="457200" y="248735"/>
            <a:ext cx="8229600" cy="691066"/>
          </a:xfrm>
        </p:spPr>
        <p:txBody>
          <a:bodyPr/>
          <a:lstStyle/>
          <a:p>
            <a:r>
              <a:rPr lang="en-US"/>
              <a:t>Changes to Emergency Relief Program (ER) </a:t>
            </a:r>
          </a:p>
        </p:txBody>
      </p:sp>
      <p:graphicFrame>
        <p:nvGraphicFramePr>
          <p:cNvPr id="5" name="Table 7">
            <a:extLst>
              <a:ext uri="{FF2B5EF4-FFF2-40B4-BE49-F238E27FC236}">
                <a16:creationId xmlns:a16="http://schemas.microsoft.com/office/drawing/2014/main" id="{E4C2A99E-BAE5-4DAD-AA0D-602A9AE868BB}"/>
              </a:ext>
            </a:extLst>
          </p:cNvPr>
          <p:cNvGraphicFramePr>
            <a:graphicFrameLocks/>
          </p:cNvGraphicFramePr>
          <p:nvPr>
            <p:extLst>
              <p:ext uri="{D42A27DB-BD31-4B8C-83A1-F6EECF244321}">
                <p14:modId xmlns:p14="http://schemas.microsoft.com/office/powerpoint/2010/main" val="3182287015"/>
              </p:ext>
            </p:extLst>
          </p:nvPr>
        </p:nvGraphicFramePr>
        <p:xfrm>
          <a:off x="457200" y="939801"/>
          <a:ext cx="8077200" cy="5659120"/>
        </p:xfrm>
        <a:graphic>
          <a:graphicData uri="http://schemas.openxmlformats.org/drawingml/2006/table">
            <a:tbl>
              <a:tblPr firstRow="1" firstCol="1" bandRow="1">
                <a:tableStyleId>{5C22544A-7EE6-4342-B048-85BDC9FD1C3A}</a:tableStyleId>
              </a:tblPr>
              <a:tblGrid>
                <a:gridCol w="1690879">
                  <a:extLst>
                    <a:ext uri="{9D8B030D-6E8A-4147-A177-3AD203B41FA5}">
                      <a16:colId xmlns:a16="http://schemas.microsoft.com/office/drawing/2014/main" val="3327382763"/>
                    </a:ext>
                  </a:extLst>
                </a:gridCol>
                <a:gridCol w="6386321">
                  <a:extLst>
                    <a:ext uri="{9D8B030D-6E8A-4147-A177-3AD203B41FA5}">
                      <a16:colId xmlns:a16="http://schemas.microsoft.com/office/drawing/2014/main" val="256109627"/>
                    </a:ext>
                  </a:extLst>
                </a:gridCol>
              </a:tblGrid>
              <a:tr h="370840">
                <a:tc>
                  <a:txBody>
                    <a:bodyPr/>
                    <a:lstStyle/>
                    <a:p>
                      <a:r>
                        <a:rPr lang="en-US" sz="1600"/>
                        <a:t>Topic</a:t>
                      </a:r>
                    </a:p>
                  </a:txBody>
                  <a:tcPr/>
                </a:tc>
                <a:tc>
                  <a:txBody>
                    <a:bodyPr/>
                    <a:lstStyle/>
                    <a:p>
                      <a:r>
                        <a:rPr lang="en-US" sz="1600"/>
                        <a:t>Changes</a:t>
                      </a:r>
                    </a:p>
                  </a:txBody>
                  <a:tcPr/>
                </a:tc>
                <a:extLst>
                  <a:ext uri="{0D108BD9-81ED-4DB2-BD59-A6C34878D82A}">
                    <a16:rowId xmlns:a16="http://schemas.microsoft.com/office/drawing/2014/main" val="1592223465"/>
                  </a:ext>
                </a:extLst>
              </a:tr>
              <a:tr h="370840">
                <a:tc>
                  <a:txBody>
                    <a:bodyPr/>
                    <a:lstStyle/>
                    <a:p>
                      <a:r>
                        <a:rPr lang="en-US" b="0" dirty="0">
                          <a:solidFill>
                            <a:schemeClr val="tx1"/>
                          </a:solidFill>
                        </a:rPr>
                        <a:t>Eligibilities</a:t>
                      </a:r>
                    </a:p>
                  </a:txBody>
                  <a:tcPr>
                    <a:solidFill>
                      <a:srgbClr val="CED2DC"/>
                    </a:solidFill>
                  </a:tcPr>
                </a:tc>
                <a:tc>
                  <a:txBody>
                    <a:bodyPr/>
                    <a:lstStyle/>
                    <a:p>
                      <a:pPr marL="285750" indent="-285750">
                        <a:spcAft>
                          <a:spcPts val="300"/>
                        </a:spcAft>
                        <a:buFont typeface="Arial" panose="020B0604020202020204" pitchFamily="34" charset="0"/>
                        <a:buChar char="•"/>
                      </a:pPr>
                      <a:r>
                        <a:rPr lang="en-US">
                          <a:solidFill>
                            <a:schemeClr val="tx1"/>
                          </a:solidFill>
                        </a:rPr>
                        <a:t>Adds wildfire to list of natural disasters for which ER funding is authorized</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Permits ER projects to incorporate economically justifiable improvements that will mitigate the risk of recurring damage from extreme weather, flooding, and other natural disasters, and includes a list of protective features that are eligible</a:t>
                      </a:r>
                    </a:p>
                  </a:txBody>
                  <a:tcPr/>
                </a:tc>
                <a:extLst>
                  <a:ext uri="{0D108BD9-81ED-4DB2-BD59-A6C34878D82A}">
                    <a16:rowId xmlns:a16="http://schemas.microsoft.com/office/drawing/2014/main" val="558607358"/>
                  </a:ext>
                </a:extLst>
              </a:tr>
              <a:tr h="370840">
                <a:tc>
                  <a:txBody>
                    <a:bodyPr/>
                    <a:lstStyle/>
                    <a:p>
                      <a:r>
                        <a:rPr lang="en-US" b="0">
                          <a:solidFill>
                            <a:schemeClr val="tx1"/>
                          </a:solidFill>
                        </a:rPr>
                        <a:t>Federal share</a:t>
                      </a:r>
                    </a:p>
                  </a:txBody>
                  <a:tcPr>
                    <a:solidFill>
                      <a:srgbClr val="E8EAEE"/>
                    </a:solidFill>
                  </a:tcPr>
                </a:tc>
                <a:tc>
                  <a:txBody>
                    <a:bodyPr/>
                    <a:lstStyle/>
                    <a:p>
                      <a:pPr marL="285750" indent="-285750">
                        <a:spcAft>
                          <a:spcPts val="300"/>
                        </a:spcAft>
                        <a:buFont typeface="Arial" panose="020B0604020202020204" pitchFamily="34" charset="0"/>
                        <a:buChar char="•"/>
                      </a:pPr>
                      <a:r>
                        <a:rPr lang="en-US" dirty="0">
                          <a:solidFill>
                            <a:schemeClr val="tx1"/>
                          </a:solidFill>
                        </a:rPr>
                        <a:t>Extends from 180 days to 270 days the time period within which an ER project for eligible emergency repairs may qualify for 100% Federal share (§11107)</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Modifies the types of projects the qualify for 90% Federal share (§11107)</a:t>
                      </a:r>
                    </a:p>
                  </a:txBody>
                  <a:tcPr/>
                </a:tc>
                <a:extLst>
                  <a:ext uri="{0D108BD9-81ED-4DB2-BD59-A6C34878D82A}">
                    <a16:rowId xmlns:a16="http://schemas.microsoft.com/office/drawing/2014/main" val="4208936501"/>
                  </a:ext>
                </a:extLst>
              </a:tr>
              <a:tr h="370840">
                <a:tc>
                  <a:txBody>
                    <a:bodyPr/>
                    <a:lstStyle/>
                    <a:p>
                      <a:r>
                        <a:rPr lang="en-US" b="0" dirty="0">
                          <a:solidFill>
                            <a:schemeClr val="tx1"/>
                          </a:solidFill>
                        </a:rPr>
                        <a:t>ER manual</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Requires FHWA to revise its ER manual to include a definition of “resilience,” encourage use of Complete Streets design principles, develop best practices relating to use of resilience in ER program, and develop a process to track consideration of resilience as part of ER program (§11519)</a:t>
                      </a:r>
                    </a:p>
                  </a:txBody>
                  <a:tcPr/>
                </a:tc>
                <a:extLst>
                  <a:ext uri="{0D108BD9-81ED-4DB2-BD59-A6C34878D82A}">
                    <a16:rowId xmlns:a16="http://schemas.microsoft.com/office/drawing/2014/main" val="3857377811"/>
                  </a:ext>
                </a:extLst>
              </a:tr>
            </a:tbl>
          </a:graphicData>
        </a:graphic>
      </p:graphicFrame>
      <p:sp>
        <p:nvSpPr>
          <p:cNvPr id="8" name="TextBox 7">
            <a:extLst>
              <a:ext uri="{FF2B5EF4-FFF2-40B4-BE49-F238E27FC236}">
                <a16:creationId xmlns:a16="http://schemas.microsoft.com/office/drawing/2014/main" id="{6B96442D-93E2-4FE2-8CE4-5A42B2C398EF}"/>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§11106</a:t>
            </a:r>
          </a:p>
        </p:txBody>
      </p:sp>
      <p:sp>
        <p:nvSpPr>
          <p:cNvPr id="3" name="Slide Number Placeholder 2">
            <a:extLst>
              <a:ext uri="{FF2B5EF4-FFF2-40B4-BE49-F238E27FC236}">
                <a16:creationId xmlns:a16="http://schemas.microsoft.com/office/drawing/2014/main" id="{6ED74EB0-04AC-4E3B-8428-67EFCC7C92B7}"/>
              </a:ext>
            </a:extLst>
          </p:cNvPr>
          <p:cNvSpPr>
            <a:spLocks noGrp="1"/>
          </p:cNvSpPr>
          <p:nvPr>
            <p:ph type="sldNum" sz="quarter" idx="12"/>
          </p:nvPr>
        </p:nvSpPr>
        <p:spPr/>
        <p:txBody>
          <a:bodyPr/>
          <a:lstStyle/>
          <a:p>
            <a:fld id="{1A97B858-7F87-4293-BC05-FFDEB8F8B7A1}" type="slidenum">
              <a:rPr lang="en-US" smtClean="0"/>
              <a:pPr/>
              <a:t>16</a:t>
            </a:fld>
            <a:endParaRPr lang="en-US"/>
          </a:p>
        </p:txBody>
      </p:sp>
    </p:spTree>
    <p:extLst>
      <p:ext uri="{BB962C8B-B14F-4D97-AF65-F5344CB8AC3E}">
        <p14:creationId xmlns:p14="http://schemas.microsoft.com/office/powerpoint/2010/main" val="1788214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workforce</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Davis-Bacon and Buy America Provisions  </a:t>
            </a:r>
          </a:p>
          <a:p>
            <a:r>
              <a:rPr lang="en-US"/>
              <a:t>Other Workforce Provisions</a:t>
            </a:r>
          </a:p>
        </p:txBody>
      </p:sp>
    </p:spTree>
    <p:extLst>
      <p:ext uri="{BB962C8B-B14F-4D97-AF65-F5344CB8AC3E}">
        <p14:creationId xmlns:p14="http://schemas.microsoft.com/office/powerpoint/2010/main" val="349361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545431" y="248734"/>
            <a:ext cx="8486601" cy="889953"/>
          </a:xfrm>
        </p:spPr>
        <p:txBody>
          <a:bodyPr>
            <a:normAutofit/>
          </a:bodyPr>
          <a:lstStyle/>
          <a:p>
            <a:r>
              <a:rPr lang="en-US"/>
              <a:t>Davis-Bacon and Buy America Provisions</a:t>
            </a:r>
          </a:p>
        </p:txBody>
      </p:sp>
      <p:graphicFrame>
        <p:nvGraphicFramePr>
          <p:cNvPr id="7" name="Table 7">
            <a:extLst>
              <a:ext uri="{FF2B5EF4-FFF2-40B4-BE49-F238E27FC236}">
                <a16:creationId xmlns:a16="http://schemas.microsoft.com/office/drawing/2014/main" id="{189BE511-4970-4988-9A60-2E96D53E2E9E}"/>
              </a:ext>
            </a:extLst>
          </p:cNvPr>
          <p:cNvGraphicFramePr>
            <a:graphicFrameLocks/>
          </p:cNvGraphicFramePr>
          <p:nvPr>
            <p:extLst>
              <p:ext uri="{D42A27DB-BD31-4B8C-83A1-F6EECF244321}">
                <p14:modId xmlns:p14="http://schemas.microsoft.com/office/powerpoint/2010/main" val="3606816218"/>
              </p:ext>
            </p:extLst>
          </p:nvPr>
        </p:nvGraphicFramePr>
        <p:xfrm>
          <a:off x="419100" y="1018108"/>
          <a:ext cx="8267699" cy="5638800"/>
        </p:xfrm>
        <a:graphic>
          <a:graphicData uri="http://schemas.openxmlformats.org/drawingml/2006/table">
            <a:tbl>
              <a:tblPr firstRow="1" firstCol="1" bandRow="1">
                <a:tableStyleId>{5C22544A-7EE6-4342-B048-85BDC9FD1C3A}</a:tableStyleId>
              </a:tblPr>
              <a:tblGrid>
                <a:gridCol w="2015369">
                  <a:extLst>
                    <a:ext uri="{9D8B030D-6E8A-4147-A177-3AD203B41FA5}">
                      <a16:colId xmlns:a16="http://schemas.microsoft.com/office/drawing/2014/main" val="3254399964"/>
                    </a:ext>
                  </a:extLst>
                </a:gridCol>
                <a:gridCol w="6252330">
                  <a:extLst>
                    <a:ext uri="{9D8B030D-6E8A-4147-A177-3AD203B41FA5}">
                      <a16:colId xmlns:a16="http://schemas.microsoft.com/office/drawing/2014/main" val="1681058397"/>
                    </a:ext>
                  </a:extLst>
                </a:gridCol>
              </a:tblGrid>
              <a:tr h="194211">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3436333890"/>
                  </a:ext>
                </a:extLst>
              </a:tr>
              <a:tr h="303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Davis-Bacon</a:t>
                      </a:r>
                    </a:p>
                    <a:p>
                      <a:r>
                        <a:rPr lang="en-US" sz="1600" b="0" dirty="0">
                          <a:solidFill>
                            <a:schemeClr val="tx1"/>
                          </a:solidFill>
                        </a:rPr>
                        <a:t>(various sections)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Davis-Bacon wage requirements apply for most major highway programs</a:t>
                      </a:r>
                    </a:p>
                  </a:txBody>
                  <a:tcPr/>
                </a:tc>
                <a:extLst>
                  <a:ext uri="{0D108BD9-81ED-4DB2-BD59-A6C34878D82A}">
                    <a16:rowId xmlns:a16="http://schemas.microsoft.com/office/drawing/2014/main" val="3442190055"/>
                  </a:ext>
                </a:extLst>
              </a:tr>
              <a:tr h="5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Buy America requirements for title 23 projects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(§11513)</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Buy America waivers for </a:t>
                      </a:r>
                      <a:r>
                        <a:rPr lang="en-US" sz="1600" u="sng" dirty="0">
                          <a:solidFill>
                            <a:schemeClr val="tx1"/>
                          </a:solidFill>
                        </a:rPr>
                        <a:t>title 23 projects </a:t>
                      </a:r>
                      <a:r>
                        <a:rPr lang="en-US" sz="1600" dirty="0">
                          <a:solidFill>
                            <a:schemeClr val="tx1"/>
                          </a:solidFill>
                        </a:rPr>
                        <a:t>require public notice of proposed waivers, public comment, annual report to Congress</a:t>
                      </a:r>
                    </a:p>
                  </a:txBody>
                  <a:tcPr/>
                </a:tc>
                <a:extLst>
                  <a:ext uri="{0D108BD9-81ED-4DB2-BD59-A6C34878D82A}">
                    <a16:rowId xmlns:a16="http://schemas.microsoft.com/office/drawing/2014/main" val="1297503471"/>
                  </a:ext>
                </a:extLst>
              </a:tr>
              <a:tr h="1739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Buy America requirements for all infrastructure projects receiving Federal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(§§70911-70917)</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New Buy America requirements apply to </a:t>
                      </a:r>
                      <a:r>
                        <a:rPr lang="en-US" sz="1600" u="sng" dirty="0">
                          <a:solidFill>
                            <a:schemeClr val="tx1"/>
                          </a:solidFill>
                        </a:rPr>
                        <a:t>all</a:t>
                      </a:r>
                      <a:r>
                        <a:rPr lang="en-US" sz="1600" dirty="0">
                          <a:solidFill>
                            <a:schemeClr val="tx1"/>
                          </a:solidFill>
                        </a:rPr>
                        <a:t> infrastructure projects receiving Federal financial assistance</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dirty="0">
                          <a:solidFill>
                            <a:schemeClr val="tx1"/>
                          </a:solidFill>
                        </a:rPr>
                        <a:t>Manufacturing processes for iron, steel, construction materials and manufactured products must occur in U.S.</a:t>
                      </a:r>
                    </a:p>
                    <a:p>
                      <a:pPr marL="742950" lvl="1" indent="-285750">
                        <a:spcAft>
                          <a:spcPts val="300"/>
                        </a:spcAft>
                        <a:buFont typeface="Courier New" panose="02070309020205020404" pitchFamily="49" charset="0"/>
                        <a:buChar char="o"/>
                      </a:pPr>
                      <a:r>
                        <a:rPr lang="en-US" sz="1600" dirty="0">
                          <a:solidFill>
                            <a:schemeClr val="tx1"/>
                          </a:solidFill>
                        </a:rPr>
                        <a:t>Cost of components of manufactured products mined, produced, or manufactured in U.S. must be &gt;55% of the cost of all components</a:t>
                      </a:r>
                    </a:p>
                    <a:p>
                      <a:pPr marL="742950" lvl="1" indent="-285750">
                        <a:spcAft>
                          <a:spcPts val="300"/>
                        </a:spcAft>
                        <a:buFont typeface="Courier New" panose="02070309020205020404" pitchFamily="49" charset="0"/>
                        <a:buChar char="o"/>
                      </a:pPr>
                      <a:r>
                        <a:rPr lang="en-US" sz="1600" dirty="0">
                          <a:solidFill>
                            <a:schemeClr val="tx1"/>
                          </a:solidFill>
                        </a:rPr>
                        <a:t>Waivers only if applying requirement is not in the public interest, materials are not available, or meeting requirement would increase overall project cost by &gt;25% (to be reviewed every 5 years)</a:t>
                      </a:r>
                    </a:p>
                    <a:p>
                      <a:pPr marL="742950" lvl="1" indent="-285750">
                        <a:spcAft>
                          <a:spcPts val="300"/>
                        </a:spcAft>
                        <a:buFont typeface="Courier New" panose="02070309020205020404" pitchFamily="49" charset="0"/>
                        <a:buChar char="o"/>
                      </a:pPr>
                      <a:r>
                        <a:rPr lang="en-US" sz="1600" dirty="0">
                          <a:solidFill>
                            <a:schemeClr val="tx1"/>
                          </a:solidFill>
                        </a:rPr>
                        <a:t>Requires Federal agencies to identify “deficient programs” not meeting the new Federal government-wide Buy America requirement</a:t>
                      </a:r>
                    </a:p>
                  </a:txBody>
                  <a:tcPr/>
                </a:tc>
                <a:extLst>
                  <a:ext uri="{0D108BD9-81ED-4DB2-BD59-A6C34878D82A}">
                    <a16:rowId xmlns:a16="http://schemas.microsoft.com/office/drawing/2014/main" val="1364640894"/>
                  </a:ext>
                </a:extLst>
              </a:tr>
            </a:tbl>
          </a:graphicData>
        </a:graphic>
      </p:graphicFrame>
      <p:sp>
        <p:nvSpPr>
          <p:cNvPr id="3" name="Slide Number Placeholder 2">
            <a:extLst>
              <a:ext uri="{FF2B5EF4-FFF2-40B4-BE49-F238E27FC236}">
                <a16:creationId xmlns:a16="http://schemas.microsoft.com/office/drawing/2014/main" id="{0EC950F2-4767-4801-925F-5CEBF5FF0BE8}"/>
              </a:ext>
            </a:extLst>
          </p:cNvPr>
          <p:cNvSpPr>
            <a:spLocks noGrp="1"/>
          </p:cNvSpPr>
          <p:nvPr>
            <p:ph type="sldNum" sz="quarter" idx="12"/>
          </p:nvPr>
        </p:nvSpPr>
        <p:spPr/>
        <p:txBody>
          <a:bodyPr/>
          <a:lstStyle/>
          <a:p>
            <a:fld id="{1A97B858-7F87-4293-BC05-FFDEB8F8B7A1}" type="slidenum">
              <a:rPr lang="en-US" smtClean="0"/>
              <a:pPr/>
              <a:t>18</a:t>
            </a:fld>
            <a:endParaRPr lang="en-US"/>
          </a:p>
        </p:txBody>
      </p:sp>
    </p:spTree>
    <p:extLst>
      <p:ext uri="{BB962C8B-B14F-4D97-AF65-F5344CB8AC3E}">
        <p14:creationId xmlns:p14="http://schemas.microsoft.com/office/powerpoint/2010/main" val="836668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273269" y="234851"/>
            <a:ext cx="6193000" cy="667465"/>
          </a:xfrm>
        </p:spPr>
        <p:txBody>
          <a:bodyPr>
            <a:normAutofit/>
          </a:bodyPr>
          <a:lstStyle/>
          <a:p>
            <a:r>
              <a:rPr lang="en-US"/>
              <a:t>Other Workforce Provisions</a:t>
            </a:r>
          </a:p>
        </p:txBody>
      </p:sp>
      <p:graphicFrame>
        <p:nvGraphicFramePr>
          <p:cNvPr id="7" name="Table 7">
            <a:extLst>
              <a:ext uri="{FF2B5EF4-FFF2-40B4-BE49-F238E27FC236}">
                <a16:creationId xmlns:a16="http://schemas.microsoft.com/office/drawing/2014/main" id="{8A80BC39-3CE6-457B-A25E-B302BF3FF295}"/>
              </a:ext>
            </a:extLst>
          </p:cNvPr>
          <p:cNvGraphicFramePr>
            <a:graphicFrameLocks noGrp="1"/>
          </p:cNvGraphicFramePr>
          <p:nvPr>
            <p:ph idx="1"/>
            <p:extLst>
              <p:ext uri="{D42A27DB-BD31-4B8C-83A1-F6EECF244321}">
                <p14:modId xmlns:p14="http://schemas.microsoft.com/office/powerpoint/2010/main" val="1067101932"/>
              </p:ext>
            </p:extLst>
          </p:nvPr>
        </p:nvGraphicFramePr>
        <p:xfrm>
          <a:off x="273269" y="902316"/>
          <a:ext cx="8597462" cy="5765800"/>
        </p:xfrm>
        <a:graphic>
          <a:graphicData uri="http://schemas.openxmlformats.org/drawingml/2006/table">
            <a:tbl>
              <a:tblPr firstRow="1" firstCol="1" bandRow="1">
                <a:tableStyleId>{5C22544A-7EE6-4342-B048-85BDC9FD1C3A}</a:tableStyleId>
              </a:tblPr>
              <a:tblGrid>
                <a:gridCol w="2456868">
                  <a:extLst>
                    <a:ext uri="{9D8B030D-6E8A-4147-A177-3AD203B41FA5}">
                      <a16:colId xmlns:a16="http://schemas.microsoft.com/office/drawing/2014/main" val="3373101709"/>
                    </a:ext>
                  </a:extLst>
                </a:gridCol>
                <a:gridCol w="6140594">
                  <a:extLst>
                    <a:ext uri="{9D8B030D-6E8A-4147-A177-3AD203B41FA5}">
                      <a16:colId xmlns:a16="http://schemas.microsoft.com/office/drawing/2014/main" val="562252464"/>
                    </a:ext>
                  </a:extLst>
                </a:gridCol>
              </a:tblGrid>
              <a:tr h="370840">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32301570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Local hiring preference for construction jobs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(§25019)</a:t>
                      </a:r>
                    </a:p>
                  </a:txBody>
                  <a:tcPr>
                    <a:solidFill>
                      <a:srgbClr val="CED2DC"/>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dirty="0">
                          <a:solidFill>
                            <a:schemeClr val="tx1"/>
                          </a:solidFill>
                        </a:rPr>
                        <a:t>Permits a recipient or subrecipient of funding under title 23 or 49, United States Code to implement a local or other geographical or economic hiring preference relating to the use of labor for construction projects consistent with State/local laws and policies.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Requires DOT to submit a Workforce Diversity Report to Congress, followed by a model plan for States, local governments, and private sector entities to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The report and model plan must address methods to enhance pre-apprenticeship programs, improve transportation workforce diversity, and encourage (sub)recipients to establish outreach and support programs</a:t>
                      </a:r>
                    </a:p>
                  </a:txBody>
                  <a:tcPr/>
                </a:tc>
                <a:extLst>
                  <a:ext uri="{0D108BD9-81ED-4DB2-BD59-A6C34878D82A}">
                    <a16:rowId xmlns:a16="http://schemas.microsoft.com/office/drawing/2014/main" val="24525953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Surface transportation workforce development, training, and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(§13007)</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Expands eligibility to include a variety of training and employment activities</a:t>
                      </a:r>
                    </a:p>
                  </a:txBody>
                  <a:tcPr/>
                </a:tc>
                <a:extLst>
                  <a:ext uri="{0D108BD9-81ED-4DB2-BD59-A6C34878D82A}">
                    <a16:rowId xmlns:a16="http://schemas.microsoft.com/office/drawing/2014/main" val="15505748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Transportation education and training development and deployment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(§13007)</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Expands eligibility to State DOTs and partnerships with Federal departments and agencies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Expands program to include implementing new curricula and education programs to provide hands-on career opportunities to meet current and future needs</a:t>
                      </a:r>
                    </a:p>
                  </a:txBody>
                  <a:tcPr/>
                </a:tc>
                <a:extLst>
                  <a:ext uri="{0D108BD9-81ED-4DB2-BD59-A6C34878D82A}">
                    <a16:rowId xmlns:a16="http://schemas.microsoft.com/office/drawing/2014/main" val="88057977"/>
                  </a:ext>
                </a:extLst>
              </a:tr>
            </a:tbl>
          </a:graphicData>
        </a:graphic>
      </p:graphicFrame>
      <p:sp>
        <p:nvSpPr>
          <p:cNvPr id="3" name="Slide Number Placeholder 2">
            <a:extLst>
              <a:ext uri="{FF2B5EF4-FFF2-40B4-BE49-F238E27FC236}">
                <a16:creationId xmlns:a16="http://schemas.microsoft.com/office/drawing/2014/main" id="{1D76664D-6DAB-461C-8B16-527EAB4565E2}"/>
              </a:ext>
            </a:extLst>
          </p:cNvPr>
          <p:cNvSpPr>
            <a:spLocks noGrp="1"/>
          </p:cNvSpPr>
          <p:nvPr>
            <p:ph type="sldNum" sz="quarter" idx="12"/>
          </p:nvPr>
        </p:nvSpPr>
        <p:spPr/>
        <p:txBody>
          <a:bodyPr/>
          <a:lstStyle/>
          <a:p>
            <a:fld id="{1A97B858-7F87-4293-BC05-FFDEB8F8B7A1}" type="slidenum">
              <a:rPr lang="en-US" smtClean="0"/>
              <a:pPr/>
              <a:t>19</a:t>
            </a:fld>
            <a:endParaRPr lang="en-US"/>
          </a:p>
        </p:txBody>
      </p:sp>
    </p:spTree>
    <p:extLst>
      <p:ext uri="{BB962C8B-B14F-4D97-AF65-F5344CB8AC3E}">
        <p14:creationId xmlns:p14="http://schemas.microsoft.com/office/powerpoint/2010/main" val="72996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Setting the stage</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Introductory Notes</a:t>
            </a:r>
          </a:p>
          <a:p>
            <a:r>
              <a:rPr lang="en-US"/>
              <a:t>Key Terms</a:t>
            </a:r>
          </a:p>
          <a:p>
            <a:endParaRPr lang="en-US"/>
          </a:p>
        </p:txBody>
      </p:sp>
    </p:spTree>
    <p:extLst>
      <p:ext uri="{BB962C8B-B14F-4D97-AF65-F5344CB8AC3E}">
        <p14:creationId xmlns:p14="http://schemas.microsoft.com/office/powerpoint/2010/main" val="2787564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B80B1-85C3-43E5-8F11-54126922D029}"/>
              </a:ext>
            </a:extLst>
          </p:cNvPr>
          <p:cNvSpPr>
            <a:spLocks noGrp="1"/>
          </p:cNvSpPr>
          <p:nvPr>
            <p:ph type="title"/>
          </p:nvPr>
        </p:nvSpPr>
        <p:spPr/>
        <p:txBody>
          <a:bodyPr/>
          <a:lstStyle/>
          <a:p>
            <a:r>
              <a:rPr lang="en-US" dirty="0"/>
              <a:t>More money, now what</a:t>
            </a:r>
          </a:p>
        </p:txBody>
      </p:sp>
      <p:sp>
        <p:nvSpPr>
          <p:cNvPr id="8" name="Text Placeholder 7">
            <a:extLst>
              <a:ext uri="{FF2B5EF4-FFF2-40B4-BE49-F238E27FC236}">
                <a16:creationId xmlns:a16="http://schemas.microsoft.com/office/drawing/2014/main" id="{7CF20372-050B-47EF-9631-990410929255}"/>
              </a:ext>
            </a:extLst>
          </p:cNvPr>
          <p:cNvSpPr>
            <a:spLocks noGrp="1"/>
          </p:cNvSpPr>
          <p:nvPr>
            <p:ph type="body" idx="1"/>
          </p:nvPr>
        </p:nvSpPr>
        <p:spPr/>
        <p:txBody>
          <a:bodyPr/>
          <a:lstStyle/>
          <a:p>
            <a:pPr marL="0" indent="0" algn="ctr">
              <a:buNone/>
            </a:pPr>
            <a:r>
              <a:rPr lang="en-US" dirty="0"/>
              <a:t>Project Finance</a:t>
            </a:r>
          </a:p>
        </p:txBody>
      </p:sp>
    </p:spTree>
    <p:extLst>
      <p:ext uri="{BB962C8B-B14F-4D97-AF65-F5344CB8AC3E}">
        <p14:creationId xmlns:p14="http://schemas.microsoft.com/office/powerpoint/2010/main" val="3421100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6ECE5-6526-4BB6-8259-7447A3594778}"/>
              </a:ext>
            </a:extLst>
          </p:cNvPr>
          <p:cNvSpPr>
            <a:spLocks noGrp="1"/>
          </p:cNvSpPr>
          <p:nvPr>
            <p:ph type="title"/>
          </p:nvPr>
        </p:nvSpPr>
        <p:spPr>
          <a:xfrm>
            <a:off x="457200" y="248734"/>
            <a:ext cx="8229600" cy="1313848"/>
          </a:xfrm>
        </p:spPr>
        <p:txBody>
          <a:bodyPr>
            <a:normAutofit/>
          </a:bodyPr>
          <a:lstStyle/>
          <a:p>
            <a:r>
              <a:rPr lang="en-US" dirty="0"/>
              <a:t>Federal- Aid Matching Strategies</a:t>
            </a:r>
            <a:br>
              <a:rPr lang="en-US" dirty="0"/>
            </a:br>
            <a:endParaRPr lang="en-US" dirty="0"/>
          </a:p>
        </p:txBody>
      </p:sp>
      <p:sp>
        <p:nvSpPr>
          <p:cNvPr id="3" name="Content Placeholder 2">
            <a:extLst>
              <a:ext uri="{FF2B5EF4-FFF2-40B4-BE49-F238E27FC236}">
                <a16:creationId xmlns:a16="http://schemas.microsoft.com/office/drawing/2014/main" id="{5A22FEEA-B1E6-4305-8A4A-7A212D82D861}"/>
              </a:ext>
            </a:extLst>
          </p:cNvPr>
          <p:cNvSpPr>
            <a:spLocks noGrp="1"/>
          </p:cNvSpPr>
          <p:nvPr>
            <p:ph idx="1"/>
          </p:nvPr>
        </p:nvSpPr>
        <p:spPr/>
        <p:txBody>
          <a:bodyPr>
            <a:normAutofit lnSpcReduction="10000"/>
          </a:bodyPr>
          <a:lstStyle/>
          <a:p>
            <a:pPr marL="0" indent="0">
              <a:lnSpc>
                <a:spcPct val="150000"/>
              </a:lnSpc>
              <a:buNone/>
            </a:pPr>
            <a:r>
              <a:rPr lang="en-US" dirty="0"/>
              <a:t>Flexible Match </a:t>
            </a:r>
          </a:p>
          <a:p>
            <a:pPr marL="0" indent="0" algn="l">
              <a:lnSpc>
                <a:spcPct val="150000"/>
              </a:lnSpc>
              <a:buNone/>
            </a:pPr>
            <a:r>
              <a:rPr lang="en-US" b="0" i="0" dirty="0">
                <a:solidFill>
                  <a:srgbClr val="404040"/>
                </a:solidFill>
                <a:effectLst/>
                <a:latin typeface="Roboto" panose="02000000000000000000" pitchFamily="2" charset="0"/>
              </a:rPr>
              <a:t>A flexible match allows various public and private contributions to be counted toward the non-Federal match for Federal-aid projects. Flexibility in matching Federal-aid highway funding with the typical 20 percent local share exists primarily through two means:</a:t>
            </a:r>
          </a:p>
          <a:p>
            <a:pPr marL="0" indent="0" algn="l">
              <a:buNone/>
            </a:pPr>
            <a:endParaRPr lang="en-US" b="0" i="0" dirty="0">
              <a:solidFill>
                <a:srgbClr val="404040"/>
              </a:solidFill>
              <a:effectLst/>
              <a:latin typeface="Roboto" panose="02000000000000000000" pitchFamily="2" charset="0"/>
            </a:endParaRPr>
          </a:p>
          <a:p>
            <a:pPr algn="l">
              <a:buFont typeface="+mj-lt"/>
              <a:buAutoNum type="arabicPeriod"/>
            </a:pPr>
            <a:r>
              <a:rPr lang="en-US" b="0" i="0" dirty="0">
                <a:solidFill>
                  <a:srgbClr val="404040"/>
                </a:solidFill>
                <a:effectLst/>
                <a:latin typeface="Roboto" panose="02000000000000000000" pitchFamily="2" charset="0"/>
              </a:rPr>
              <a:t>Using Federal funds as a match</a:t>
            </a:r>
          </a:p>
          <a:p>
            <a:pPr algn="l">
              <a:buFont typeface="+mj-lt"/>
              <a:buAutoNum type="arabicPeriod"/>
            </a:pPr>
            <a:endParaRPr lang="en-US" b="0" i="0" dirty="0">
              <a:solidFill>
                <a:srgbClr val="404040"/>
              </a:solidFill>
              <a:effectLst/>
              <a:latin typeface="Roboto" panose="02000000000000000000" pitchFamily="2" charset="0"/>
            </a:endParaRPr>
          </a:p>
          <a:p>
            <a:pPr algn="l">
              <a:buFont typeface="+mj-lt"/>
              <a:buAutoNum type="arabicPeriod"/>
            </a:pPr>
            <a:r>
              <a:rPr lang="en-US" b="0" i="0" dirty="0">
                <a:solidFill>
                  <a:srgbClr val="404040"/>
                </a:solidFill>
                <a:effectLst/>
                <a:latin typeface="Roboto" panose="02000000000000000000" pitchFamily="2" charset="0"/>
              </a:rPr>
              <a:t>Third party donations</a:t>
            </a:r>
          </a:p>
          <a:p>
            <a:pPr lvl="1"/>
            <a:endParaRPr lang="en-US" dirty="0"/>
          </a:p>
        </p:txBody>
      </p:sp>
      <p:sp>
        <p:nvSpPr>
          <p:cNvPr id="4" name="Slide Number Placeholder 3">
            <a:extLst>
              <a:ext uri="{FF2B5EF4-FFF2-40B4-BE49-F238E27FC236}">
                <a16:creationId xmlns:a16="http://schemas.microsoft.com/office/drawing/2014/main" id="{EEC22328-C4F0-424C-9A23-8521CD6D3BC3}"/>
              </a:ext>
            </a:extLst>
          </p:cNvPr>
          <p:cNvSpPr>
            <a:spLocks noGrp="1"/>
          </p:cNvSpPr>
          <p:nvPr>
            <p:ph type="sldNum" sz="quarter" idx="12"/>
          </p:nvPr>
        </p:nvSpPr>
        <p:spPr/>
        <p:txBody>
          <a:bodyPr/>
          <a:lstStyle/>
          <a:p>
            <a:fld id="{1A97B858-7F87-4293-BC05-FFDEB8F8B7A1}" type="slidenum">
              <a:rPr lang="en-US" smtClean="0"/>
              <a:pPr/>
              <a:t>21</a:t>
            </a:fld>
            <a:endParaRPr lang="en-US"/>
          </a:p>
        </p:txBody>
      </p:sp>
    </p:spTree>
    <p:extLst>
      <p:ext uri="{BB962C8B-B14F-4D97-AF65-F5344CB8AC3E}">
        <p14:creationId xmlns:p14="http://schemas.microsoft.com/office/powerpoint/2010/main" val="943119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711072-ACE2-42CC-AB19-6541E4219EFF}"/>
              </a:ext>
            </a:extLst>
          </p:cNvPr>
          <p:cNvSpPr>
            <a:spLocks noGrp="1"/>
          </p:cNvSpPr>
          <p:nvPr>
            <p:ph type="title"/>
          </p:nvPr>
        </p:nvSpPr>
        <p:spPr/>
        <p:txBody>
          <a:bodyPr/>
          <a:lstStyle/>
          <a:p>
            <a:r>
              <a:rPr lang="en-US" dirty="0"/>
              <a:t>Federal Funds as a Match</a:t>
            </a:r>
          </a:p>
        </p:txBody>
      </p:sp>
      <p:sp>
        <p:nvSpPr>
          <p:cNvPr id="6" name="Content Placeholder 5">
            <a:extLst>
              <a:ext uri="{FF2B5EF4-FFF2-40B4-BE49-F238E27FC236}">
                <a16:creationId xmlns:a16="http://schemas.microsoft.com/office/drawing/2014/main" id="{944EB262-FC41-4C61-8BD7-471CE42F3AEF}"/>
              </a:ext>
            </a:extLst>
          </p:cNvPr>
          <p:cNvSpPr>
            <a:spLocks noGrp="1"/>
          </p:cNvSpPr>
          <p:nvPr>
            <p:ph idx="1"/>
          </p:nvPr>
        </p:nvSpPr>
        <p:spPr/>
        <p:txBody>
          <a:bodyPr>
            <a:normAutofit fontScale="92500"/>
          </a:bodyPr>
          <a:lstStyle/>
          <a:p>
            <a:pPr marL="0" indent="0">
              <a:buNone/>
            </a:pPr>
            <a:r>
              <a:rPr lang="en-US" b="0" i="0" dirty="0">
                <a:solidFill>
                  <a:srgbClr val="404040"/>
                </a:solidFill>
                <a:effectLst/>
                <a:latin typeface="Roboto" panose="02000000000000000000" pitchFamily="2" charset="0"/>
              </a:rPr>
              <a:t>Although money from other federal agencies </a:t>
            </a:r>
            <a:r>
              <a:rPr lang="en-US" b="0" i="0" dirty="0">
                <a:effectLst/>
                <a:latin typeface="Roboto" panose="02000000000000000000" pitchFamily="2" charset="0"/>
              </a:rPr>
              <a:t>generally</a:t>
            </a:r>
            <a:r>
              <a:rPr lang="en-US" b="0" i="0" dirty="0">
                <a:solidFill>
                  <a:srgbClr val="FF0000"/>
                </a:solidFill>
                <a:effectLst/>
                <a:latin typeface="Roboto" panose="02000000000000000000" pitchFamily="2" charset="0"/>
              </a:rPr>
              <a:t> cannot be used to pay for the local portion of a Federal-aid project</a:t>
            </a:r>
            <a:r>
              <a:rPr lang="en-US" b="0" i="0" dirty="0">
                <a:solidFill>
                  <a:srgbClr val="404040"/>
                </a:solidFill>
                <a:effectLst/>
                <a:latin typeface="Roboto" panose="02000000000000000000" pitchFamily="2" charset="0"/>
              </a:rPr>
              <a:t>, some flexibility exists in several instances.</a:t>
            </a:r>
          </a:p>
          <a:p>
            <a:pPr marL="0" indent="0">
              <a:buNone/>
            </a:pPr>
            <a:endParaRPr lang="en-US" b="0" i="0" dirty="0">
              <a:solidFill>
                <a:srgbClr val="404040"/>
              </a:solidFill>
              <a:effectLst/>
              <a:latin typeface="Roboto" panose="02000000000000000000" pitchFamily="2" charset="0"/>
            </a:endParaRPr>
          </a:p>
          <a:p>
            <a:pPr algn="l">
              <a:buFont typeface="+mj-lt"/>
              <a:buAutoNum type="arabicPeriod"/>
            </a:pPr>
            <a:r>
              <a:rPr lang="en-US" b="1" i="0" dirty="0">
                <a:solidFill>
                  <a:srgbClr val="404040"/>
                </a:solidFill>
                <a:effectLst/>
                <a:latin typeface="Roboto" panose="02000000000000000000" pitchFamily="2" charset="0"/>
              </a:rPr>
              <a:t>Transportation Enhancement Projects</a:t>
            </a:r>
            <a:r>
              <a:rPr lang="en-US" b="0" i="0" dirty="0">
                <a:solidFill>
                  <a:srgbClr val="404040"/>
                </a:solidFill>
                <a:effectLst/>
                <a:latin typeface="Roboto" panose="02000000000000000000" pitchFamily="2" charset="0"/>
              </a:rPr>
              <a:t> </a:t>
            </a:r>
          </a:p>
          <a:p>
            <a:pPr algn="l">
              <a:buFont typeface="+mj-lt"/>
              <a:buAutoNum type="arabicPeriod"/>
            </a:pPr>
            <a:r>
              <a:rPr lang="en-US" b="1" i="0" dirty="0">
                <a:solidFill>
                  <a:srgbClr val="404040"/>
                </a:solidFill>
                <a:effectLst/>
                <a:latin typeface="Roboto" panose="02000000000000000000" pitchFamily="2" charset="0"/>
              </a:rPr>
              <a:t>Federal Land Management Agency Funds for Scenic Byways</a:t>
            </a:r>
            <a:r>
              <a:rPr lang="en-US" b="0" i="0" dirty="0">
                <a:solidFill>
                  <a:srgbClr val="404040"/>
                </a:solidFill>
                <a:effectLst/>
                <a:latin typeface="Roboto" panose="02000000000000000000" pitchFamily="2" charset="0"/>
              </a:rPr>
              <a:t> </a:t>
            </a:r>
          </a:p>
          <a:p>
            <a:pPr algn="l">
              <a:buFont typeface="+mj-lt"/>
              <a:buAutoNum type="arabicPeriod"/>
            </a:pPr>
            <a:r>
              <a:rPr lang="en-US" b="1" i="0" dirty="0">
                <a:solidFill>
                  <a:srgbClr val="404040"/>
                </a:solidFill>
                <a:effectLst/>
                <a:latin typeface="Roboto" panose="02000000000000000000" pitchFamily="2" charset="0"/>
              </a:rPr>
              <a:t>Funds from Federal Land Management Agencies in General</a:t>
            </a:r>
            <a:r>
              <a:rPr lang="en-US" b="0" i="0" dirty="0">
                <a:solidFill>
                  <a:srgbClr val="404040"/>
                </a:solidFill>
                <a:effectLst/>
                <a:latin typeface="Roboto" panose="02000000000000000000" pitchFamily="2" charset="0"/>
              </a:rPr>
              <a:t> </a:t>
            </a:r>
          </a:p>
          <a:p>
            <a:pPr algn="l">
              <a:buFont typeface="+mj-lt"/>
              <a:buAutoNum type="arabicPeriod"/>
            </a:pPr>
            <a:r>
              <a:rPr lang="en-US" b="1" i="0" dirty="0">
                <a:solidFill>
                  <a:srgbClr val="404040"/>
                </a:solidFill>
                <a:effectLst/>
                <a:latin typeface="Roboto" panose="02000000000000000000" pitchFamily="2" charset="0"/>
              </a:rPr>
              <a:t>Funds from the Federal Lands Highway Program</a:t>
            </a:r>
            <a:r>
              <a:rPr lang="en-US" b="0" i="0" dirty="0">
                <a:solidFill>
                  <a:srgbClr val="404040"/>
                </a:solidFill>
                <a:effectLst/>
                <a:latin typeface="Roboto" panose="02000000000000000000" pitchFamily="2" charset="0"/>
              </a:rPr>
              <a:t> </a:t>
            </a:r>
          </a:p>
          <a:p>
            <a:pPr algn="l">
              <a:buFont typeface="+mj-lt"/>
              <a:buAutoNum type="arabicPeriod"/>
            </a:pPr>
            <a:r>
              <a:rPr lang="en-US" b="1" i="0" dirty="0">
                <a:solidFill>
                  <a:srgbClr val="404040"/>
                </a:solidFill>
                <a:effectLst/>
                <a:latin typeface="Roboto" panose="02000000000000000000" pitchFamily="2" charset="0"/>
              </a:rPr>
              <a:t>Recreational Trails Program (RTP)</a:t>
            </a:r>
          </a:p>
          <a:p>
            <a:pPr algn="l">
              <a:buFont typeface="+mj-lt"/>
              <a:buAutoNum type="arabicPeriod"/>
            </a:pPr>
            <a:r>
              <a:rPr lang="en-US" b="1" i="0" dirty="0">
                <a:solidFill>
                  <a:srgbClr val="404040"/>
                </a:solidFill>
                <a:effectLst/>
                <a:latin typeface="Roboto" panose="02000000000000000000" pitchFamily="2" charset="0"/>
              </a:rPr>
              <a:t> Transportation  Infrastructure Finance &amp; Innovation Act (TIFIA</a:t>
            </a:r>
            <a:r>
              <a:rPr lang="en-US" dirty="0">
                <a:solidFill>
                  <a:srgbClr val="404040"/>
                </a:solidFill>
                <a:latin typeface="Roboto" panose="02000000000000000000" pitchFamily="2" charset="0"/>
              </a:rPr>
              <a:t>)</a:t>
            </a:r>
          </a:p>
          <a:p>
            <a:pPr algn="l">
              <a:buFont typeface="+mj-lt"/>
              <a:buAutoNum type="arabicPeriod"/>
            </a:pPr>
            <a:endParaRPr lang="en-US" dirty="0">
              <a:solidFill>
                <a:srgbClr val="404040"/>
              </a:solidFill>
              <a:latin typeface="Roboto" panose="02000000000000000000" pitchFamily="2" charset="0"/>
            </a:endParaRPr>
          </a:p>
          <a:p>
            <a:pPr algn="l">
              <a:buFont typeface="+mj-lt"/>
              <a:buAutoNum type="arabicPeriod"/>
            </a:pPr>
            <a:endParaRPr lang="en-US" b="1" dirty="0">
              <a:solidFill>
                <a:srgbClr val="404040"/>
              </a:solidFill>
              <a:latin typeface="Roboto" panose="02000000000000000000" pitchFamily="2" charset="0"/>
            </a:endParaRPr>
          </a:p>
          <a:p>
            <a:pPr algn="l">
              <a:buFont typeface="+mj-lt"/>
              <a:buAutoNum type="arabicPeriod"/>
            </a:pPr>
            <a:endParaRPr lang="en-US" b="1" i="0" u="sng" dirty="0">
              <a:solidFill>
                <a:srgbClr val="C93900"/>
              </a:solidFill>
              <a:effectLst/>
              <a:latin typeface="Roboto" panose="02000000000000000000" pitchFamily="2" charset="0"/>
            </a:endParaRPr>
          </a:p>
          <a:p>
            <a:pPr marL="0" indent="0">
              <a:buNone/>
            </a:pPr>
            <a:endParaRPr lang="en-US" dirty="0">
              <a:solidFill>
                <a:srgbClr val="404040"/>
              </a:solidFill>
              <a:latin typeface="Roboto" panose="02000000000000000000" pitchFamily="2" charset="0"/>
            </a:endParaRPr>
          </a:p>
          <a:p>
            <a:pPr marL="0" indent="0">
              <a:buNone/>
            </a:pPr>
            <a:endParaRPr lang="en-US" dirty="0"/>
          </a:p>
        </p:txBody>
      </p:sp>
      <p:sp>
        <p:nvSpPr>
          <p:cNvPr id="4" name="Slide Number Placeholder 3">
            <a:extLst>
              <a:ext uri="{FF2B5EF4-FFF2-40B4-BE49-F238E27FC236}">
                <a16:creationId xmlns:a16="http://schemas.microsoft.com/office/drawing/2014/main" id="{6D5DC312-A2B7-4F3C-BB9D-39BE7721A71B}"/>
              </a:ext>
            </a:extLst>
          </p:cNvPr>
          <p:cNvSpPr>
            <a:spLocks noGrp="1"/>
          </p:cNvSpPr>
          <p:nvPr>
            <p:ph type="sldNum" sz="quarter" idx="12"/>
          </p:nvPr>
        </p:nvSpPr>
        <p:spPr/>
        <p:txBody>
          <a:bodyPr/>
          <a:lstStyle/>
          <a:p>
            <a:fld id="{1A97B858-7F87-4293-BC05-FFDEB8F8B7A1}" type="slidenum">
              <a:rPr lang="en-US" smtClean="0"/>
              <a:pPr/>
              <a:t>22</a:t>
            </a:fld>
            <a:endParaRPr lang="en-US"/>
          </a:p>
        </p:txBody>
      </p:sp>
    </p:spTree>
    <p:extLst>
      <p:ext uri="{BB962C8B-B14F-4D97-AF65-F5344CB8AC3E}">
        <p14:creationId xmlns:p14="http://schemas.microsoft.com/office/powerpoint/2010/main" val="2896583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6B998-6D2C-45DE-8A86-5E9D5437C76E}"/>
              </a:ext>
            </a:extLst>
          </p:cNvPr>
          <p:cNvSpPr>
            <a:spLocks noGrp="1"/>
          </p:cNvSpPr>
          <p:nvPr>
            <p:ph type="title"/>
          </p:nvPr>
        </p:nvSpPr>
        <p:spPr/>
        <p:txBody>
          <a:bodyPr>
            <a:normAutofit fontScale="90000"/>
          </a:bodyPr>
          <a:lstStyle/>
          <a:p>
            <a:r>
              <a:rPr lang="en-US" b="0" i="0" dirty="0">
                <a:solidFill>
                  <a:srgbClr val="002060"/>
                </a:solidFill>
                <a:effectLst/>
                <a:latin typeface="Roboto" panose="02000000000000000000" pitchFamily="2" charset="0"/>
              </a:rPr>
              <a:t>Third-Party Donations</a:t>
            </a:r>
            <a:br>
              <a:rPr lang="en-US" b="0" i="0" dirty="0">
                <a:solidFill>
                  <a:srgbClr val="404040"/>
                </a:solidFill>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7D192F6F-3C38-48E3-82B2-92A747F6F783}"/>
              </a:ext>
            </a:extLst>
          </p:cNvPr>
          <p:cNvSpPr>
            <a:spLocks noGrp="1"/>
          </p:cNvSpPr>
          <p:nvPr>
            <p:ph idx="1"/>
          </p:nvPr>
        </p:nvSpPr>
        <p:spPr>
          <a:xfrm>
            <a:off x="457200" y="1281021"/>
            <a:ext cx="8229600" cy="5096629"/>
          </a:xfrm>
        </p:spPr>
        <p:txBody>
          <a:bodyPr>
            <a:normAutofit lnSpcReduction="10000"/>
          </a:bodyPr>
          <a:lstStyle/>
          <a:p>
            <a:pPr marL="0" indent="0" algn="l">
              <a:buNone/>
            </a:pPr>
            <a:r>
              <a:rPr lang="en-US" b="0" i="0" dirty="0">
                <a:solidFill>
                  <a:srgbClr val="404040"/>
                </a:solidFill>
                <a:effectLst/>
                <a:latin typeface="Roboto" panose="02000000000000000000" pitchFamily="2" charset="0"/>
              </a:rPr>
              <a:t>Third-party donations allow states to apply the value of third-party-donated funds, land, material, or services toward their nonfederal share of project costs.</a:t>
            </a:r>
          </a:p>
          <a:p>
            <a:pPr marL="0" indent="0" algn="l">
              <a:buNone/>
            </a:pPr>
            <a:endParaRPr lang="en-US" b="0" i="0" dirty="0">
              <a:solidFill>
                <a:srgbClr val="404040"/>
              </a:solidFill>
              <a:effectLst/>
              <a:latin typeface="Roboto" panose="02000000000000000000" pitchFamily="2" charset="0"/>
            </a:endParaRPr>
          </a:p>
          <a:p>
            <a:pPr marL="0" indent="0" algn="l">
              <a:buNone/>
            </a:pPr>
            <a:r>
              <a:rPr lang="en-US" b="0" i="0" dirty="0">
                <a:solidFill>
                  <a:srgbClr val="404040"/>
                </a:solidFill>
                <a:effectLst/>
                <a:latin typeface="Roboto" panose="02000000000000000000" pitchFamily="2" charset="0"/>
              </a:rPr>
              <a:t>This flexible match provision increases a state's ability to fund its transportation programs by:</a:t>
            </a:r>
          </a:p>
          <a:p>
            <a:pPr algn="l">
              <a:buFont typeface="+mj-lt"/>
              <a:buAutoNum type="arabicPeriod"/>
            </a:pPr>
            <a:r>
              <a:rPr lang="en-US" b="0" i="0" dirty="0">
                <a:solidFill>
                  <a:srgbClr val="404040"/>
                </a:solidFill>
                <a:effectLst/>
                <a:latin typeface="Roboto" panose="02000000000000000000" pitchFamily="2" charset="0"/>
              </a:rPr>
              <a:t>Accelerating certain projects that receive donated resources.</a:t>
            </a:r>
          </a:p>
          <a:p>
            <a:pPr algn="l">
              <a:buFont typeface="+mj-lt"/>
              <a:buAutoNum type="arabicPeriod"/>
            </a:pPr>
            <a:r>
              <a:rPr lang="en-US" b="0" i="0" dirty="0">
                <a:solidFill>
                  <a:srgbClr val="404040"/>
                </a:solidFill>
                <a:effectLst/>
                <a:latin typeface="Roboto" panose="02000000000000000000" pitchFamily="2" charset="0"/>
              </a:rPr>
              <a:t>Allowing states to reallocate funds that otherwise would have been used to meet Federal-aid matching requirements.</a:t>
            </a:r>
          </a:p>
          <a:p>
            <a:pPr algn="l">
              <a:buFont typeface="+mj-lt"/>
              <a:buAutoNum type="arabicPeriod"/>
            </a:pPr>
            <a:r>
              <a:rPr lang="en-US" b="0" i="0" dirty="0">
                <a:solidFill>
                  <a:srgbClr val="404040"/>
                </a:solidFill>
                <a:effectLst/>
                <a:latin typeface="Roboto" panose="02000000000000000000" pitchFamily="2" charset="0"/>
              </a:rPr>
              <a:t>Promoting public-private partnerships by providing incentives to seek private donations.</a:t>
            </a:r>
          </a:p>
          <a:p>
            <a:pPr marL="0" indent="0">
              <a:buNone/>
            </a:pPr>
            <a:endParaRPr lang="en-US" dirty="0"/>
          </a:p>
        </p:txBody>
      </p:sp>
      <p:sp>
        <p:nvSpPr>
          <p:cNvPr id="4" name="Slide Number Placeholder 3">
            <a:extLst>
              <a:ext uri="{FF2B5EF4-FFF2-40B4-BE49-F238E27FC236}">
                <a16:creationId xmlns:a16="http://schemas.microsoft.com/office/drawing/2014/main" id="{ADD2C53D-A29E-4BFD-9DBB-C0E58F2E9F0D}"/>
              </a:ext>
            </a:extLst>
          </p:cNvPr>
          <p:cNvSpPr>
            <a:spLocks noGrp="1"/>
          </p:cNvSpPr>
          <p:nvPr>
            <p:ph type="sldNum" sz="quarter" idx="12"/>
          </p:nvPr>
        </p:nvSpPr>
        <p:spPr/>
        <p:txBody>
          <a:bodyPr/>
          <a:lstStyle/>
          <a:p>
            <a:fld id="{1A97B858-7F87-4293-BC05-FFDEB8F8B7A1}" type="slidenum">
              <a:rPr lang="en-US" smtClean="0"/>
              <a:pPr/>
              <a:t>23</a:t>
            </a:fld>
            <a:endParaRPr lang="en-US"/>
          </a:p>
        </p:txBody>
      </p:sp>
    </p:spTree>
    <p:extLst>
      <p:ext uri="{BB962C8B-B14F-4D97-AF65-F5344CB8AC3E}">
        <p14:creationId xmlns:p14="http://schemas.microsoft.com/office/powerpoint/2010/main" val="825749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9733-3462-4C28-BE40-FBD9D9C74A3E}"/>
              </a:ext>
            </a:extLst>
          </p:cNvPr>
          <p:cNvSpPr>
            <a:spLocks noGrp="1"/>
          </p:cNvSpPr>
          <p:nvPr>
            <p:ph type="title"/>
          </p:nvPr>
        </p:nvSpPr>
        <p:spPr/>
        <p:txBody>
          <a:bodyPr>
            <a:normAutofit fontScale="90000"/>
          </a:bodyPr>
          <a:lstStyle/>
          <a:p>
            <a:r>
              <a:rPr lang="en-US" dirty="0"/>
              <a:t>Cost Incurred and Use of Tapered Match Provision</a:t>
            </a:r>
          </a:p>
        </p:txBody>
      </p:sp>
      <p:sp>
        <p:nvSpPr>
          <p:cNvPr id="3" name="Content Placeholder 2">
            <a:extLst>
              <a:ext uri="{FF2B5EF4-FFF2-40B4-BE49-F238E27FC236}">
                <a16:creationId xmlns:a16="http://schemas.microsoft.com/office/drawing/2014/main" id="{49AE5FB2-D589-48A0-907E-A7C4E03392E0}"/>
              </a:ext>
            </a:extLst>
          </p:cNvPr>
          <p:cNvSpPr>
            <a:spLocks noGrp="1"/>
          </p:cNvSpPr>
          <p:nvPr>
            <p:ph idx="1"/>
          </p:nvPr>
        </p:nvSpPr>
        <p:spPr/>
        <p:txBody>
          <a:bodyPr/>
          <a:lstStyle/>
          <a:p>
            <a:pPr marL="0" indent="0">
              <a:lnSpc>
                <a:spcPct val="150000"/>
              </a:lnSpc>
              <a:buNone/>
            </a:pPr>
            <a:r>
              <a:rPr lang="en-US" b="0" i="0" dirty="0">
                <a:solidFill>
                  <a:srgbClr val="404040"/>
                </a:solidFill>
                <a:effectLst/>
                <a:latin typeface="Roboto" panose="02000000000000000000" pitchFamily="2" charset="0"/>
              </a:rPr>
              <a:t>A tapered match is a form of Federal-aid matching flexibility that allows a project's Federal share to vary from year to year as long as the final contribution of Federal funds does not exceed the project's maximum authorized share. This tapered match, or delayed local match, as it is commonly called for transit projects, allows states to varying the required matching ratio over the life of a project.</a:t>
            </a:r>
            <a:endParaRPr lang="en-US" dirty="0"/>
          </a:p>
        </p:txBody>
      </p:sp>
      <p:sp>
        <p:nvSpPr>
          <p:cNvPr id="4" name="Slide Number Placeholder 3">
            <a:extLst>
              <a:ext uri="{FF2B5EF4-FFF2-40B4-BE49-F238E27FC236}">
                <a16:creationId xmlns:a16="http://schemas.microsoft.com/office/drawing/2014/main" id="{345A340B-04D2-4CD8-B7E9-4B0FC847E669}"/>
              </a:ext>
            </a:extLst>
          </p:cNvPr>
          <p:cNvSpPr>
            <a:spLocks noGrp="1"/>
          </p:cNvSpPr>
          <p:nvPr>
            <p:ph type="sldNum" sz="quarter" idx="12"/>
          </p:nvPr>
        </p:nvSpPr>
        <p:spPr/>
        <p:txBody>
          <a:bodyPr/>
          <a:lstStyle/>
          <a:p>
            <a:fld id="{1A97B858-7F87-4293-BC05-FFDEB8F8B7A1}" type="slidenum">
              <a:rPr lang="en-US" smtClean="0"/>
              <a:pPr/>
              <a:t>24</a:t>
            </a:fld>
            <a:endParaRPr lang="en-US"/>
          </a:p>
        </p:txBody>
      </p:sp>
    </p:spTree>
    <p:extLst>
      <p:ext uri="{BB962C8B-B14F-4D97-AF65-F5344CB8AC3E}">
        <p14:creationId xmlns:p14="http://schemas.microsoft.com/office/powerpoint/2010/main" val="3128382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AFFD-83EE-4520-B3FE-6D236FEA5B08}"/>
              </a:ext>
            </a:extLst>
          </p:cNvPr>
          <p:cNvSpPr>
            <a:spLocks noGrp="1"/>
          </p:cNvSpPr>
          <p:nvPr>
            <p:ph type="title"/>
          </p:nvPr>
        </p:nvSpPr>
        <p:spPr/>
        <p:txBody>
          <a:bodyPr/>
          <a:lstStyle/>
          <a:p>
            <a:r>
              <a:rPr lang="en-US" dirty="0"/>
              <a:t>State Infrastructure Banks (SIBs)</a:t>
            </a:r>
          </a:p>
        </p:txBody>
      </p:sp>
      <p:sp>
        <p:nvSpPr>
          <p:cNvPr id="3" name="Content Placeholder 2">
            <a:extLst>
              <a:ext uri="{FF2B5EF4-FFF2-40B4-BE49-F238E27FC236}">
                <a16:creationId xmlns:a16="http://schemas.microsoft.com/office/drawing/2014/main" id="{1F1C5779-378A-46A6-92DF-58D6266C61B1}"/>
              </a:ext>
            </a:extLst>
          </p:cNvPr>
          <p:cNvSpPr>
            <a:spLocks noGrp="1"/>
          </p:cNvSpPr>
          <p:nvPr>
            <p:ph idx="1"/>
          </p:nvPr>
        </p:nvSpPr>
        <p:spPr/>
        <p:txBody>
          <a:bodyPr/>
          <a:lstStyle/>
          <a:p>
            <a:pPr marL="0" indent="0">
              <a:lnSpc>
                <a:spcPct val="150000"/>
              </a:lnSpc>
              <a:buNone/>
            </a:pPr>
            <a:r>
              <a:rPr lang="en-US" b="0" i="0" dirty="0">
                <a:solidFill>
                  <a:srgbClr val="404040"/>
                </a:solidFill>
                <a:effectLst/>
                <a:latin typeface="Roboto" panose="02000000000000000000" pitchFamily="2" charset="0"/>
              </a:rPr>
              <a:t>State Infrastructure Banks are revolving infrastructure investment funds for surface transportation that are established and administered by states. A SIB, much like a private bank, can offer a range of loans and credit assistance enhancement products to public and private sponsors of Title 23 highway construction projects, Title 49 transit capital projects, and Title 49 (subtitle V) railroad projects. </a:t>
            </a:r>
            <a:endParaRPr lang="en-US" dirty="0"/>
          </a:p>
        </p:txBody>
      </p:sp>
      <p:sp>
        <p:nvSpPr>
          <p:cNvPr id="4" name="Slide Number Placeholder 3">
            <a:extLst>
              <a:ext uri="{FF2B5EF4-FFF2-40B4-BE49-F238E27FC236}">
                <a16:creationId xmlns:a16="http://schemas.microsoft.com/office/drawing/2014/main" id="{715DF10E-21C5-4343-9B84-EA21E7A0116F}"/>
              </a:ext>
            </a:extLst>
          </p:cNvPr>
          <p:cNvSpPr>
            <a:spLocks noGrp="1"/>
          </p:cNvSpPr>
          <p:nvPr>
            <p:ph type="sldNum" sz="quarter" idx="12"/>
          </p:nvPr>
        </p:nvSpPr>
        <p:spPr/>
        <p:txBody>
          <a:bodyPr/>
          <a:lstStyle/>
          <a:p>
            <a:fld id="{1A97B858-7F87-4293-BC05-FFDEB8F8B7A1}" type="slidenum">
              <a:rPr lang="en-US" smtClean="0"/>
              <a:pPr/>
              <a:t>25</a:t>
            </a:fld>
            <a:endParaRPr lang="en-US"/>
          </a:p>
        </p:txBody>
      </p:sp>
    </p:spTree>
    <p:extLst>
      <p:ext uri="{BB962C8B-B14F-4D97-AF65-F5344CB8AC3E}">
        <p14:creationId xmlns:p14="http://schemas.microsoft.com/office/powerpoint/2010/main" val="2122031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FB3C31-E85B-4810-AC79-1E786941C0A8}"/>
              </a:ext>
            </a:extLst>
          </p:cNvPr>
          <p:cNvSpPr>
            <a:spLocks noGrp="1"/>
          </p:cNvSpPr>
          <p:nvPr>
            <p:ph type="title"/>
          </p:nvPr>
        </p:nvSpPr>
        <p:spPr/>
        <p:txBody>
          <a:bodyPr/>
          <a:lstStyle/>
          <a:p>
            <a:r>
              <a:rPr lang="en-US" dirty="0"/>
              <a:t>Federal Acquisition Regulation (FAR) Part 31 </a:t>
            </a:r>
          </a:p>
        </p:txBody>
      </p:sp>
      <p:sp>
        <p:nvSpPr>
          <p:cNvPr id="6" name="Text Placeholder 5">
            <a:extLst>
              <a:ext uri="{FF2B5EF4-FFF2-40B4-BE49-F238E27FC236}">
                <a16:creationId xmlns:a16="http://schemas.microsoft.com/office/drawing/2014/main" id="{D7BD6F5D-1FDA-4256-971B-549C92B43014}"/>
              </a:ext>
            </a:extLst>
          </p:cNvPr>
          <p:cNvSpPr>
            <a:spLocks noGrp="1"/>
          </p:cNvSpPr>
          <p:nvPr>
            <p:ph type="body"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DC3898BE-29E8-408C-A0D5-E37A982C60BB}"/>
              </a:ext>
            </a:extLst>
          </p:cNvPr>
          <p:cNvSpPr>
            <a:spLocks noGrp="1"/>
          </p:cNvSpPr>
          <p:nvPr>
            <p:ph type="sldNum" sz="quarter" idx="4294967295"/>
          </p:nvPr>
        </p:nvSpPr>
        <p:spPr>
          <a:xfrm>
            <a:off x="8077200" y="-50800"/>
            <a:ext cx="1066800" cy="328613"/>
          </a:xfrm>
        </p:spPr>
        <p:txBody>
          <a:bodyPr/>
          <a:lstStyle/>
          <a:p>
            <a:fld id="{1A97B858-7F87-4293-BC05-FFDEB8F8B7A1}" type="slidenum">
              <a:rPr lang="en-US" smtClean="0"/>
              <a:pPr/>
              <a:t>26</a:t>
            </a:fld>
            <a:endParaRPr lang="en-US"/>
          </a:p>
        </p:txBody>
      </p:sp>
    </p:spTree>
    <p:extLst>
      <p:ext uri="{BB962C8B-B14F-4D97-AF65-F5344CB8AC3E}">
        <p14:creationId xmlns:p14="http://schemas.microsoft.com/office/powerpoint/2010/main" val="264732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EBDA0-8BFB-48C2-A6EC-C48130106E9C}"/>
              </a:ext>
            </a:extLst>
          </p:cNvPr>
          <p:cNvSpPr>
            <a:spLocks noGrp="1"/>
          </p:cNvSpPr>
          <p:nvPr>
            <p:ph type="title"/>
          </p:nvPr>
        </p:nvSpPr>
        <p:spPr/>
        <p:txBody>
          <a:bodyPr/>
          <a:lstStyle/>
          <a:p>
            <a:r>
              <a:rPr lang="en-US" dirty="0"/>
              <a:t>Contract Cost Principle &amp; Procedures</a:t>
            </a:r>
          </a:p>
        </p:txBody>
      </p:sp>
      <p:sp>
        <p:nvSpPr>
          <p:cNvPr id="3" name="Content Placeholder 2">
            <a:extLst>
              <a:ext uri="{FF2B5EF4-FFF2-40B4-BE49-F238E27FC236}">
                <a16:creationId xmlns:a16="http://schemas.microsoft.com/office/drawing/2014/main" id="{C32572BC-8556-4EEB-8013-5E739A3C530F}"/>
              </a:ext>
            </a:extLst>
          </p:cNvPr>
          <p:cNvSpPr>
            <a:spLocks noGrp="1"/>
          </p:cNvSpPr>
          <p:nvPr>
            <p:ph idx="1"/>
          </p:nvPr>
        </p:nvSpPr>
        <p:spPr/>
        <p:txBody>
          <a:bodyPr/>
          <a:lstStyle/>
          <a:p>
            <a:pPr>
              <a:lnSpc>
                <a:spcPct val="150000"/>
              </a:lnSpc>
            </a:pPr>
            <a:r>
              <a:rPr lang="en-US" dirty="0"/>
              <a:t>When is cost allowability?</a:t>
            </a:r>
          </a:p>
          <a:p>
            <a:pPr marL="0" indent="0" algn="l" fontAlgn="base">
              <a:lnSpc>
                <a:spcPct val="150000"/>
              </a:lnSpc>
              <a:buNone/>
            </a:pPr>
            <a:r>
              <a:rPr lang="en-US" b="0" i="0" dirty="0">
                <a:solidFill>
                  <a:srgbClr val="000000"/>
                </a:solidFill>
                <a:effectLst/>
                <a:latin typeface="open_sansregular"/>
              </a:rPr>
              <a:t>  	(1) Reasonableness.</a:t>
            </a:r>
          </a:p>
          <a:p>
            <a:pPr marL="0" indent="0" algn="l" fontAlgn="base">
              <a:lnSpc>
                <a:spcPct val="150000"/>
              </a:lnSpc>
              <a:buNone/>
            </a:pPr>
            <a:r>
              <a:rPr lang="en-US" b="0" i="0" dirty="0">
                <a:solidFill>
                  <a:srgbClr val="000000"/>
                </a:solidFill>
                <a:effectLst/>
                <a:latin typeface="open_sansregular"/>
              </a:rPr>
              <a:t>          	(2) Allocability.</a:t>
            </a:r>
          </a:p>
          <a:p>
            <a:pPr marL="0" indent="0" algn="l" fontAlgn="base">
              <a:lnSpc>
                <a:spcPct val="150000"/>
              </a:lnSpc>
              <a:buNone/>
            </a:pPr>
            <a:r>
              <a:rPr lang="en-US" b="0" i="0" dirty="0">
                <a:solidFill>
                  <a:srgbClr val="000000"/>
                </a:solidFill>
                <a:effectLst/>
                <a:latin typeface="open_sansregular"/>
              </a:rPr>
              <a:t>           	(3) Standards promulgated by the CAS Board, if applicable; otherwise, generally accepted accounting principles and practices appropriate to the circumstances.</a:t>
            </a:r>
          </a:p>
          <a:p>
            <a:pPr marL="0" indent="0" algn="l" fontAlgn="base">
              <a:lnSpc>
                <a:spcPct val="150000"/>
              </a:lnSpc>
              <a:buNone/>
            </a:pPr>
            <a:r>
              <a:rPr lang="en-US" b="0" i="0" dirty="0">
                <a:solidFill>
                  <a:srgbClr val="000000"/>
                </a:solidFill>
                <a:effectLst/>
                <a:latin typeface="open_sansregular"/>
              </a:rPr>
              <a:t>           	(4) Terms of the contract.</a:t>
            </a:r>
          </a:p>
          <a:p>
            <a:pPr marL="0" indent="0" algn="l" fontAlgn="base">
              <a:lnSpc>
                <a:spcPct val="150000"/>
              </a:lnSpc>
              <a:buNone/>
            </a:pPr>
            <a:r>
              <a:rPr lang="en-US" b="0" i="0" dirty="0">
                <a:solidFill>
                  <a:srgbClr val="000000"/>
                </a:solidFill>
                <a:effectLst/>
                <a:latin typeface="open_sansregular"/>
              </a:rPr>
              <a:t>           	(5) Any limitations outlined in this subpart.</a:t>
            </a:r>
          </a:p>
          <a:p>
            <a:endParaRPr lang="en-US" dirty="0"/>
          </a:p>
        </p:txBody>
      </p:sp>
    </p:spTree>
    <p:extLst>
      <p:ext uri="{BB962C8B-B14F-4D97-AF65-F5344CB8AC3E}">
        <p14:creationId xmlns:p14="http://schemas.microsoft.com/office/powerpoint/2010/main" val="1290733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38085B-494F-434F-8916-B91FBBD2483B}"/>
              </a:ext>
            </a:extLst>
          </p:cNvPr>
          <p:cNvSpPr>
            <a:spLocks noGrp="1"/>
          </p:cNvSpPr>
          <p:nvPr>
            <p:ph type="title"/>
          </p:nvPr>
        </p:nvSpPr>
        <p:spPr/>
        <p:txBody>
          <a:bodyPr/>
          <a:lstStyle/>
          <a:p>
            <a:r>
              <a:rPr lang="en-US" dirty="0"/>
              <a:t>When is a cost Reasonable?</a:t>
            </a:r>
          </a:p>
        </p:txBody>
      </p:sp>
      <p:sp>
        <p:nvSpPr>
          <p:cNvPr id="6" name="Content Placeholder 5">
            <a:extLst>
              <a:ext uri="{FF2B5EF4-FFF2-40B4-BE49-F238E27FC236}">
                <a16:creationId xmlns:a16="http://schemas.microsoft.com/office/drawing/2014/main" id="{F3D93544-EA69-4928-B003-5EFC4AA45E92}"/>
              </a:ext>
            </a:extLst>
          </p:cNvPr>
          <p:cNvSpPr>
            <a:spLocks noGrp="1"/>
          </p:cNvSpPr>
          <p:nvPr>
            <p:ph idx="1"/>
          </p:nvPr>
        </p:nvSpPr>
        <p:spPr/>
        <p:txBody>
          <a:bodyPr>
            <a:normAutofit/>
          </a:bodyPr>
          <a:lstStyle/>
          <a:p>
            <a:pPr marL="0" indent="0" algn="ctr">
              <a:buNone/>
            </a:pPr>
            <a:endParaRPr lang="en-US" sz="4400" dirty="0"/>
          </a:p>
          <a:p>
            <a:pPr marL="0" indent="0" algn="ctr">
              <a:buNone/>
            </a:pPr>
            <a:endParaRPr lang="en-US" sz="4400" dirty="0"/>
          </a:p>
          <a:p>
            <a:pPr marL="0" indent="0" algn="ctr">
              <a:buNone/>
            </a:pPr>
            <a:r>
              <a:rPr lang="en-US" sz="4400" dirty="0"/>
              <a:t>It depends</a:t>
            </a:r>
          </a:p>
        </p:txBody>
      </p:sp>
      <p:sp>
        <p:nvSpPr>
          <p:cNvPr id="4" name="Slide Number Placeholder 3">
            <a:extLst>
              <a:ext uri="{FF2B5EF4-FFF2-40B4-BE49-F238E27FC236}">
                <a16:creationId xmlns:a16="http://schemas.microsoft.com/office/drawing/2014/main" id="{7BA4406B-AAA7-478B-993F-7D66D4EEC44B}"/>
              </a:ext>
            </a:extLst>
          </p:cNvPr>
          <p:cNvSpPr>
            <a:spLocks noGrp="1"/>
          </p:cNvSpPr>
          <p:nvPr>
            <p:ph type="sldNum" sz="quarter" idx="12"/>
          </p:nvPr>
        </p:nvSpPr>
        <p:spPr/>
        <p:txBody>
          <a:bodyPr/>
          <a:lstStyle/>
          <a:p>
            <a:fld id="{1A97B858-7F87-4293-BC05-FFDEB8F8B7A1}" type="slidenum">
              <a:rPr lang="en-US" smtClean="0"/>
              <a:pPr/>
              <a:t>28</a:t>
            </a:fld>
            <a:endParaRPr lang="en-US"/>
          </a:p>
        </p:txBody>
      </p:sp>
    </p:spTree>
    <p:extLst>
      <p:ext uri="{BB962C8B-B14F-4D97-AF65-F5344CB8AC3E}">
        <p14:creationId xmlns:p14="http://schemas.microsoft.com/office/powerpoint/2010/main" val="16206642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09A3322-C158-4F51-ABAE-52BDCA08A785}"/>
              </a:ext>
            </a:extLst>
          </p:cNvPr>
          <p:cNvSpPr>
            <a:spLocks noGrp="1"/>
          </p:cNvSpPr>
          <p:nvPr>
            <p:ph type="title"/>
          </p:nvPr>
        </p:nvSpPr>
        <p:spPr/>
        <p:txBody>
          <a:bodyPr>
            <a:normAutofit/>
          </a:bodyPr>
          <a:lstStyle/>
          <a:p>
            <a:r>
              <a:rPr lang="en-US" dirty="0"/>
              <a:t>When is cost allocability?</a:t>
            </a:r>
          </a:p>
        </p:txBody>
      </p:sp>
      <p:sp>
        <p:nvSpPr>
          <p:cNvPr id="8" name="Content Placeholder 7">
            <a:extLst>
              <a:ext uri="{FF2B5EF4-FFF2-40B4-BE49-F238E27FC236}">
                <a16:creationId xmlns:a16="http://schemas.microsoft.com/office/drawing/2014/main" id="{F6CB604B-31A9-4F83-A7EC-7A15C9F8B1BE}"/>
              </a:ext>
            </a:extLst>
          </p:cNvPr>
          <p:cNvSpPr>
            <a:spLocks noGrp="1"/>
          </p:cNvSpPr>
          <p:nvPr>
            <p:ph idx="1"/>
          </p:nvPr>
        </p:nvSpPr>
        <p:spPr>
          <a:xfrm>
            <a:off x="567158" y="2106592"/>
            <a:ext cx="8119641" cy="4051230"/>
          </a:xfrm>
        </p:spPr>
        <p:txBody>
          <a:bodyPr/>
          <a:lstStyle/>
          <a:p>
            <a:pPr marL="0" indent="0">
              <a:lnSpc>
                <a:spcPct val="150000"/>
              </a:lnSpc>
              <a:buNone/>
            </a:pPr>
            <a:r>
              <a:rPr lang="en-US" b="0" i="0" dirty="0">
                <a:solidFill>
                  <a:srgbClr val="000000"/>
                </a:solidFill>
                <a:effectLst/>
                <a:latin typeface="open_sansregular"/>
              </a:rPr>
              <a:t>A cost is allocable if it is assignable or chargeable to one or more </a:t>
            </a:r>
            <a:r>
              <a:rPr lang="en-US" b="0" i="0" dirty="0">
                <a:solidFill>
                  <a:srgbClr val="000000"/>
                </a:solidFill>
                <a:effectLst/>
                <a:latin typeface="inherit"/>
              </a:rPr>
              <a:t>cost objectives</a:t>
            </a:r>
            <a:r>
              <a:rPr lang="en-US" b="0" i="0" dirty="0">
                <a:solidFill>
                  <a:srgbClr val="000000"/>
                </a:solidFill>
                <a:effectLst/>
                <a:latin typeface="open_sansregular"/>
              </a:rPr>
              <a:t> based on relative benefits received or other equitable relationships.</a:t>
            </a:r>
            <a:endParaRPr lang="en-US" dirty="0"/>
          </a:p>
          <a:p>
            <a:endParaRPr lang="en-US" dirty="0"/>
          </a:p>
        </p:txBody>
      </p:sp>
      <p:sp>
        <p:nvSpPr>
          <p:cNvPr id="4" name="Slide Number Placeholder 3">
            <a:extLst>
              <a:ext uri="{FF2B5EF4-FFF2-40B4-BE49-F238E27FC236}">
                <a16:creationId xmlns:a16="http://schemas.microsoft.com/office/drawing/2014/main" id="{5DCA4128-22B2-4402-BF2F-0F619138C2CD}"/>
              </a:ext>
            </a:extLst>
          </p:cNvPr>
          <p:cNvSpPr>
            <a:spLocks noGrp="1"/>
          </p:cNvSpPr>
          <p:nvPr>
            <p:ph type="sldNum" sz="quarter" idx="12"/>
          </p:nvPr>
        </p:nvSpPr>
        <p:spPr/>
        <p:txBody>
          <a:bodyPr/>
          <a:lstStyle/>
          <a:p>
            <a:fld id="{1A97B858-7F87-4293-BC05-FFDEB8F8B7A1}" type="slidenum">
              <a:rPr lang="en-US" smtClean="0"/>
              <a:pPr/>
              <a:t>29</a:t>
            </a:fld>
            <a:endParaRPr lang="en-US"/>
          </a:p>
        </p:txBody>
      </p:sp>
    </p:spTree>
    <p:extLst>
      <p:ext uri="{BB962C8B-B14F-4D97-AF65-F5344CB8AC3E}">
        <p14:creationId xmlns:p14="http://schemas.microsoft.com/office/powerpoint/2010/main" val="406953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0474-3630-489F-A118-CF1CA0A282CC}"/>
              </a:ext>
            </a:extLst>
          </p:cNvPr>
          <p:cNvSpPr>
            <a:spLocks noGrp="1"/>
          </p:cNvSpPr>
          <p:nvPr>
            <p:ph type="title"/>
          </p:nvPr>
        </p:nvSpPr>
        <p:spPr/>
        <p:txBody>
          <a:bodyPr/>
          <a:lstStyle/>
          <a:p>
            <a:r>
              <a:rPr lang="en-US"/>
              <a:t>Introductory Notes</a:t>
            </a:r>
          </a:p>
        </p:txBody>
      </p:sp>
      <p:sp>
        <p:nvSpPr>
          <p:cNvPr id="3" name="Content Placeholder 2">
            <a:extLst>
              <a:ext uri="{FF2B5EF4-FFF2-40B4-BE49-F238E27FC236}">
                <a16:creationId xmlns:a16="http://schemas.microsoft.com/office/drawing/2014/main" id="{8C4FA8E4-D440-4A9A-BA77-E03CD666B214}"/>
              </a:ext>
            </a:extLst>
          </p:cNvPr>
          <p:cNvSpPr>
            <a:spLocks noGrp="1"/>
          </p:cNvSpPr>
          <p:nvPr>
            <p:ph idx="1"/>
          </p:nvPr>
        </p:nvSpPr>
        <p:spPr>
          <a:xfrm>
            <a:off x="457200" y="1030147"/>
            <a:ext cx="8229600" cy="5579119"/>
          </a:xfrm>
        </p:spPr>
        <p:txBody>
          <a:bodyPr>
            <a:normAutofit fontScale="85000" lnSpcReduction="10000"/>
          </a:bodyPr>
          <a:lstStyle/>
          <a:p>
            <a:r>
              <a:rPr lang="en-US" dirty="0">
                <a:latin typeface="+mj-lt"/>
              </a:rPr>
              <a:t>This presentation:</a:t>
            </a:r>
          </a:p>
          <a:p>
            <a:pPr lvl="1"/>
            <a:r>
              <a:rPr lang="en-US" sz="2400" dirty="0">
                <a:latin typeface="+mj-lt"/>
              </a:rPr>
              <a:t>focuses on highway provisions in the BIL</a:t>
            </a:r>
          </a:p>
          <a:p>
            <a:pPr lvl="1"/>
            <a:r>
              <a:rPr lang="en-US" sz="2400" dirty="0">
                <a:latin typeface="+mj-lt"/>
              </a:rPr>
              <a:t>provides an overview of significant programs and provisions, but it is not all inclusive</a:t>
            </a:r>
          </a:p>
          <a:p>
            <a:pPr lvl="1"/>
            <a:r>
              <a:rPr lang="en-US" sz="2400" dirty="0">
                <a:latin typeface="+mj-lt"/>
              </a:rPr>
              <a:t>does not include programs that BIL authorizes subject to future appropriation</a:t>
            </a:r>
          </a:p>
          <a:p>
            <a:pPr lvl="1"/>
            <a:r>
              <a:rPr lang="en-US" sz="2400" dirty="0">
                <a:latin typeface="+mj-lt"/>
              </a:rPr>
              <a:t>includes information on several relevant programs that </a:t>
            </a:r>
            <a:r>
              <a:rPr lang="en-US" sz="2400" dirty="0"/>
              <a:t>the Office of the Secretary</a:t>
            </a:r>
            <a:r>
              <a:rPr lang="en-US" sz="2400" dirty="0">
                <a:latin typeface="+mj-lt"/>
              </a:rPr>
              <a:t> will administer </a:t>
            </a:r>
          </a:p>
          <a:p>
            <a:r>
              <a:rPr lang="en-US" dirty="0">
                <a:latin typeface="+mj-lt"/>
              </a:rPr>
              <a:t>Section (§) references in the presentation refer to BIL sections</a:t>
            </a:r>
          </a:p>
          <a:p>
            <a:r>
              <a:rPr lang="en-US" dirty="0">
                <a:latin typeface="+mj-lt"/>
              </a:rPr>
              <a:t>References to “Division J” refer to the appropriations portion of BIL (Title VII relates to the U.S. Department of Transportation)</a:t>
            </a:r>
          </a:p>
          <a:p>
            <a:pPr marL="0" indent="0">
              <a:buNone/>
            </a:pPr>
            <a:endParaRPr lang="en-US" dirty="0">
              <a:latin typeface="+mj-lt"/>
            </a:endParaRPr>
          </a:p>
          <a:p>
            <a:pPr marL="0" indent="0">
              <a:buNone/>
            </a:pPr>
            <a:r>
              <a:rPr lang="en-US" i="1" dirty="0">
                <a:latin typeface="+mj-lt"/>
              </a:rPr>
              <a:t>For more information, please visit the Federal Highway Administration’s BIL website: </a:t>
            </a:r>
            <a:r>
              <a:rPr lang="en-US" i="1" u="sng" dirty="0"/>
              <a:t>fhwa.dot.gov/bipartisan-infrastructure-law</a:t>
            </a:r>
            <a:endParaRPr lang="en-US" i="1" dirty="0">
              <a:latin typeface="+mj-lt"/>
            </a:endParaRPr>
          </a:p>
          <a:p>
            <a:pPr marL="0" indent="0">
              <a:buNone/>
            </a:pPr>
            <a:endParaRPr lang="en-US" sz="2000" i="1" dirty="0">
              <a:solidFill>
                <a:srgbClr val="0070C0"/>
              </a:solidFill>
              <a:latin typeface="+mj-lt"/>
            </a:endParaRPr>
          </a:p>
          <a:p>
            <a:pPr marL="0" indent="0">
              <a:buNone/>
            </a:pPr>
            <a:r>
              <a:rPr lang="en-US" sz="1800" b="1" dirty="0">
                <a:latin typeface="+mj-lt"/>
              </a:rPr>
              <a:t>Disclaimer: </a:t>
            </a:r>
            <a:r>
              <a:rPr lang="en-US" sz="1800" dirty="0">
                <a:latin typeface="+mj-lt"/>
              </a:rPr>
              <a:t>Except for any statutes or regulations cited, the contents of this presentation do not have the force and effect of law and are not meant to bind the public in any way. This presentation is intended only to provide information regarding existing requirements under the law or agency policies.</a:t>
            </a:r>
            <a:endParaRPr lang="en-US" sz="1800" i="1" dirty="0">
              <a:latin typeface="+mj-lt"/>
            </a:endParaRPr>
          </a:p>
        </p:txBody>
      </p:sp>
      <p:sp>
        <p:nvSpPr>
          <p:cNvPr id="4" name="Slide Number Placeholder 3">
            <a:extLst>
              <a:ext uri="{FF2B5EF4-FFF2-40B4-BE49-F238E27FC236}">
                <a16:creationId xmlns:a16="http://schemas.microsoft.com/office/drawing/2014/main" id="{8025C81F-B27B-4C01-8AD5-B9685CB39622}"/>
              </a:ext>
            </a:extLst>
          </p:cNvPr>
          <p:cNvSpPr>
            <a:spLocks noGrp="1"/>
          </p:cNvSpPr>
          <p:nvPr>
            <p:ph type="sldNum" sz="quarter" idx="12"/>
          </p:nvPr>
        </p:nvSpPr>
        <p:spPr/>
        <p:txBody>
          <a:bodyPr/>
          <a:lstStyle/>
          <a:p>
            <a:fld id="{1A97B858-7F87-4293-BC05-FFDEB8F8B7A1}" type="slidenum">
              <a:rPr lang="en-US" smtClean="0"/>
              <a:pPr/>
              <a:t>3</a:t>
            </a:fld>
            <a:endParaRPr lang="en-US" dirty="0"/>
          </a:p>
        </p:txBody>
      </p:sp>
    </p:spTree>
    <p:extLst>
      <p:ext uri="{BB962C8B-B14F-4D97-AF65-F5344CB8AC3E}">
        <p14:creationId xmlns:p14="http://schemas.microsoft.com/office/powerpoint/2010/main" val="3064132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7F51F-9282-4674-8EE5-AF1DFE9CA4C4}"/>
              </a:ext>
            </a:extLst>
          </p:cNvPr>
          <p:cNvSpPr>
            <a:spLocks noGrp="1"/>
          </p:cNvSpPr>
          <p:nvPr>
            <p:ph type="title"/>
          </p:nvPr>
        </p:nvSpPr>
        <p:spPr/>
        <p:txBody>
          <a:bodyPr/>
          <a:lstStyle/>
          <a:p>
            <a:r>
              <a:rPr lang="en-US" b="1" i="0" dirty="0">
                <a:effectLst/>
                <a:latin typeface="open_sansbold"/>
              </a:rPr>
              <a:t>List of Common Unallowable </a:t>
            </a:r>
            <a:r>
              <a:rPr lang="en-US" b="1" dirty="0">
                <a:latin typeface="open_sansbold"/>
              </a:rPr>
              <a:t>C</a:t>
            </a:r>
            <a:r>
              <a:rPr lang="en-US" b="1" i="0" dirty="0">
                <a:effectLst/>
                <a:latin typeface="open_sansbold"/>
              </a:rPr>
              <a:t>osts</a:t>
            </a:r>
            <a:endParaRPr lang="en-US" dirty="0"/>
          </a:p>
        </p:txBody>
      </p:sp>
      <p:pic>
        <p:nvPicPr>
          <p:cNvPr id="5" name="Content Placeholder 4" descr="Shape&#10;&#10;Description automatically generated with medium confidence">
            <a:extLst>
              <a:ext uri="{FF2B5EF4-FFF2-40B4-BE49-F238E27FC236}">
                <a16:creationId xmlns:a16="http://schemas.microsoft.com/office/drawing/2014/main" id="{185B03CA-0CB5-4BDC-8B0A-6F7164B72435}"/>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097480" y="1347592"/>
            <a:ext cx="4505616" cy="5261674"/>
          </a:xfrm>
        </p:spPr>
      </p:pic>
    </p:spTree>
    <p:extLst>
      <p:ext uri="{BB962C8B-B14F-4D97-AF65-F5344CB8AC3E}">
        <p14:creationId xmlns:p14="http://schemas.microsoft.com/office/powerpoint/2010/main" val="2036097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a:xfrm>
            <a:off x="762001" y="1191582"/>
            <a:ext cx="8217150" cy="2200275"/>
          </a:xfrm>
        </p:spPr>
        <p:txBody>
          <a:bodyPr>
            <a:normAutofit/>
          </a:bodyPr>
          <a:lstStyle/>
          <a:p>
            <a:pPr algn="ctr"/>
            <a:r>
              <a:rPr lang="en-US" dirty="0"/>
              <a:t>For more information</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62001" y="3466143"/>
            <a:ext cx="8217150" cy="2503655"/>
          </a:xfrm>
        </p:spPr>
        <p:txBody>
          <a:bodyPr>
            <a:normAutofit/>
          </a:bodyPr>
          <a:lstStyle/>
          <a:p>
            <a:pPr marL="0" indent="0">
              <a:buNone/>
            </a:pPr>
            <a:endParaRPr lang="en-US" dirty="0"/>
          </a:p>
          <a:p>
            <a:pPr marL="0" indent="0" algn="ctr">
              <a:buNone/>
            </a:pPr>
            <a:r>
              <a:rPr lang="en-US" i="1" dirty="0"/>
              <a:t>Kadian Hollenquest </a:t>
            </a:r>
          </a:p>
          <a:p>
            <a:pPr marL="0" indent="0" algn="ctr">
              <a:buNone/>
            </a:pPr>
            <a:r>
              <a:rPr lang="en-US" i="1" dirty="0"/>
              <a:t>9500 Wynlakes Place</a:t>
            </a:r>
          </a:p>
          <a:p>
            <a:pPr marL="0" indent="0" algn="ctr">
              <a:buNone/>
            </a:pPr>
            <a:r>
              <a:rPr lang="en-US" i="1" dirty="0"/>
              <a:t>Montgomery, AL 36117</a:t>
            </a:r>
          </a:p>
          <a:p>
            <a:pPr marL="0" indent="0" algn="ctr">
              <a:buNone/>
            </a:pPr>
            <a:r>
              <a:rPr lang="en-US" i="1" dirty="0"/>
              <a:t>334-274-6349 or Kadian.Hollenquest@dot.gov</a:t>
            </a:r>
          </a:p>
          <a:p>
            <a:endParaRPr lang="en-US" dirty="0"/>
          </a:p>
        </p:txBody>
      </p:sp>
      <p:pic>
        <p:nvPicPr>
          <p:cNvPr id="4" name="Picture 2" descr="USDOT/FHWA logo">
            <a:extLst>
              <a:ext uri="{FF2B5EF4-FFF2-40B4-BE49-F238E27FC236}">
                <a16:creationId xmlns:a16="http://schemas.microsoft.com/office/drawing/2014/main" id="{F36D4FC3-33DA-4771-9669-CA0CA834EF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1" y="5373960"/>
            <a:ext cx="929013" cy="936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37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129E-2A9E-4890-AA6C-909C2622056D}"/>
              </a:ext>
            </a:extLst>
          </p:cNvPr>
          <p:cNvSpPr>
            <a:spLocks noGrp="1"/>
          </p:cNvSpPr>
          <p:nvPr>
            <p:ph type="title"/>
          </p:nvPr>
        </p:nvSpPr>
        <p:spPr>
          <a:xfrm>
            <a:off x="457200" y="248735"/>
            <a:ext cx="8229600" cy="716466"/>
          </a:xfrm>
        </p:spPr>
        <p:txBody>
          <a:bodyPr>
            <a:normAutofit/>
          </a:bodyPr>
          <a:lstStyle/>
          <a:p>
            <a:r>
              <a:rPr lang="en-US"/>
              <a:t>Key Terms</a:t>
            </a:r>
          </a:p>
        </p:txBody>
      </p:sp>
      <p:sp>
        <p:nvSpPr>
          <p:cNvPr id="3" name="Content Placeholder 2">
            <a:extLst>
              <a:ext uri="{FF2B5EF4-FFF2-40B4-BE49-F238E27FC236}">
                <a16:creationId xmlns:a16="http://schemas.microsoft.com/office/drawing/2014/main" id="{F5E8E643-33D0-44FD-88B0-2121BAC02864}"/>
              </a:ext>
            </a:extLst>
          </p:cNvPr>
          <p:cNvSpPr>
            <a:spLocks noGrp="1"/>
          </p:cNvSpPr>
          <p:nvPr>
            <p:ph idx="1"/>
          </p:nvPr>
        </p:nvSpPr>
        <p:spPr>
          <a:xfrm>
            <a:off x="457200" y="1061441"/>
            <a:ext cx="8229600" cy="5461000"/>
          </a:xfrm>
        </p:spPr>
        <p:txBody>
          <a:bodyPr vert="horz" lIns="91440" tIns="45720" rIns="91440" bIns="45720" rtlCol="0" anchor="t">
            <a:normAutofit fontScale="70000" lnSpcReduction="20000"/>
          </a:bodyPr>
          <a:lstStyle/>
          <a:p>
            <a:pPr>
              <a:spcBef>
                <a:spcPts val="600"/>
              </a:spcBef>
              <a:spcAft>
                <a:spcPts val="600"/>
              </a:spcAft>
            </a:pPr>
            <a:r>
              <a:rPr lang="en-US" b="1" dirty="0"/>
              <a:t>Budget Authority:</a:t>
            </a:r>
            <a:r>
              <a:rPr lang="en-US" dirty="0"/>
              <a:t> </a:t>
            </a:r>
            <a:r>
              <a:rPr lang="en-US" dirty="0">
                <a:ea typeface="+mn-lt"/>
                <a:cs typeface="+mn-lt"/>
              </a:rPr>
              <a:t>authorization</a:t>
            </a:r>
            <a:r>
              <a:rPr lang="en-US" dirty="0"/>
              <a:t> by Congress that allows Federal agencies to incur obligations that will result in the outlay of funds</a:t>
            </a:r>
            <a:endParaRPr lang="en-US" b="1" dirty="0"/>
          </a:p>
          <a:p>
            <a:pPr>
              <a:spcBef>
                <a:spcPts val="600"/>
              </a:spcBef>
              <a:spcAft>
                <a:spcPts val="600"/>
              </a:spcAft>
            </a:pPr>
            <a:r>
              <a:rPr lang="en-US" b="1" dirty="0"/>
              <a:t>Contract Authority (CA):</a:t>
            </a:r>
            <a:r>
              <a:rPr lang="en-US" dirty="0"/>
              <a:t> form of Budget Authority that permits obligations to be made in advance of appropriations</a:t>
            </a:r>
            <a:endParaRPr lang="en-US" dirty="0">
              <a:cs typeface="Arial"/>
            </a:endParaRPr>
          </a:p>
          <a:p>
            <a:pPr>
              <a:spcBef>
                <a:spcPts val="600"/>
              </a:spcBef>
              <a:spcAft>
                <a:spcPts val="600"/>
              </a:spcAft>
            </a:pPr>
            <a:r>
              <a:rPr lang="en-US" b="1" dirty="0"/>
              <a:t>Appropriated Budget Authority (ABA): </a:t>
            </a:r>
            <a:r>
              <a:rPr lang="en-US" dirty="0">
                <a:ea typeface="+mn-lt"/>
                <a:cs typeface="+mn-lt"/>
              </a:rPr>
              <a:t>Budget authority to incur obligations and to make payments from the Treasury for specified purposes</a:t>
            </a:r>
          </a:p>
          <a:p>
            <a:pPr>
              <a:spcBef>
                <a:spcPts val="600"/>
              </a:spcBef>
              <a:spcAft>
                <a:spcPts val="600"/>
              </a:spcAft>
            </a:pPr>
            <a:r>
              <a:rPr lang="en-US" b="1" dirty="0"/>
              <a:t>Advance Appropriations: </a:t>
            </a:r>
            <a:r>
              <a:rPr lang="en-US" dirty="0"/>
              <a:t>appropriated funds that become available for obligation one or more fiscal years after the </a:t>
            </a:r>
            <a:r>
              <a:rPr lang="en-US" dirty="0">
                <a:ea typeface="+mn-lt"/>
                <a:cs typeface="+mn-lt"/>
              </a:rPr>
              <a:t>year for which the appropriation was enacted</a:t>
            </a:r>
            <a:endParaRPr lang="en-US" strike="sngStrike" dirty="0">
              <a:solidFill>
                <a:srgbClr val="FF0000"/>
              </a:solidFill>
              <a:ea typeface="+mn-lt"/>
              <a:cs typeface="+mn-lt"/>
            </a:endParaRPr>
          </a:p>
          <a:p>
            <a:pPr>
              <a:spcBef>
                <a:spcPts val="600"/>
              </a:spcBef>
              <a:spcAft>
                <a:spcPts val="600"/>
              </a:spcAft>
            </a:pPr>
            <a:r>
              <a:rPr lang="en-US" b="1" dirty="0"/>
              <a:t>Apportionment: </a:t>
            </a:r>
            <a:r>
              <a:rPr lang="en-US" dirty="0"/>
              <a:t>the distribution of funds to States as prescribed by statutory formula</a:t>
            </a:r>
            <a:endParaRPr lang="en-US" dirty="0">
              <a:cs typeface="Arial"/>
            </a:endParaRPr>
          </a:p>
          <a:p>
            <a:pPr>
              <a:spcBef>
                <a:spcPts val="600"/>
              </a:spcBef>
              <a:spcAft>
                <a:spcPts val="600"/>
              </a:spcAft>
            </a:pPr>
            <a:r>
              <a:rPr lang="en-US" b="1" dirty="0"/>
              <a:t>Allocation: </a:t>
            </a:r>
            <a:r>
              <a:rPr lang="en-US" dirty="0"/>
              <a:t>an administrative distribution of funds for programs that are not distributed to States by statutory formula</a:t>
            </a:r>
            <a:endParaRPr lang="en-US" dirty="0">
              <a:cs typeface="Arial"/>
            </a:endParaRPr>
          </a:p>
          <a:p>
            <a:pPr>
              <a:spcBef>
                <a:spcPts val="600"/>
              </a:spcBef>
              <a:spcAft>
                <a:spcPts val="600"/>
              </a:spcAft>
            </a:pPr>
            <a:r>
              <a:rPr lang="en-US" b="1" dirty="0"/>
              <a:t>Obligation: </a:t>
            </a:r>
            <a:r>
              <a:rPr lang="en-US" dirty="0"/>
              <a:t>the Federal government’s legal commitment to pay or reimburse entities for the Federal share of a project’s eligible costs</a:t>
            </a:r>
            <a:endParaRPr lang="en-US" dirty="0">
              <a:cs typeface="Arial"/>
            </a:endParaRPr>
          </a:p>
          <a:p>
            <a:pPr>
              <a:spcBef>
                <a:spcPts val="600"/>
              </a:spcBef>
              <a:spcAft>
                <a:spcPts val="600"/>
              </a:spcAft>
            </a:pPr>
            <a:r>
              <a:rPr lang="en-US" b="1" dirty="0"/>
              <a:t>Highway Trust Fund (HTF): </a:t>
            </a:r>
            <a:r>
              <a:rPr lang="en-US" dirty="0"/>
              <a:t>account established by law to hold Federal highway-user taxes that are dedicated for highway and transit related purposes</a:t>
            </a:r>
            <a:endParaRPr lang="en-US" dirty="0">
              <a:cs typeface="Arial"/>
            </a:endParaRPr>
          </a:p>
        </p:txBody>
      </p:sp>
      <p:sp>
        <p:nvSpPr>
          <p:cNvPr id="4" name="Slide Number Placeholder 3">
            <a:extLst>
              <a:ext uri="{FF2B5EF4-FFF2-40B4-BE49-F238E27FC236}">
                <a16:creationId xmlns:a16="http://schemas.microsoft.com/office/drawing/2014/main" id="{D0D55B94-66AB-4105-8DBC-B1CAA9A9E7A3}"/>
              </a:ext>
            </a:extLst>
          </p:cNvPr>
          <p:cNvSpPr>
            <a:spLocks noGrp="1"/>
          </p:cNvSpPr>
          <p:nvPr>
            <p:ph type="sldNum" sz="quarter" idx="12"/>
          </p:nvPr>
        </p:nvSpPr>
        <p:spPr/>
        <p:txBody>
          <a:bodyPr/>
          <a:lstStyle/>
          <a:p>
            <a:fld id="{1A97B858-7F87-4293-BC05-FFDEB8F8B7A1}" type="slidenum">
              <a:rPr lang="en-US" smtClean="0"/>
              <a:pPr/>
              <a:t>4</a:t>
            </a:fld>
            <a:endParaRPr lang="en-US"/>
          </a:p>
        </p:txBody>
      </p:sp>
    </p:spTree>
    <p:extLst>
      <p:ext uri="{BB962C8B-B14F-4D97-AF65-F5344CB8AC3E}">
        <p14:creationId xmlns:p14="http://schemas.microsoft.com/office/powerpoint/2010/main" val="120927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BIL highlights</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Milestones Toward Enactment of BIL</a:t>
            </a:r>
          </a:p>
          <a:p>
            <a:r>
              <a:rPr lang="en-US"/>
              <a:t>BIL Goes Beyond Transportation</a:t>
            </a:r>
          </a:p>
          <a:p>
            <a:r>
              <a:rPr lang="en-US"/>
              <a:t>Includes $567.1 B (All DOT Modes) Over FY 22-26</a:t>
            </a:r>
          </a:p>
          <a:p>
            <a:r>
              <a:rPr lang="en-US"/>
              <a:t>High Points of BIL Highway Provisions</a:t>
            </a:r>
          </a:p>
          <a:p>
            <a:endParaRPr lang="en-US"/>
          </a:p>
        </p:txBody>
      </p:sp>
    </p:spTree>
    <p:extLst>
      <p:ext uri="{BB962C8B-B14F-4D97-AF65-F5344CB8AC3E}">
        <p14:creationId xmlns:p14="http://schemas.microsoft.com/office/powerpoint/2010/main" val="184148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5138-BA08-4D55-BD97-1D45543FE401}"/>
              </a:ext>
            </a:extLst>
          </p:cNvPr>
          <p:cNvSpPr>
            <a:spLocks noGrp="1"/>
          </p:cNvSpPr>
          <p:nvPr>
            <p:ph type="title"/>
          </p:nvPr>
        </p:nvSpPr>
        <p:spPr>
          <a:xfrm>
            <a:off x="606174" y="248734"/>
            <a:ext cx="8080625" cy="889953"/>
          </a:xfrm>
        </p:spPr>
        <p:txBody>
          <a:bodyPr>
            <a:normAutofit/>
          </a:bodyPr>
          <a:lstStyle/>
          <a:p>
            <a:r>
              <a:rPr lang="en-US"/>
              <a:t>Milestones Toward Enactment of BIL</a:t>
            </a:r>
          </a:p>
        </p:txBody>
      </p:sp>
      <p:graphicFrame>
        <p:nvGraphicFramePr>
          <p:cNvPr id="5" name="Table 5">
            <a:extLst>
              <a:ext uri="{FF2B5EF4-FFF2-40B4-BE49-F238E27FC236}">
                <a16:creationId xmlns:a16="http://schemas.microsoft.com/office/drawing/2014/main" id="{15F611B1-7166-48FB-AE1E-C8E5EEDE8FAD}"/>
              </a:ext>
            </a:extLst>
          </p:cNvPr>
          <p:cNvGraphicFramePr>
            <a:graphicFrameLocks noGrp="1"/>
          </p:cNvGraphicFramePr>
          <p:nvPr>
            <p:ph idx="1"/>
            <p:extLst>
              <p:ext uri="{D42A27DB-BD31-4B8C-83A1-F6EECF244321}">
                <p14:modId xmlns:p14="http://schemas.microsoft.com/office/powerpoint/2010/main" val="1883621018"/>
              </p:ext>
            </p:extLst>
          </p:nvPr>
        </p:nvGraphicFramePr>
        <p:xfrm>
          <a:off x="719191" y="1138688"/>
          <a:ext cx="7483905" cy="2021893"/>
        </p:xfrm>
        <a:graphic>
          <a:graphicData uri="http://schemas.openxmlformats.org/drawingml/2006/table">
            <a:tbl>
              <a:tblPr firstRow="1" firstCol="1" bandRow="1">
                <a:tableStyleId>{5C22544A-7EE6-4342-B048-85BDC9FD1C3A}</a:tableStyleId>
              </a:tblPr>
              <a:tblGrid>
                <a:gridCol w="2077018">
                  <a:extLst>
                    <a:ext uri="{9D8B030D-6E8A-4147-A177-3AD203B41FA5}">
                      <a16:colId xmlns:a16="http://schemas.microsoft.com/office/drawing/2014/main" val="894497359"/>
                    </a:ext>
                  </a:extLst>
                </a:gridCol>
                <a:gridCol w="5406887">
                  <a:extLst>
                    <a:ext uri="{9D8B030D-6E8A-4147-A177-3AD203B41FA5}">
                      <a16:colId xmlns:a16="http://schemas.microsoft.com/office/drawing/2014/main" val="2536870640"/>
                    </a:ext>
                  </a:extLst>
                </a:gridCol>
              </a:tblGrid>
              <a:tr h="350213">
                <a:tc>
                  <a:txBody>
                    <a:bodyPr/>
                    <a:lstStyle/>
                    <a:p>
                      <a:r>
                        <a:rPr lang="en-US" sz="1600"/>
                        <a:t>Date</a:t>
                      </a:r>
                    </a:p>
                  </a:txBody>
                  <a:tcPr/>
                </a:tc>
                <a:tc>
                  <a:txBody>
                    <a:bodyPr/>
                    <a:lstStyle/>
                    <a:p>
                      <a:r>
                        <a:rPr lang="en-US" sz="1600"/>
                        <a:t>Milestone</a:t>
                      </a:r>
                    </a:p>
                  </a:txBody>
                  <a:tcPr/>
                </a:tc>
                <a:extLst>
                  <a:ext uri="{0D108BD9-81ED-4DB2-BD59-A6C34878D82A}">
                    <a16:rowId xmlns:a16="http://schemas.microsoft.com/office/drawing/2014/main" val="1129766243"/>
                  </a:ext>
                </a:extLst>
              </a:tr>
              <a:tr h="335151">
                <a:tc>
                  <a:txBody>
                    <a:bodyPr/>
                    <a:lstStyle/>
                    <a:p>
                      <a:pPr>
                        <a:spcAft>
                          <a:spcPts val="300"/>
                        </a:spcAft>
                      </a:pPr>
                      <a:r>
                        <a:rPr lang="en-US" sz="1600" b="0" dirty="0">
                          <a:solidFill>
                            <a:schemeClr val="tx1"/>
                          </a:solidFill>
                        </a:rPr>
                        <a:t>July 2021</a:t>
                      </a:r>
                    </a:p>
                  </a:txBody>
                  <a:tcPr>
                    <a:solidFill>
                      <a:srgbClr val="CED2DC"/>
                    </a:solidFill>
                  </a:tcPr>
                </a:tc>
                <a:tc>
                  <a:txBody>
                    <a:bodyPr/>
                    <a:lstStyle/>
                    <a:p>
                      <a:pPr>
                        <a:spcAft>
                          <a:spcPts val="300"/>
                        </a:spcAft>
                      </a:pPr>
                      <a:r>
                        <a:rPr lang="en-US" sz="1600" dirty="0"/>
                        <a:t>Senators released bipartisan infrastructure framework</a:t>
                      </a:r>
                    </a:p>
                  </a:txBody>
                  <a:tcPr/>
                </a:tc>
                <a:extLst>
                  <a:ext uri="{0D108BD9-81ED-4DB2-BD59-A6C34878D82A}">
                    <a16:rowId xmlns:a16="http://schemas.microsoft.com/office/drawing/2014/main" val="3653374069"/>
                  </a:ext>
                </a:extLst>
              </a:tr>
              <a:tr h="349117">
                <a:tc>
                  <a:txBody>
                    <a:bodyPr/>
                    <a:lstStyle/>
                    <a:p>
                      <a:pPr>
                        <a:spcAft>
                          <a:spcPts val="300"/>
                        </a:spcAft>
                      </a:pPr>
                      <a:r>
                        <a:rPr lang="en-US" sz="1600" b="0" dirty="0">
                          <a:solidFill>
                            <a:schemeClr val="tx1"/>
                          </a:solidFill>
                        </a:rPr>
                        <a:t>August 10, 2021</a:t>
                      </a:r>
                    </a:p>
                  </a:txBody>
                  <a:tcPr>
                    <a:solidFill>
                      <a:srgbClr val="E8EAEE"/>
                    </a:solidFill>
                  </a:tcPr>
                </a:tc>
                <a:tc>
                  <a:txBody>
                    <a:bodyPr/>
                    <a:lstStyle/>
                    <a:p>
                      <a:pPr>
                        <a:spcAft>
                          <a:spcPts val="300"/>
                        </a:spcAft>
                      </a:pPr>
                      <a:r>
                        <a:rPr lang="en-US" sz="1600" dirty="0"/>
                        <a:t>Senate passed Bipartisan Infrastructure Deal (BIL)</a:t>
                      </a:r>
                    </a:p>
                  </a:txBody>
                  <a:tcPr/>
                </a:tc>
                <a:extLst>
                  <a:ext uri="{0D108BD9-81ED-4DB2-BD59-A6C34878D82A}">
                    <a16:rowId xmlns:a16="http://schemas.microsoft.com/office/drawing/2014/main" val="4014538399"/>
                  </a:ext>
                </a:extLst>
              </a:tr>
              <a:tr h="370063">
                <a:tc>
                  <a:txBody>
                    <a:bodyPr/>
                    <a:lstStyle/>
                    <a:p>
                      <a:pPr>
                        <a:spcAft>
                          <a:spcPts val="300"/>
                        </a:spcAft>
                      </a:pPr>
                      <a:r>
                        <a:rPr lang="en-US" sz="1600" b="0">
                          <a:solidFill>
                            <a:schemeClr val="tx1"/>
                          </a:solidFill>
                        </a:rPr>
                        <a:t>November 5, 2021</a:t>
                      </a:r>
                    </a:p>
                  </a:txBody>
                  <a:tcPr>
                    <a:solidFill>
                      <a:srgbClr val="CED2DC"/>
                    </a:solidFill>
                  </a:tcPr>
                </a:tc>
                <a:tc>
                  <a:txBody>
                    <a:bodyPr/>
                    <a:lstStyle/>
                    <a:p>
                      <a:pPr>
                        <a:spcAft>
                          <a:spcPts val="300"/>
                        </a:spcAft>
                      </a:pPr>
                      <a:r>
                        <a:rPr lang="en-US" sz="1600"/>
                        <a:t>House passed BIL</a:t>
                      </a:r>
                    </a:p>
                  </a:txBody>
                  <a:tcPr/>
                </a:tc>
                <a:extLst>
                  <a:ext uri="{0D108BD9-81ED-4DB2-BD59-A6C34878D82A}">
                    <a16:rowId xmlns:a16="http://schemas.microsoft.com/office/drawing/2014/main" val="1749478537"/>
                  </a:ext>
                </a:extLst>
              </a:tr>
              <a:tr h="497920">
                <a:tc>
                  <a:txBody>
                    <a:bodyPr/>
                    <a:lstStyle/>
                    <a:p>
                      <a:pPr>
                        <a:spcAft>
                          <a:spcPts val="300"/>
                        </a:spcAft>
                      </a:pPr>
                      <a:r>
                        <a:rPr lang="en-US" sz="1600" b="0" dirty="0">
                          <a:solidFill>
                            <a:schemeClr val="tx1"/>
                          </a:solidFill>
                        </a:rPr>
                        <a:t>November 15, 2021</a:t>
                      </a:r>
                    </a:p>
                  </a:txBody>
                  <a:tcPr>
                    <a:solidFill>
                      <a:srgbClr val="E8EAEE"/>
                    </a:solidFill>
                  </a:tcPr>
                </a:tc>
                <a:tc>
                  <a:txBody>
                    <a:bodyPr/>
                    <a:lstStyle/>
                    <a:p>
                      <a:pPr>
                        <a:spcAft>
                          <a:spcPts val="300"/>
                        </a:spcAft>
                      </a:pPr>
                      <a:r>
                        <a:rPr lang="en-US" sz="1600" dirty="0"/>
                        <a:t>President Biden signed BIL into law</a:t>
                      </a:r>
                    </a:p>
                    <a:p>
                      <a:pPr>
                        <a:spcAft>
                          <a:spcPts val="300"/>
                        </a:spcAft>
                      </a:pPr>
                      <a:r>
                        <a:rPr lang="en-US" sz="1600" dirty="0"/>
                        <a:t>(</a:t>
                      </a:r>
                      <a:r>
                        <a:rPr lang="en-US" sz="1600" b="0" i="0" kern="1200" dirty="0">
                          <a:solidFill>
                            <a:schemeClr val="dk1"/>
                          </a:solidFill>
                          <a:effectLst/>
                          <a:latin typeface="+mn-lt"/>
                          <a:ea typeface="+mn-ea"/>
                          <a:cs typeface="+mn-cs"/>
                        </a:rPr>
                        <a:t>Public Law No: 117-58</a:t>
                      </a:r>
                      <a:r>
                        <a:rPr lang="en-US" sz="1600" dirty="0"/>
                        <a:t>)</a:t>
                      </a:r>
                    </a:p>
                  </a:txBody>
                  <a:tcPr/>
                </a:tc>
                <a:extLst>
                  <a:ext uri="{0D108BD9-81ED-4DB2-BD59-A6C34878D82A}">
                    <a16:rowId xmlns:a16="http://schemas.microsoft.com/office/drawing/2014/main" val="1130623427"/>
                  </a:ext>
                </a:extLst>
              </a:tr>
            </a:tbl>
          </a:graphicData>
        </a:graphic>
      </p:graphicFrame>
      <p:sp>
        <p:nvSpPr>
          <p:cNvPr id="3" name="Slide Number Placeholder 2">
            <a:extLst>
              <a:ext uri="{FF2B5EF4-FFF2-40B4-BE49-F238E27FC236}">
                <a16:creationId xmlns:a16="http://schemas.microsoft.com/office/drawing/2014/main" id="{071C2228-0188-40A0-B762-3ACFA75C11A0}"/>
              </a:ext>
            </a:extLst>
          </p:cNvPr>
          <p:cNvSpPr>
            <a:spLocks noGrp="1"/>
          </p:cNvSpPr>
          <p:nvPr>
            <p:ph type="sldNum" sz="quarter" idx="12"/>
          </p:nvPr>
        </p:nvSpPr>
        <p:spPr/>
        <p:txBody>
          <a:bodyPr/>
          <a:lstStyle/>
          <a:p>
            <a:fld id="{1A97B858-7F87-4293-BC05-FFDEB8F8B7A1}" type="slidenum">
              <a:rPr lang="en-US" smtClean="0"/>
              <a:pPr/>
              <a:t>6</a:t>
            </a:fld>
            <a:endParaRPr lang="en-US"/>
          </a:p>
        </p:txBody>
      </p:sp>
    </p:spTree>
    <p:extLst>
      <p:ext uri="{BB962C8B-B14F-4D97-AF65-F5344CB8AC3E}">
        <p14:creationId xmlns:p14="http://schemas.microsoft.com/office/powerpoint/2010/main" val="291969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5138-BA08-4D55-BD97-1D45543FE401}"/>
              </a:ext>
            </a:extLst>
          </p:cNvPr>
          <p:cNvSpPr>
            <a:spLocks noGrp="1"/>
          </p:cNvSpPr>
          <p:nvPr>
            <p:ph type="title"/>
          </p:nvPr>
        </p:nvSpPr>
        <p:spPr/>
        <p:txBody>
          <a:bodyPr/>
          <a:lstStyle/>
          <a:p>
            <a:r>
              <a:rPr lang="en-US"/>
              <a:t>BIL Goes Beyond Transportation</a:t>
            </a:r>
          </a:p>
        </p:txBody>
      </p:sp>
      <p:sp>
        <p:nvSpPr>
          <p:cNvPr id="3" name="Content Placeholder 2">
            <a:extLst>
              <a:ext uri="{FF2B5EF4-FFF2-40B4-BE49-F238E27FC236}">
                <a16:creationId xmlns:a16="http://schemas.microsoft.com/office/drawing/2014/main" id="{C7BF2A6D-96A1-4E07-8EA5-62E3171A4FD0}"/>
              </a:ext>
            </a:extLst>
          </p:cNvPr>
          <p:cNvSpPr>
            <a:spLocks noGrp="1"/>
          </p:cNvSpPr>
          <p:nvPr>
            <p:ph idx="1"/>
          </p:nvPr>
        </p:nvSpPr>
        <p:spPr>
          <a:xfrm>
            <a:off x="240145" y="1281022"/>
            <a:ext cx="8756073" cy="4876800"/>
          </a:xfrm>
        </p:spPr>
        <p:txBody>
          <a:bodyPr>
            <a:normAutofit/>
          </a:bodyPr>
          <a:lstStyle/>
          <a:p>
            <a:r>
              <a:rPr lang="en-US" sz="2000"/>
              <a:t>Once-in-a-generation investment in infrastructure</a:t>
            </a:r>
          </a:p>
          <a:p>
            <a:endParaRPr lang="en-US" sz="2000"/>
          </a:p>
          <a:p>
            <a:r>
              <a:rPr lang="en-US" sz="2000"/>
              <a:t>Grows the economy, enhances U.S. competitiveness, creates good jobs, and makes the U.S. economy more sustainable, resilient, and equitable</a:t>
            </a:r>
          </a:p>
          <a:p>
            <a:endParaRPr lang="en-US" sz="2000"/>
          </a:p>
          <a:p>
            <a:r>
              <a:rPr lang="en-US" sz="2000"/>
              <a:t>Around $550 B in new Federal infrastructure investment, including—</a:t>
            </a:r>
          </a:p>
          <a:p>
            <a:pPr lvl="1"/>
            <a:r>
              <a:rPr lang="en-US" sz="1600"/>
              <a:t>Largest federal investment in public transit ever</a:t>
            </a:r>
          </a:p>
          <a:p>
            <a:pPr lvl="1"/>
            <a:r>
              <a:rPr lang="en-US" sz="1600"/>
              <a:t>Largest federal investment in passenger rail since the creation of Amtrak</a:t>
            </a:r>
          </a:p>
          <a:p>
            <a:pPr lvl="1"/>
            <a:r>
              <a:rPr lang="en-US" sz="1600"/>
              <a:t>Largest dedicated bridge investment since the construction of the Interstate System</a:t>
            </a:r>
          </a:p>
          <a:p>
            <a:pPr lvl="1"/>
            <a:r>
              <a:rPr lang="en-US" sz="1600"/>
              <a:t>Largest investment in clean drinking water &amp; wastewater infrastructure in U.S. history</a:t>
            </a:r>
          </a:p>
          <a:p>
            <a:pPr lvl="1"/>
            <a:r>
              <a:rPr lang="en-US" sz="1600"/>
              <a:t>Largest investment in clean energy transmission &amp; electric vehicle infrastructure in history</a:t>
            </a:r>
          </a:p>
          <a:p>
            <a:pPr lvl="1"/>
            <a:r>
              <a:rPr lang="en-US" sz="1600"/>
              <a:t>Ensuring every American has access to reliable high-speed internet</a:t>
            </a:r>
          </a:p>
          <a:p>
            <a:pPr lvl="1"/>
            <a:endParaRPr lang="en-US" sz="1600"/>
          </a:p>
          <a:p>
            <a:r>
              <a:rPr lang="en-US" sz="2000"/>
              <a:t>On average, around 2 million jobs per year</a:t>
            </a:r>
            <a:endParaRPr lang="en-US" sz="2000" strike="sngStrike">
              <a:solidFill>
                <a:srgbClr val="FF0000"/>
              </a:solidFill>
            </a:endParaRPr>
          </a:p>
        </p:txBody>
      </p:sp>
      <p:sp>
        <p:nvSpPr>
          <p:cNvPr id="4" name="Slide Number Placeholder 3">
            <a:extLst>
              <a:ext uri="{FF2B5EF4-FFF2-40B4-BE49-F238E27FC236}">
                <a16:creationId xmlns:a16="http://schemas.microsoft.com/office/drawing/2014/main" id="{91D4AF35-8CAC-4E57-99D5-EB66BD91FCC3}"/>
              </a:ext>
            </a:extLst>
          </p:cNvPr>
          <p:cNvSpPr>
            <a:spLocks noGrp="1"/>
          </p:cNvSpPr>
          <p:nvPr>
            <p:ph type="sldNum" sz="quarter" idx="12"/>
          </p:nvPr>
        </p:nvSpPr>
        <p:spPr/>
        <p:txBody>
          <a:bodyPr/>
          <a:lstStyle/>
          <a:p>
            <a:fld id="{1A97B858-7F87-4293-BC05-FFDEB8F8B7A1}" type="slidenum">
              <a:rPr lang="en-US" smtClean="0"/>
              <a:pPr/>
              <a:t>7</a:t>
            </a:fld>
            <a:endParaRPr lang="en-US"/>
          </a:p>
        </p:txBody>
      </p:sp>
    </p:spTree>
    <p:extLst>
      <p:ext uri="{BB962C8B-B14F-4D97-AF65-F5344CB8AC3E}">
        <p14:creationId xmlns:p14="http://schemas.microsoft.com/office/powerpoint/2010/main" val="3190097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404099"/>
            <a:ext cx="8957733" cy="660579"/>
          </a:xfrm>
        </p:spPr>
        <p:txBody>
          <a:bodyPr>
            <a:normAutofit/>
          </a:bodyPr>
          <a:lstStyle/>
          <a:p>
            <a:r>
              <a:rPr lang="en-US"/>
              <a:t>Includes $567.1 B (All DOT Modes) Over FY 22-26</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6916000"/>
              </p:ext>
            </p:extLst>
          </p:nvPr>
        </p:nvGraphicFramePr>
        <p:xfrm>
          <a:off x="327944" y="1322205"/>
          <a:ext cx="8585147" cy="4861479"/>
        </p:xfrm>
        <a:graphic>
          <a:graphicData uri="http://schemas.openxmlformats.org/drawingml/2006/table">
            <a:tbl>
              <a:tblPr firstRow="1" firstCol="1" bandRow="1">
                <a:tableStyleId>{5C22544A-7EE6-4342-B048-85BDC9FD1C3A}</a:tableStyleId>
              </a:tblPr>
              <a:tblGrid>
                <a:gridCol w="4530383">
                  <a:extLst>
                    <a:ext uri="{9D8B030D-6E8A-4147-A177-3AD203B41FA5}">
                      <a16:colId xmlns:a16="http://schemas.microsoft.com/office/drawing/2014/main" val="20000"/>
                    </a:ext>
                  </a:extLst>
                </a:gridCol>
                <a:gridCol w="2041237">
                  <a:extLst>
                    <a:ext uri="{9D8B030D-6E8A-4147-A177-3AD203B41FA5}">
                      <a16:colId xmlns:a16="http://schemas.microsoft.com/office/drawing/2014/main" val="20001"/>
                    </a:ext>
                  </a:extLst>
                </a:gridCol>
                <a:gridCol w="2013527">
                  <a:extLst>
                    <a:ext uri="{9D8B030D-6E8A-4147-A177-3AD203B41FA5}">
                      <a16:colId xmlns:a16="http://schemas.microsoft.com/office/drawing/2014/main" val="427578771"/>
                    </a:ext>
                  </a:extLst>
                </a:gridCol>
              </a:tblGrid>
              <a:tr h="333142">
                <a:tc>
                  <a:txBody>
                    <a:bodyPr/>
                    <a:lstStyle/>
                    <a:p>
                      <a:r>
                        <a:rPr lang="en-US" sz="1600" dirty="0"/>
                        <a:t>Program</a:t>
                      </a:r>
                    </a:p>
                  </a:txBody>
                  <a:tcPr/>
                </a:tc>
                <a:tc>
                  <a:txBody>
                    <a:bodyPr/>
                    <a:lstStyle/>
                    <a:p>
                      <a:pPr algn="ctr"/>
                      <a:r>
                        <a:rPr lang="en-US" sz="1600"/>
                        <a:t>Contract</a:t>
                      </a:r>
                      <a:br>
                        <a:rPr lang="en-US" sz="1600"/>
                      </a:br>
                      <a:r>
                        <a:rPr lang="en-US" sz="1600"/>
                        <a:t>Authority (CA)</a:t>
                      </a:r>
                      <a:br>
                        <a:rPr lang="en-US" sz="1600"/>
                      </a:br>
                      <a:r>
                        <a:rPr lang="en-US" sz="1600" b="0"/>
                        <a:t>($ B, FY 22-26)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t>Advance appropriations</a:t>
                      </a:r>
                      <a:br>
                        <a:rPr lang="en-US" sz="1600"/>
                      </a:br>
                      <a:r>
                        <a:rPr lang="en-US" sz="1600"/>
                        <a:t>(</a:t>
                      </a:r>
                      <a:r>
                        <a:rPr lang="en-US" sz="1600" b="0"/>
                        <a:t>$ B, FY 22-26)</a:t>
                      </a:r>
                    </a:p>
                  </a:txBody>
                  <a:tcPr/>
                </a:tc>
                <a:extLst>
                  <a:ext uri="{0D108BD9-81ED-4DB2-BD59-A6C34878D82A}">
                    <a16:rowId xmlns:a16="http://schemas.microsoft.com/office/drawing/2014/main" val="10000"/>
                  </a:ext>
                </a:extLst>
              </a:tr>
              <a:tr h="405620">
                <a:tc>
                  <a:txBody>
                    <a:bodyPr/>
                    <a:lstStyle/>
                    <a:p>
                      <a:pPr lvl="0" algn="l">
                        <a:defRPr sz="1800" b="0" i="0"/>
                      </a:pPr>
                      <a:r>
                        <a:rPr lang="en-US" sz="1600" b="0" i="0" dirty="0">
                          <a:solidFill>
                            <a:schemeClr val="bg1"/>
                          </a:solidFill>
                          <a:latin typeface="Arial"/>
                          <a:ea typeface="Arial"/>
                          <a:cs typeface="Arial"/>
                          <a:sym typeface="Arial Bold"/>
                        </a:rPr>
                        <a:t>Federal Aviation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25.0</a:t>
                      </a:r>
                    </a:p>
                  </a:txBody>
                  <a:tcPr marT="36576" marB="18288"/>
                </a:tc>
                <a:extLst>
                  <a:ext uri="{0D108BD9-81ED-4DB2-BD59-A6C34878D82A}">
                    <a16:rowId xmlns:a16="http://schemas.microsoft.com/office/drawing/2014/main" val="1846473005"/>
                  </a:ext>
                </a:extLst>
              </a:tr>
              <a:tr h="405620">
                <a:tc>
                  <a:txBody>
                    <a:bodyPr/>
                    <a:lstStyle/>
                    <a:p>
                      <a:pPr lvl="0" algn="l">
                        <a:defRPr sz="1800" b="0" i="0"/>
                      </a:pPr>
                      <a:r>
                        <a:rPr lang="en-US" sz="1600" b="0" i="0">
                          <a:solidFill>
                            <a:schemeClr val="bg1"/>
                          </a:solidFill>
                          <a:latin typeface="Arial"/>
                          <a:ea typeface="Arial"/>
                          <a:cs typeface="Arial"/>
                          <a:sym typeface="Arial Bold"/>
                        </a:rPr>
                        <a:t>Federal Highway Administration</a:t>
                      </a:r>
                    </a:p>
                  </a:txBody>
                  <a:tcPr marT="36576" marB="18288">
                    <a:solidFill>
                      <a:schemeClr val="accent2"/>
                    </a:solidFill>
                  </a:tcPr>
                </a:tc>
                <a:tc>
                  <a:txBody>
                    <a:bodyPr/>
                    <a:lstStyle/>
                    <a:p>
                      <a:pPr lvl="0" algn="r">
                        <a:defRPr sz="1800" b="0" i="0"/>
                      </a:pPr>
                      <a:r>
                        <a:rPr lang="en-US" sz="1600" b="0" i="0">
                          <a:solidFill>
                            <a:schemeClr val="bg1"/>
                          </a:solidFill>
                          <a:latin typeface="Arial"/>
                          <a:ea typeface="Arial"/>
                          <a:cs typeface="Arial"/>
                          <a:sym typeface="Arial Bold"/>
                        </a:rPr>
                        <a:t>303.5</a:t>
                      </a:r>
                    </a:p>
                  </a:txBody>
                  <a:tcPr marT="36576" marB="18288">
                    <a:solidFill>
                      <a:schemeClr val="accent2"/>
                    </a:solidFill>
                  </a:tcPr>
                </a:tc>
                <a:tc>
                  <a:txBody>
                    <a:bodyPr/>
                    <a:lstStyle/>
                    <a:p>
                      <a:pPr lvl="0" algn="r">
                        <a:defRPr sz="1800" b="0" i="0"/>
                      </a:pPr>
                      <a:r>
                        <a:rPr lang="en-US" sz="1600" b="0" i="0">
                          <a:solidFill>
                            <a:schemeClr val="bg1"/>
                          </a:solidFill>
                          <a:latin typeface="Arial"/>
                          <a:ea typeface="Arial"/>
                          <a:cs typeface="Arial"/>
                          <a:sym typeface="Arial Bold"/>
                        </a:rPr>
                        <a:t>47.3</a:t>
                      </a:r>
                    </a:p>
                  </a:txBody>
                  <a:tcPr marT="36576" marB="18288">
                    <a:solidFill>
                      <a:schemeClr val="accent2"/>
                    </a:solidFill>
                  </a:tcPr>
                </a:tc>
                <a:extLst>
                  <a:ext uri="{0D108BD9-81ED-4DB2-BD59-A6C34878D82A}">
                    <a16:rowId xmlns:a16="http://schemas.microsoft.com/office/drawing/2014/main" val="10001"/>
                  </a:ext>
                </a:extLst>
              </a:tr>
              <a:tr h="405620">
                <a:tc>
                  <a:txBody>
                    <a:bodyPr/>
                    <a:lstStyle/>
                    <a:p>
                      <a:pPr lvl="0" algn="l">
                        <a:defRPr sz="1800" b="0" i="0"/>
                      </a:pPr>
                      <a:r>
                        <a:rPr lang="en-US" sz="1600" b="0" i="0">
                          <a:solidFill>
                            <a:schemeClr val="bg1"/>
                          </a:solidFill>
                          <a:latin typeface="Arial"/>
                          <a:ea typeface="Arial"/>
                          <a:cs typeface="Arial"/>
                          <a:sym typeface="Arial Bold"/>
                        </a:rPr>
                        <a:t>Federal Motor Carrier Safety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4.5</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0.7</a:t>
                      </a:r>
                    </a:p>
                  </a:txBody>
                  <a:tcPr marT="36576" marB="18288"/>
                </a:tc>
                <a:extLst>
                  <a:ext uri="{0D108BD9-81ED-4DB2-BD59-A6C34878D82A}">
                    <a16:rowId xmlns:a16="http://schemas.microsoft.com/office/drawing/2014/main" val="3035824558"/>
                  </a:ext>
                </a:extLst>
              </a:tr>
              <a:tr h="387939">
                <a:tc>
                  <a:txBody>
                    <a:bodyPr/>
                    <a:lstStyle/>
                    <a:p>
                      <a:pPr lvl="0" algn="l">
                        <a:defRPr sz="1800" b="0" i="0"/>
                      </a:pPr>
                      <a:r>
                        <a:rPr lang="en-US" sz="1600" b="0" i="0">
                          <a:solidFill>
                            <a:schemeClr val="bg1"/>
                          </a:solidFill>
                          <a:latin typeface="Arial"/>
                          <a:ea typeface="Arial"/>
                          <a:cs typeface="Arial"/>
                          <a:sym typeface="Arial Bold"/>
                        </a:rPr>
                        <a:t>Federal Railroad Administration / Amtrak</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66.0</a:t>
                      </a:r>
                    </a:p>
                  </a:txBody>
                  <a:tcPr marT="36576" marB="18288"/>
                </a:tc>
                <a:extLst>
                  <a:ext uri="{0D108BD9-81ED-4DB2-BD59-A6C34878D82A}">
                    <a16:rowId xmlns:a16="http://schemas.microsoft.com/office/drawing/2014/main" val="1994020945"/>
                  </a:ext>
                </a:extLst>
              </a:tr>
              <a:tr h="405620">
                <a:tc>
                  <a:txBody>
                    <a:bodyPr/>
                    <a:lstStyle/>
                    <a:p>
                      <a:pPr lvl="0" algn="l">
                        <a:defRPr sz="1800" b="0" i="0"/>
                      </a:pPr>
                      <a:r>
                        <a:rPr lang="en-US" sz="1600" b="0" i="0">
                          <a:solidFill>
                            <a:schemeClr val="bg1"/>
                          </a:solidFill>
                          <a:latin typeface="Arial"/>
                          <a:ea typeface="Arial"/>
                          <a:cs typeface="Arial"/>
                          <a:sym typeface="Arial Bold"/>
                        </a:rPr>
                        <a:t>Federal Transit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69.9</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21.3</a:t>
                      </a:r>
                    </a:p>
                  </a:txBody>
                  <a:tcPr marT="36576" marB="18288"/>
                </a:tc>
                <a:extLst>
                  <a:ext uri="{0D108BD9-81ED-4DB2-BD59-A6C34878D82A}">
                    <a16:rowId xmlns:a16="http://schemas.microsoft.com/office/drawing/2014/main" val="2414631209"/>
                  </a:ext>
                </a:extLst>
              </a:tr>
              <a:tr h="405620">
                <a:tc>
                  <a:txBody>
                    <a:bodyPr/>
                    <a:lstStyle/>
                    <a:p>
                      <a:pPr lvl="0" algn="l">
                        <a:defRPr sz="1800" b="0" i="0"/>
                      </a:pPr>
                      <a:r>
                        <a:rPr lang="en-US" sz="1600" b="0" i="0">
                          <a:solidFill>
                            <a:schemeClr val="bg1"/>
                          </a:solidFill>
                          <a:latin typeface="Arial"/>
                          <a:ea typeface="Arial"/>
                          <a:cs typeface="Arial"/>
                          <a:sym typeface="Arial Bold"/>
                        </a:rPr>
                        <a:t>Maritime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2.3</a:t>
                      </a:r>
                    </a:p>
                  </a:txBody>
                  <a:tcPr marT="36576" marB="18288"/>
                </a:tc>
                <a:extLst>
                  <a:ext uri="{0D108BD9-81ED-4DB2-BD59-A6C34878D82A}">
                    <a16:rowId xmlns:a16="http://schemas.microsoft.com/office/drawing/2014/main" val="2233065569"/>
                  </a:ext>
                </a:extLst>
              </a:tr>
              <a:tr h="405620">
                <a:tc>
                  <a:txBody>
                    <a:bodyPr/>
                    <a:lstStyle/>
                    <a:p>
                      <a:pPr lvl="0" algn="l">
                        <a:defRPr sz="1800" b="0" i="0"/>
                      </a:pPr>
                      <a:r>
                        <a:rPr lang="en-US" sz="1600" b="0" i="0" dirty="0">
                          <a:solidFill>
                            <a:schemeClr val="bg1"/>
                          </a:solidFill>
                          <a:latin typeface="Arial"/>
                          <a:ea typeface="Arial"/>
                          <a:cs typeface="Arial"/>
                          <a:sym typeface="Arial Bold"/>
                        </a:rPr>
                        <a:t>National Highway Traffic Safety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5.1</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1.6</a:t>
                      </a:r>
                    </a:p>
                  </a:txBody>
                  <a:tcPr marT="36576" marB="18288"/>
                </a:tc>
                <a:extLst>
                  <a:ext uri="{0D108BD9-81ED-4DB2-BD59-A6C34878D82A}">
                    <a16:rowId xmlns:a16="http://schemas.microsoft.com/office/drawing/2014/main" val="1255242801"/>
                  </a:ext>
                </a:extLst>
              </a:tr>
              <a:tr h="405620">
                <a:tc>
                  <a:txBody>
                    <a:bodyPr/>
                    <a:lstStyle/>
                    <a:p>
                      <a:pPr lvl="0" algn="l">
                        <a:defRPr sz="1800" b="0" i="0"/>
                      </a:pPr>
                      <a:r>
                        <a:rPr lang="en-US" sz="1600" b="0" i="0">
                          <a:solidFill>
                            <a:schemeClr val="bg1"/>
                          </a:solidFill>
                          <a:latin typeface="Arial"/>
                          <a:ea typeface="Arial"/>
                          <a:cs typeface="Arial"/>
                          <a:sym typeface="Arial Bold"/>
                        </a:rPr>
                        <a:t>Office of the Secretary</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19.0</a:t>
                      </a:r>
                    </a:p>
                  </a:txBody>
                  <a:tcPr marT="36576" marB="18288"/>
                </a:tc>
                <a:extLst>
                  <a:ext uri="{0D108BD9-81ED-4DB2-BD59-A6C34878D82A}">
                    <a16:rowId xmlns:a16="http://schemas.microsoft.com/office/drawing/2014/main" val="10002"/>
                  </a:ext>
                </a:extLst>
              </a:tr>
              <a:tr h="405620">
                <a:tc>
                  <a:txBody>
                    <a:bodyPr/>
                    <a:lstStyle/>
                    <a:p>
                      <a:pPr lvl="0" algn="l">
                        <a:defRPr sz="1800" b="0" i="0"/>
                      </a:pPr>
                      <a:r>
                        <a:rPr lang="en-US" sz="1600" b="0" i="0">
                          <a:solidFill>
                            <a:schemeClr val="bg1"/>
                          </a:solidFill>
                          <a:latin typeface="Arial"/>
                          <a:ea typeface="Arial"/>
                          <a:cs typeface="Arial"/>
                          <a:sym typeface="Arial Bold"/>
                        </a:rPr>
                        <a:t>Pipeline &amp; Hazardous Materials Safety Admin.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1.0</a:t>
                      </a:r>
                    </a:p>
                  </a:txBody>
                  <a:tcPr marT="36576" marB="18288"/>
                </a:tc>
                <a:extLst>
                  <a:ext uri="{0D108BD9-81ED-4DB2-BD59-A6C34878D82A}">
                    <a16:rowId xmlns:a16="http://schemas.microsoft.com/office/drawing/2014/main" val="2522340340"/>
                  </a:ext>
                </a:extLst>
              </a:tr>
              <a:tr h="405620">
                <a:tc>
                  <a:txBody>
                    <a:bodyPr/>
                    <a:lstStyle/>
                    <a:p>
                      <a:pPr lvl="0" algn="l">
                        <a:defRPr sz="1800" b="0" i="0"/>
                      </a:pPr>
                      <a:r>
                        <a:rPr lang="en-US" sz="1600" b="1" i="0" dirty="0">
                          <a:solidFill>
                            <a:schemeClr val="bg1"/>
                          </a:solidFill>
                          <a:latin typeface="Arial"/>
                          <a:ea typeface="Arial"/>
                          <a:cs typeface="Arial"/>
                          <a:sym typeface="Arial Bold"/>
                        </a:rPr>
                        <a:t>Total</a:t>
                      </a:r>
                    </a:p>
                  </a:txBody>
                  <a:tcPr marT="36576" marB="18288"/>
                </a:tc>
                <a:tc>
                  <a:txBody>
                    <a:bodyPr/>
                    <a:lstStyle/>
                    <a:p>
                      <a:pPr lvl="0" algn="r">
                        <a:defRPr sz="1800" b="0" i="0"/>
                      </a:pPr>
                      <a:r>
                        <a:rPr lang="en-US" sz="1600" b="1" i="0">
                          <a:solidFill>
                            <a:srgbClr val="000000"/>
                          </a:solidFill>
                          <a:latin typeface="Arial"/>
                          <a:ea typeface="Arial"/>
                          <a:cs typeface="Arial"/>
                          <a:sym typeface="Arial Bold"/>
                        </a:rPr>
                        <a:t>383.0</a:t>
                      </a:r>
                    </a:p>
                  </a:txBody>
                  <a:tcPr marT="36576" marB="18288"/>
                </a:tc>
                <a:tc>
                  <a:txBody>
                    <a:bodyPr/>
                    <a:lstStyle/>
                    <a:p>
                      <a:pPr lvl="0" algn="r">
                        <a:defRPr sz="1800" b="0" i="0"/>
                      </a:pPr>
                      <a:r>
                        <a:rPr lang="en-US" sz="1600" b="1" i="0" dirty="0">
                          <a:solidFill>
                            <a:srgbClr val="000000"/>
                          </a:solidFill>
                          <a:latin typeface="Arial"/>
                          <a:ea typeface="Arial"/>
                          <a:cs typeface="Arial"/>
                          <a:sym typeface="Arial Bold"/>
                        </a:rPr>
                        <a:t>184.1</a:t>
                      </a:r>
                    </a:p>
                  </a:txBody>
                  <a:tcPr marT="36576" marB="18288"/>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85F57343-07F4-4561-9BE8-BFB66A06386F}"/>
              </a:ext>
            </a:extLst>
          </p:cNvPr>
          <p:cNvSpPr txBox="1"/>
          <p:nvPr/>
        </p:nvSpPr>
        <p:spPr>
          <a:xfrm>
            <a:off x="110388" y="6284624"/>
            <a:ext cx="9109489" cy="338554"/>
          </a:xfrm>
          <a:prstGeom prst="rect">
            <a:avLst/>
          </a:prstGeom>
          <a:noFill/>
        </p:spPr>
        <p:txBody>
          <a:bodyPr wrap="square" lIns="91440" tIns="45720" rIns="91440" bIns="45720" rtlCol="0" anchor="t">
            <a:spAutoFit/>
          </a:bodyPr>
          <a:lstStyle/>
          <a:p>
            <a:r>
              <a:rPr lang="en-US" sz="1600" u="sng" dirty="0">
                <a:latin typeface="Arial"/>
                <a:ea typeface="ＭＳ Ｐゴシック"/>
                <a:cs typeface="Arial"/>
              </a:rPr>
              <a:t>Note</a:t>
            </a:r>
            <a:r>
              <a:rPr lang="en-US" sz="1600" dirty="0">
                <a:latin typeface="Arial"/>
                <a:ea typeface="ＭＳ Ｐゴシック"/>
                <a:cs typeface="Arial"/>
              </a:rPr>
              <a:t>: Table does </a:t>
            </a:r>
            <a:r>
              <a:rPr lang="en-US" sz="1600" u="sng" dirty="0">
                <a:latin typeface="Arial"/>
                <a:ea typeface="ＭＳ Ｐゴシック"/>
                <a:cs typeface="Arial"/>
              </a:rPr>
              <a:t>not</a:t>
            </a:r>
            <a:r>
              <a:rPr lang="en-US" sz="1600" dirty="0">
                <a:latin typeface="Arial"/>
                <a:ea typeface="ＭＳ Ｐゴシック"/>
                <a:cs typeface="Arial"/>
              </a:rPr>
              <a:t> include amounts that BIL authorizes but are subject to [future] appropriation  </a:t>
            </a:r>
            <a:endParaRPr lang="en-US" sz="1600" dirty="0"/>
          </a:p>
        </p:txBody>
      </p:sp>
      <p:sp>
        <p:nvSpPr>
          <p:cNvPr id="4" name="Slide Number Placeholder 3">
            <a:extLst>
              <a:ext uri="{FF2B5EF4-FFF2-40B4-BE49-F238E27FC236}">
                <a16:creationId xmlns:a16="http://schemas.microsoft.com/office/drawing/2014/main" id="{0EA3C753-5F0D-45D1-BCE5-34BF4884785E}"/>
              </a:ext>
            </a:extLst>
          </p:cNvPr>
          <p:cNvSpPr>
            <a:spLocks noGrp="1"/>
          </p:cNvSpPr>
          <p:nvPr>
            <p:ph type="sldNum" sz="quarter" idx="12"/>
          </p:nvPr>
        </p:nvSpPr>
        <p:spPr/>
        <p:txBody>
          <a:bodyPr/>
          <a:lstStyle/>
          <a:p>
            <a:fld id="{1A97B858-7F87-4293-BC05-FFDEB8F8B7A1}" type="slidenum">
              <a:rPr lang="en-US" smtClean="0"/>
              <a:pPr/>
              <a:t>8</a:t>
            </a:fld>
            <a:endParaRPr lang="en-US"/>
          </a:p>
        </p:txBody>
      </p:sp>
    </p:spTree>
    <p:extLst>
      <p:ext uri="{BB962C8B-B14F-4D97-AF65-F5344CB8AC3E}">
        <p14:creationId xmlns:p14="http://schemas.microsoft.com/office/powerpoint/2010/main" val="1376047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36"/>
            <a:ext cx="8229600" cy="741866"/>
          </a:xfrm>
        </p:spPr>
        <p:txBody>
          <a:bodyPr>
            <a:normAutofit/>
          </a:bodyPr>
          <a:lstStyle/>
          <a:p>
            <a:r>
              <a:rPr lang="en-US"/>
              <a:t>High Points of BIL Highway Provisions</a:t>
            </a:r>
          </a:p>
        </p:txBody>
      </p:sp>
      <p:sp>
        <p:nvSpPr>
          <p:cNvPr id="3" name="Content Placeholder 2"/>
          <p:cNvSpPr>
            <a:spLocks noGrp="1"/>
          </p:cNvSpPr>
          <p:nvPr>
            <p:ph idx="1"/>
          </p:nvPr>
        </p:nvSpPr>
        <p:spPr>
          <a:xfrm>
            <a:off x="457200" y="1185332"/>
            <a:ext cx="8424333" cy="5173133"/>
          </a:xfrm>
        </p:spPr>
        <p:txBody>
          <a:bodyPr>
            <a:normAutofit fontScale="92500" lnSpcReduction="10000"/>
          </a:bodyPr>
          <a:lstStyle/>
          <a:p>
            <a:pPr>
              <a:spcAft>
                <a:spcPts val="1200"/>
              </a:spcAft>
            </a:pPr>
            <a:r>
              <a:rPr lang="en-US" sz="2000" b="1" u="sng"/>
              <a:t>Funds highway programs for five years </a:t>
            </a:r>
            <a:r>
              <a:rPr lang="en-US" sz="2000"/>
              <a:t>(FY 22-26)</a:t>
            </a:r>
            <a:endParaRPr lang="en-US" sz="800"/>
          </a:p>
          <a:p>
            <a:pPr>
              <a:spcBef>
                <a:spcPts val="0"/>
              </a:spcBef>
              <a:spcAft>
                <a:spcPts val="1200"/>
              </a:spcAft>
            </a:pPr>
            <a:r>
              <a:rPr lang="en-US" sz="2000" b="1" u="sng"/>
              <a:t>$350.8 B (FY 22-26) for highway programs</a:t>
            </a:r>
          </a:p>
          <a:p>
            <a:pPr lvl="1">
              <a:spcBef>
                <a:spcPts val="0"/>
              </a:spcBef>
              <a:spcAft>
                <a:spcPts val="1200"/>
              </a:spcAft>
            </a:pPr>
            <a:r>
              <a:rPr lang="en-US" sz="1600"/>
              <a:t>$303.5 B in Contract Authority (CA) from the Highway Trust Fund (HTF)</a:t>
            </a:r>
          </a:p>
          <a:p>
            <a:pPr lvl="1">
              <a:spcBef>
                <a:spcPts val="0"/>
              </a:spcBef>
              <a:spcAft>
                <a:spcPts val="1200"/>
              </a:spcAft>
            </a:pPr>
            <a:r>
              <a:rPr lang="en-US" sz="1600"/>
              <a:t>+$47.3 B  in advance appropriations from the General Fund (GF)</a:t>
            </a:r>
            <a:endParaRPr lang="en-US" sz="800"/>
          </a:p>
          <a:p>
            <a:pPr lvl="0">
              <a:spcBef>
                <a:spcPts val="0"/>
              </a:spcBef>
              <a:spcAft>
                <a:spcPts val="1200"/>
              </a:spcAft>
            </a:pPr>
            <a:r>
              <a:rPr lang="en-US" sz="2000" b="1" u="sng"/>
              <a:t>More than a dozen new highway programs</a:t>
            </a:r>
            <a:r>
              <a:rPr lang="en-US" sz="2000"/>
              <a:t>, including─</a:t>
            </a:r>
          </a:p>
          <a:p>
            <a:pPr lvl="1">
              <a:spcBef>
                <a:spcPts val="0"/>
              </a:spcBef>
              <a:spcAft>
                <a:spcPts val="1200"/>
              </a:spcAft>
            </a:pPr>
            <a:r>
              <a:rPr lang="en-US" sz="1600" b="1"/>
              <a:t>Formula:</a:t>
            </a:r>
            <a:r>
              <a:rPr lang="en-US" sz="1600"/>
              <a:t> resilience, carbon reduction, bridges and electric vehicle (EV) charging infrastructure</a:t>
            </a:r>
          </a:p>
          <a:p>
            <a:pPr lvl="1">
              <a:spcBef>
                <a:spcPts val="0"/>
              </a:spcBef>
              <a:spcAft>
                <a:spcPts val="1200"/>
              </a:spcAft>
            </a:pPr>
            <a:r>
              <a:rPr lang="en-US" sz="1600" b="1"/>
              <a:t>Discretionary: </a:t>
            </a:r>
            <a:r>
              <a:rPr lang="en-US" sz="1600"/>
              <a:t>bridges, EV charging infrastructure, rural projects, resilience, wildlife crossings, and reconnecting communities</a:t>
            </a:r>
          </a:p>
          <a:p>
            <a:pPr>
              <a:spcAft>
                <a:spcPts val="1200"/>
              </a:spcAft>
            </a:pPr>
            <a:r>
              <a:rPr lang="en-US" sz="2000"/>
              <a:t>Focus on safety, bridges, climate change, resilience, and project delivery</a:t>
            </a:r>
            <a:endParaRPr lang="en-US" sz="800"/>
          </a:p>
          <a:p>
            <a:pPr>
              <a:spcAft>
                <a:spcPts val="1200"/>
              </a:spcAft>
            </a:pPr>
            <a:r>
              <a:rPr lang="en-US" sz="2000" b="1" u="sng"/>
              <a:t>More opportunities for local governments and other non-traditional entities</a:t>
            </a:r>
            <a:r>
              <a:rPr lang="en-US" sz="2000"/>
              <a:t> to access new funding</a:t>
            </a:r>
            <a:endParaRPr lang="en-US" sz="800"/>
          </a:p>
          <a:p>
            <a:pPr>
              <a:spcAft>
                <a:spcPts val="1200"/>
              </a:spcAft>
            </a:pPr>
            <a:r>
              <a:rPr lang="en-US" sz="2000"/>
              <a:t>$90 B transfer (GF-&gt;HTF) to </a:t>
            </a:r>
            <a:r>
              <a:rPr lang="en-US" sz="2000" b="1" u="sng"/>
              <a:t>keep the HTF Highway Account solvent for years</a:t>
            </a:r>
          </a:p>
        </p:txBody>
      </p:sp>
      <p:sp>
        <p:nvSpPr>
          <p:cNvPr id="4" name="Slide Number Placeholder 3">
            <a:extLst>
              <a:ext uri="{FF2B5EF4-FFF2-40B4-BE49-F238E27FC236}">
                <a16:creationId xmlns:a16="http://schemas.microsoft.com/office/drawing/2014/main" id="{06DA709E-9ED6-433D-8B56-CBA2AADA34C2}"/>
              </a:ext>
            </a:extLst>
          </p:cNvPr>
          <p:cNvSpPr>
            <a:spLocks noGrp="1"/>
          </p:cNvSpPr>
          <p:nvPr>
            <p:ph type="sldNum" sz="quarter" idx="12"/>
          </p:nvPr>
        </p:nvSpPr>
        <p:spPr/>
        <p:txBody>
          <a:bodyPr/>
          <a:lstStyle/>
          <a:p>
            <a:fld id="{1A97B858-7F87-4293-BC05-FFDEB8F8B7A1}" type="slidenum">
              <a:rPr lang="en-US" smtClean="0"/>
              <a:pPr/>
              <a:t>9</a:t>
            </a:fld>
            <a:endParaRPr lang="en-US"/>
          </a:p>
        </p:txBody>
      </p:sp>
    </p:spTree>
    <p:extLst>
      <p:ext uri="{BB962C8B-B14F-4D97-AF65-F5344CB8AC3E}">
        <p14:creationId xmlns:p14="http://schemas.microsoft.com/office/powerpoint/2010/main" val="300833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LS Theme">
  <a:themeElements>
    <a:clrScheme name="FHWA 1">
      <a:dk1>
        <a:sysClr val="windowText" lastClr="000000"/>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BDF7D5F41AC44582821BC9E46A7A10" ma:contentTypeVersion="4" ma:contentTypeDescription="Create a new document." ma:contentTypeScope="" ma:versionID="84979e0f99691fa724797ab5061a7e97">
  <xsd:schema xmlns:xsd="http://www.w3.org/2001/XMLSchema" xmlns:xs="http://www.w3.org/2001/XMLSchema" xmlns:p="http://schemas.microsoft.com/office/2006/metadata/properties" xmlns:ns2="d0a3198c-b3f7-4fe9-b278-d920ea28cee3" xmlns:ns3="12edaef1-57e1-45bc-80d5-bd44f260f512" targetNamespace="http://schemas.microsoft.com/office/2006/metadata/properties" ma:root="true" ma:fieldsID="7d730a37357979a864969beb7ab1b44a" ns2:_="" ns3:_="">
    <xsd:import namespace="d0a3198c-b3f7-4fe9-b278-d920ea28cee3"/>
    <xsd:import namespace="12edaef1-57e1-45bc-80d5-bd44f260f5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a3198c-b3f7-4fe9-b278-d920ea28ce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edaef1-57e1-45bc-80d5-bd44f260f5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BD2BE4-F3E5-45B1-B00A-AF7AF65464CB}">
  <ds:schemaRefs>
    <ds:schemaRef ds:uri="12edaef1-57e1-45bc-80d5-bd44f260f512"/>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d0a3198c-b3f7-4fe9-b278-d920ea28cee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243EC61-8C49-4BCB-89B6-AB8221C1E840}">
  <ds:schemaRefs>
    <ds:schemaRef ds:uri="12edaef1-57e1-45bc-80d5-bd44f260f512"/>
    <ds:schemaRef ds:uri="d0a3198c-b3f7-4fe9-b278-d920ea28ce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00E6E28-922E-489D-B6F0-B2B4E17434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16396</TotalTime>
  <Words>4635</Words>
  <Application>Microsoft Office PowerPoint</Application>
  <PresentationFormat>On-screen Show (4:3)</PresentationFormat>
  <Paragraphs>495</Paragraphs>
  <Slides>31</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vt:lpstr>
      <vt:lpstr>Arial Black</vt:lpstr>
      <vt:lpstr>Calibri</vt:lpstr>
      <vt:lpstr>Century Gothic</vt:lpstr>
      <vt:lpstr>Courier New</vt:lpstr>
      <vt:lpstr>inherit</vt:lpstr>
      <vt:lpstr>open_sansbold</vt:lpstr>
      <vt:lpstr>open_sansregular</vt:lpstr>
      <vt:lpstr>Roboto</vt:lpstr>
      <vt:lpstr>Times New Roman</vt:lpstr>
      <vt:lpstr>Wingdings</vt:lpstr>
      <vt:lpstr>HPLS Theme</vt:lpstr>
      <vt:lpstr> BIPARTISAN INFRASTRUCTURE LAW (BIL)* Overview of Highway Provisions</vt:lpstr>
      <vt:lpstr>Setting the stage</vt:lpstr>
      <vt:lpstr>Introductory Notes</vt:lpstr>
      <vt:lpstr>Key Terms</vt:lpstr>
      <vt:lpstr>BIL highlights</vt:lpstr>
      <vt:lpstr>Milestones Toward Enactment of BIL</vt:lpstr>
      <vt:lpstr>BIL Goes Beyond Transportation</vt:lpstr>
      <vt:lpstr>Includes $567.1 B (All DOT Modes) Over FY 22-26</vt:lpstr>
      <vt:lpstr>High Points of BIL Highway Provisions</vt:lpstr>
      <vt:lpstr>$350.8 B (FY 22-26) for Highway programs</vt:lpstr>
      <vt:lpstr>$303.5 B in Contract Authority from the HTF</vt:lpstr>
      <vt:lpstr>+$47.3 B from the General Fund (GF) for “Highway Infrastructure Programs” (HIP)</vt:lpstr>
      <vt:lpstr>Nine Categories of HIP Funding Under BIL (from the GF)</vt:lpstr>
      <vt:lpstr>Funding Available to a Range of Recipients</vt:lpstr>
      <vt:lpstr>Changes to current Program </vt:lpstr>
      <vt:lpstr>Changes to Emergency Relief Program (ER) </vt:lpstr>
      <vt:lpstr>workforce</vt:lpstr>
      <vt:lpstr>Davis-Bacon and Buy America Provisions</vt:lpstr>
      <vt:lpstr>Other Workforce Provisions</vt:lpstr>
      <vt:lpstr>More money, now what</vt:lpstr>
      <vt:lpstr>Federal- Aid Matching Strategies </vt:lpstr>
      <vt:lpstr>Federal Funds as a Match</vt:lpstr>
      <vt:lpstr>Third-Party Donations </vt:lpstr>
      <vt:lpstr>Cost Incurred and Use of Tapered Match Provision</vt:lpstr>
      <vt:lpstr>State Infrastructure Banks (SIBs)</vt:lpstr>
      <vt:lpstr>Federal Acquisition Regulation (FAR) Part 31 </vt:lpstr>
      <vt:lpstr>Contract Cost Principle &amp; Procedures</vt:lpstr>
      <vt:lpstr>When is a cost Reasonable?</vt:lpstr>
      <vt:lpstr>When is cost allocability?</vt:lpstr>
      <vt:lpstr>List of Common Unallowable Costs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 Overview of Highway Provisions</dc:title>
  <dc:creator>FHWA</dc:creator>
  <cp:lastModifiedBy>Hollenquest, Kadian (FHWA)</cp:lastModifiedBy>
  <cp:revision>74</cp:revision>
  <dcterms:created xsi:type="dcterms:W3CDTF">2017-11-21T14:37:20Z</dcterms:created>
  <dcterms:modified xsi:type="dcterms:W3CDTF">2022-10-02T19:43:32Z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0x010100D8BDF7D5F41AC44582821BC9E46A7A10</vt:lpwstr>
  </property>
</Properties>
</file>